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2"/>
  </p:notesMasterIdLst>
  <p:sldIdLst>
    <p:sldId id="256" r:id="rId2"/>
    <p:sldId id="266" r:id="rId3"/>
    <p:sldId id="267" r:id="rId4"/>
    <p:sldId id="268" r:id="rId5"/>
    <p:sldId id="257" r:id="rId6"/>
    <p:sldId id="264" r:id="rId7"/>
    <p:sldId id="258" r:id="rId8"/>
    <p:sldId id="269" r:id="rId9"/>
    <p:sldId id="270" r:id="rId10"/>
    <p:sldId id="271" r:id="rId11"/>
    <p:sldId id="259" r:id="rId12"/>
    <p:sldId id="272" r:id="rId13"/>
    <p:sldId id="273" r:id="rId14"/>
    <p:sldId id="274" r:id="rId15"/>
    <p:sldId id="275" r:id="rId16"/>
    <p:sldId id="260" r:id="rId17"/>
    <p:sldId id="276" r:id="rId18"/>
    <p:sldId id="277" r:id="rId19"/>
    <p:sldId id="278" r:id="rId20"/>
    <p:sldId id="279" r:id="rId21"/>
    <p:sldId id="280" r:id="rId22"/>
    <p:sldId id="281" r:id="rId23"/>
    <p:sldId id="282" r:id="rId24"/>
    <p:sldId id="283" r:id="rId25"/>
    <p:sldId id="261" r:id="rId26"/>
    <p:sldId id="262" r:id="rId27"/>
    <p:sldId id="284" r:id="rId28"/>
    <p:sldId id="285" r:id="rId29"/>
    <p:sldId id="263" r:id="rId30"/>
    <p:sldId id="265"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633" autoAdjust="0"/>
    <p:restoredTop sz="94660"/>
  </p:normalViewPr>
  <p:slideViewPr>
    <p:cSldViewPr snapToGrid="0">
      <p:cViewPr varScale="1">
        <p:scale>
          <a:sx n="66" d="100"/>
          <a:sy n="66" d="100"/>
        </p:scale>
        <p:origin x="452"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C1752D-528D-9A4C-BA6C-E2BDA288AC46}" type="datetimeFigureOut">
              <a:rPr lang="en-US" smtClean="0"/>
              <a:t>4/2/2026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D12664-8322-6F41-AC45-8D8A3C2E8052}" type="slidenum">
              <a:rPr lang="en-US" smtClean="0"/>
              <a:t>‹#›</a:t>
            </a:fld>
            <a:endParaRPr lang="en-US"/>
          </a:p>
        </p:txBody>
      </p:sp>
    </p:spTree>
    <p:extLst>
      <p:ext uri="{BB962C8B-B14F-4D97-AF65-F5344CB8AC3E}">
        <p14:creationId xmlns:p14="http://schemas.microsoft.com/office/powerpoint/2010/main" val="16091756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Questions are from the 2024 GPS SATs paper. </a:t>
            </a:r>
            <a:br>
              <a:rPr lang="en-GB" dirty="0"/>
            </a:br>
            <a:r>
              <a:rPr lang="en-GB" dirty="0"/>
              <a:t>For question 47 the answer scheme details several correct answers and answers that should not be accepted (e.g. misspellings of verb forms or errors in punctuation or capitalisation.)</a:t>
            </a:r>
          </a:p>
        </p:txBody>
      </p:sp>
    </p:spTree>
    <p:extLst>
      <p:ext uri="{BB962C8B-B14F-4D97-AF65-F5344CB8AC3E}">
        <p14:creationId xmlns:p14="http://schemas.microsoft.com/office/powerpoint/2010/main" val="33768405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Questions are from the 2024 Spelling SATs paper. </a:t>
            </a:r>
          </a:p>
        </p:txBody>
      </p:sp>
    </p:spTree>
    <p:extLst>
      <p:ext uri="{BB962C8B-B14F-4D97-AF65-F5344CB8AC3E}">
        <p14:creationId xmlns:p14="http://schemas.microsoft.com/office/powerpoint/2010/main" val="30842306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2024 Reading SATs paper. </a:t>
            </a:r>
          </a:p>
          <a:p>
            <a:pPr marL="158750" indent="0">
              <a:buNone/>
            </a:pPr>
            <a:r>
              <a:rPr lang="en-GB" dirty="0"/>
              <a:t>Question styles include: </a:t>
            </a:r>
          </a:p>
          <a:p>
            <a:pPr marL="457200" indent="-298450">
              <a:buFontTx/>
              <a:buChar char="-"/>
            </a:pPr>
            <a:r>
              <a:rPr lang="en-GB" dirty="0"/>
              <a:t>Multiple choice questions</a:t>
            </a:r>
          </a:p>
          <a:p>
            <a:pPr marL="457200" indent="-298450">
              <a:buFontTx/>
              <a:buChar char="-"/>
            </a:pPr>
            <a:r>
              <a:rPr lang="en-GB" dirty="0"/>
              <a:t>One-word answers</a:t>
            </a:r>
          </a:p>
          <a:p>
            <a:pPr marL="457200" indent="-298450">
              <a:buFontTx/>
              <a:buChar char="-"/>
            </a:pPr>
            <a:r>
              <a:rPr lang="en-GB" dirty="0"/>
              <a:t>Short answer questions</a:t>
            </a:r>
          </a:p>
          <a:p>
            <a:pPr marL="457200" indent="-298450">
              <a:buFontTx/>
              <a:buChar char="-"/>
            </a:pPr>
            <a:r>
              <a:rPr lang="en-GB" dirty="0"/>
              <a:t>Multiple mark (long answer) questions</a:t>
            </a:r>
          </a:p>
        </p:txBody>
      </p:sp>
    </p:spTree>
    <p:extLst>
      <p:ext uri="{BB962C8B-B14F-4D97-AF65-F5344CB8AC3E}">
        <p14:creationId xmlns:p14="http://schemas.microsoft.com/office/powerpoint/2010/main" val="492140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2024 Reading SATs paper. </a:t>
            </a:r>
          </a:p>
          <a:p>
            <a:pPr marL="158750" indent="0">
              <a:buNone/>
            </a:pPr>
            <a:endParaRPr lang="en-GB" dirty="0"/>
          </a:p>
        </p:txBody>
      </p:sp>
    </p:spTree>
    <p:extLst>
      <p:ext uri="{BB962C8B-B14F-4D97-AF65-F5344CB8AC3E}">
        <p14:creationId xmlns:p14="http://schemas.microsoft.com/office/powerpoint/2010/main" val="29832257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2024 Reading SATs paper. </a:t>
            </a:r>
          </a:p>
          <a:p>
            <a:pPr marL="158750" indent="0">
              <a:buNone/>
            </a:pPr>
            <a:endParaRPr lang="en-GB" dirty="0"/>
          </a:p>
        </p:txBody>
      </p:sp>
    </p:spTree>
    <p:extLst>
      <p:ext uri="{BB962C8B-B14F-4D97-AF65-F5344CB8AC3E}">
        <p14:creationId xmlns:p14="http://schemas.microsoft.com/office/powerpoint/2010/main" val="128481632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2% of questions: summarising main ideas from more than one paragraph.</a:t>
            </a:r>
          </a:p>
          <a:p>
            <a:pPr marL="158750" indent="0">
              <a:buNone/>
            </a:pPr>
            <a:r>
              <a:rPr lang="en-GB" dirty="0"/>
              <a:t>6% of questions: making comparisons within the text</a:t>
            </a:r>
          </a:p>
          <a:p>
            <a:pPr marL="158750" indent="0">
              <a:buNone/>
            </a:pPr>
            <a:r>
              <a:rPr lang="en-GB" dirty="0"/>
              <a:t>Example questions to ask at home:</a:t>
            </a:r>
          </a:p>
          <a:p>
            <a:pPr marL="457200" indent="-298450">
              <a:buFontTx/>
              <a:buChar char="-"/>
            </a:pPr>
            <a:r>
              <a:rPr lang="en-GB" dirty="0"/>
              <a:t>What does this word mean? </a:t>
            </a:r>
          </a:p>
          <a:p>
            <a:pPr marL="457200" indent="-298450">
              <a:buFontTx/>
              <a:buChar char="-"/>
            </a:pPr>
            <a:r>
              <a:rPr lang="en-GB" dirty="0"/>
              <a:t>Which word in this paragraph is the closest in meaning to…?</a:t>
            </a:r>
          </a:p>
          <a:p>
            <a:pPr marL="457200" indent="-298450">
              <a:buFontTx/>
              <a:buChar char="-"/>
            </a:pPr>
            <a:r>
              <a:rPr lang="en-GB" dirty="0"/>
              <a:t>What [character] doing when [event] happened?</a:t>
            </a:r>
          </a:p>
          <a:p>
            <a:pPr marL="457200" indent="-298450">
              <a:buFontTx/>
              <a:buChar char="-"/>
            </a:pPr>
            <a:r>
              <a:rPr lang="en-GB" dirty="0"/>
              <a:t>True or false questions about a paragraph/ text.</a:t>
            </a:r>
          </a:p>
          <a:p>
            <a:pPr marL="457200" indent="-298450">
              <a:buFontTx/>
              <a:buChar char="-"/>
            </a:pPr>
            <a:r>
              <a:rPr lang="en-GB" dirty="0"/>
              <a:t>Why do you [character] did [event]? Can you think of another reason?</a:t>
            </a:r>
          </a:p>
        </p:txBody>
      </p:sp>
    </p:spTree>
    <p:extLst>
      <p:ext uri="{BB962C8B-B14F-4D97-AF65-F5344CB8AC3E}">
        <p14:creationId xmlns:p14="http://schemas.microsoft.com/office/powerpoint/2010/main" val="28222140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2024 Arithmetic SATs paper. </a:t>
            </a:r>
          </a:p>
          <a:p>
            <a:pPr marL="158750" indent="0">
              <a:buNone/>
            </a:pPr>
            <a:r>
              <a:rPr lang="en-GB" dirty="0"/>
              <a:t>Identify that there are some questions that have 2 marks and some that have 1. </a:t>
            </a:r>
          </a:p>
        </p:txBody>
      </p:sp>
    </p:spTree>
    <p:extLst>
      <p:ext uri="{BB962C8B-B14F-4D97-AF65-F5344CB8AC3E}">
        <p14:creationId xmlns:p14="http://schemas.microsoft.com/office/powerpoint/2010/main" val="235423718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2024 Arithmetic SATs paper. </a:t>
            </a:r>
          </a:p>
          <a:p>
            <a:pPr marL="158750" indent="0">
              <a:buNone/>
            </a:pPr>
            <a:r>
              <a:rPr lang="en-GB" dirty="0"/>
              <a:t>These are examples of how children could solve the calculations. There are some that could/ should be solved mentally as it is far quicker that way (40 marks in 30 minutes does not allow for 1 minute + per mark). </a:t>
            </a:r>
          </a:p>
          <a:p>
            <a:pPr marL="158750" indent="0">
              <a:buNone/>
            </a:pPr>
            <a:r>
              <a:rPr lang="en-GB" dirty="0"/>
              <a:t>Answers should always be given in their simplest form unless stated otherwise.</a:t>
            </a:r>
          </a:p>
          <a:p>
            <a:pPr marL="158750" indent="0">
              <a:buNone/>
            </a:pPr>
            <a:r>
              <a:rPr lang="en-GB" dirty="0"/>
              <a:t>Note that for question 18, equivalent fractions e.g. ¾ are accepted. </a:t>
            </a:r>
          </a:p>
        </p:txBody>
      </p:sp>
    </p:spTree>
    <p:extLst>
      <p:ext uri="{BB962C8B-B14F-4D97-AF65-F5344CB8AC3E}">
        <p14:creationId xmlns:p14="http://schemas.microsoft.com/office/powerpoint/2010/main" val="257204623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2024 Arithmetic SATs paper. </a:t>
            </a:r>
          </a:p>
          <a:p>
            <a:pPr marL="158750" indent="0">
              <a:buNone/>
            </a:pPr>
            <a:endParaRPr lang="en-GB" dirty="0"/>
          </a:p>
        </p:txBody>
      </p:sp>
    </p:spTree>
    <p:extLst>
      <p:ext uri="{BB962C8B-B14F-4D97-AF65-F5344CB8AC3E}">
        <p14:creationId xmlns:p14="http://schemas.microsoft.com/office/powerpoint/2010/main" val="271904934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In general, the questions get progressively harder throughout the paper. As this is the case, it is not unusual for children to be unable to complete the entire paper in the given time. </a:t>
            </a:r>
          </a:p>
        </p:txBody>
      </p:sp>
    </p:spTree>
    <p:extLst>
      <p:ext uri="{BB962C8B-B14F-4D97-AF65-F5344CB8AC3E}">
        <p14:creationId xmlns:p14="http://schemas.microsoft.com/office/powerpoint/2010/main" val="226676141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2024 paper 2 Reasoning SATs paper. </a:t>
            </a:r>
          </a:p>
          <a:p>
            <a:pPr marL="158750" indent="0">
              <a:buNone/>
            </a:pPr>
            <a:endParaRPr lang="en-GB" dirty="0"/>
          </a:p>
        </p:txBody>
      </p:sp>
    </p:spTree>
    <p:extLst>
      <p:ext uri="{BB962C8B-B14F-4D97-AF65-F5344CB8AC3E}">
        <p14:creationId xmlns:p14="http://schemas.microsoft.com/office/powerpoint/2010/main" val="37830067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2024 paper 2 Reasoning SATs paper. </a:t>
            </a:r>
          </a:p>
          <a:p>
            <a:pPr marL="158750" indent="0">
              <a:buNone/>
            </a:pPr>
            <a:endParaRPr lang="en-GB" dirty="0"/>
          </a:p>
        </p:txBody>
      </p:sp>
    </p:spTree>
    <p:extLst>
      <p:ext uri="{BB962C8B-B14F-4D97-AF65-F5344CB8AC3E}">
        <p14:creationId xmlns:p14="http://schemas.microsoft.com/office/powerpoint/2010/main" val="21825924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marR="0" lvl="0" indent="0" algn="l" defTabSz="914400" rtl="0" eaLnBrk="1" fontAlgn="auto" latinLnBrk="0" hangingPunct="1">
              <a:lnSpc>
                <a:spcPct val="100000"/>
              </a:lnSpc>
              <a:spcBef>
                <a:spcPts val="0"/>
              </a:spcBef>
              <a:spcAft>
                <a:spcPts val="0"/>
              </a:spcAft>
              <a:buClr>
                <a:srgbClr val="000000"/>
              </a:buClr>
              <a:buSzPts val="1100"/>
              <a:buFont typeface="Arial"/>
              <a:buNone/>
              <a:tabLst/>
              <a:defRPr/>
            </a:pPr>
            <a:r>
              <a:rPr lang="en-GB" dirty="0"/>
              <a:t>Questions are from the 2024 paper 3 Reasoning SATs paper. </a:t>
            </a:r>
          </a:p>
          <a:p>
            <a:pPr marL="158750" indent="0">
              <a:buNone/>
            </a:pPr>
            <a:endParaRPr lang="en-GB" dirty="0"/>
          </a:p>
        </p:txBody>
      </p:sp>
    </p:spTree>
    <p:extLst>
      <p:ext uri="{BB962C8B-B14F-4D97-AF65-F5344CB8AC3E}">
        <p14:creationId xmlns:p14="http://schemas.microsoft.com/office/powerpoint/2010/main" val="42128180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It may also be appropriate to discuss if there are any changes at home that could add stress to the child (e.g. moving house, a new sibling, recent bereavement).</a:t>
            </a:r>
          </a:p>
          <a:p>
            <a:pPr marL="158750" indent="0">
              <a:buNone/>
            </a:pPr>
            <a:r>
              <a:rPr lang="en-GB" dirty="0"/>
              <a:t>There may be media coverage around the SATs, parents may want to discuss this with their children (positive or negative). </a:t>
            </a:r>
          </a:p>
        </p:txBody>
      </p:sp>
    </p:spTree>
    <p:extLst>
      <p:ext uri="{BB962C8B-B14F-4D97-AF65-F5344CB8AC3E}">
        <p14:creationId xmlns:p14="http://schemas.microsoft.com/office/powerpoint/2010/main" val="21078908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365759" y="2166364"/>
            <a:ext cx="11471565" cy="1739347"/>
          </a:xfrm>
        </p:spPr>
        <p:txBody>
          <a:bodyPr tIns="45720" bIns="45720" anchor="ctr">
            <a:normAutofit/>
          </a:bodyPr>
          <a:lstStyle>
            <a:lvl1pPr algn="ctr">
              <a:lnSpc>
                <a:spcPct val="80000"/>
              </a:lnSpc>
              <a:defRPr sz="6000" spc="150" baseline="0"/>
            </a:lvl1pPr>
          </a:lstStyle>
          <a:p>
            <a:r>
              <a:rPr lang="en-US"/>
              <a:t>Click to edit Master title style</a:t>
            </a:r>
            <a:endParaRPr lang="en-US" dirty="0"/>
          </a:p>
        </p:txBody>
      </p:sp>
      <p:sp>
        <p:nvSpPr>
          <p:cNvPr id="3" name="Subtitle 2"/>
          <p:cNvSpPr>
            <a:spLocks noGrp="1"/>
          </p:cNvSpPr>
          <p:nvPr>
            <p:ph type="subTitle" idx="1"/>
          </p:nvPr>
        </p:nvSpPr>
        <p:spPr>
          <a:xfrm>
            <a:off x="1524000" y="3996250"/>
            <a:ext cx="9144000" cy="1309255"/>
          </a:xfrm>
        </p:spPr>
        <p:txBody>
          <a:bodyPr>
            <a:normAutofit/>
          </a:bodyPr>
          <a:lstStyle>
            <a:lvl1pPr marL="0" indent="0" algn="ctr">
              <a:buNone/>
              <a:defRPr sz="2000"/>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DE5DE41-D62F-4FCB-8318-A1E750B5F61B}" type="datetimeFigureOut">
              <a:rPr lang="en-GB" smtClean="0"/>
              <a:t>02/04/2026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AFC421-AE79-4572-AF64-12C02ED8E140}" type="slidenum">
              <a:rPr lang="en-GB" smtClean="0"/>
              <a:t>‹#›</a:t>
            </a:fld>
            <a:endParaRPr lang="en-GB"/>
          </a:p>
        </p:txBody>
      </p:sp>
    </p:spTree>
    <p:extLst>
      <p:ext uri="{BB962C8B-B14F-4D97-AF65-F5344CB8AC3E}">
        <p14:creationId xmlns:p14="http://schemas.microsoft.com/office/powerpoint/2010/main" val="29846523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DE5DE41-D62F-4FCB-8318-A1E750B5F61B}" type="datetimeFigureOut">
              <a:rPr lang="en-GB" smtClean="0"/>
              <a:t>02/04/2026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AFC421-AE79-4572-AF64-12C02ED8E140}" type="slidenum">
              <a:rPr lang="en-GB" smtClean="0"/>
              <a:t>‹#›</a:t>
            </a:fld>
            <a:endParaRPr lang="en-GB"/>
          </a:p>
        </p:txBody>
      </p:sp>
    </p:spTree>
    <p:extLst>
      <p:ext uri="{BB962C8B-B14F-4D97-AF65-F5344CB8AC3E}">
        <p14:creationId xmlns:p14="http://schemas.microsoft.com/office/powerpoint/2010/main" val="65646158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1"/>
      </p:bgRef>
    </p:bg>
    <p:spTree>
      <p:nvGrpSpPr>
        <p:cNvPr id="1" name=""/>
        <p:cNvGrpSpPr/>
        <p:nvPr/>
      </p:nvGrpSpPr>
      <p:grpSpPr>
        <a:xfrm>
          <a:off x="0" y="0"/>
          <a:ext cx="0" cy="0"/>
          <a:chOff x="0" y="0"/>
          <a:chExt cx="0" cy="0"/>
        </a:xfrm>
      </p:grpSpPr>
      <p:sp>
        <p:nvSpPr>
          <p:cNvPr id="7" name="Rectangle 6"/>
          <p:cNvSpPr/>
          <p:nvPr/>
        </p:nvSpPr>
        <p:spPr>
          <a:xfrm>
            <a:off x="-6843" y="2059012"/>
            <a:ext cx="12195668" cy="18288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191" y="2208879"/>
            <a:ext cx="10515600" cy="1676400"/>
          </a:xfrm>
        </p:spPr>
        <p:txBody>
          <a:bodyPr anchor="ctr">
            <a:noAutofit/>
          </a:bodyPr>
          <a:lstStyle>
            <a:lvl1pPr algn="ctr">
              <a:lnSpc>
                <a:spcPct val="80000"/>
              </a:lnSpc>
              <a:defRPr sz="6000" b="0" spc="150" baseline="0">
                <a:solidFill>
                  <a:schemeClr val="bg1"/>
                </a:solidFill>
              </a:defRPr>
            </a:lvl1pPr>
          </a:lstStyle>
          <a:p>
            <a:r>
              <a:rPr lang="en-US"/>
              <a:t>Click to edit Master title style</a:t>
            </a:r>
            <a:endParaRPr lang="en-US" dirty="0"/>
          </a:p>
        </p:txBody>
      </p:sp>
      <p:sp>
        <p:nvSpPr>
          <p:cNvPr id="3" name="Text Placeholder 2"/>
          <p:cNvSpPr>
            <a:spLocks noGrp="1"/>
          </p:cNvSpPr>
          <p:nvPr>
            <p:ph type="body" idx="1"/>
          </p:nvPr>
        </p:nvSpPr>
        <p:spPr>
          <a:xfrm>
            <a:off x="833191" y="4010334"/>
            <a:ext cx="10515600" cy="1174639"/>
          </a:xfrm>
        </p:spPr>
        <p:txBody>
          <a:bodyPr anchor="t">
            <a:normAutofit/>
          </a:bodyPr>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lvl1pPr>
              <a:defRPr>
                <a:solidFill>
                  <a:schemeClr val="tx2"/>
                </a:solidFill>
              </a:defRPr>
            </a:lvl1pPr>
          </a:lstStyle>
          <a:p>
            <a:fld id="{ADE5DE41-D62F-4FCB-8318-A1E750B5F61B}" type="datetimeFigureOut">
              <a:rPr lang="en-GB" smtClean="0"/>
              <a:t>02/04/2026</a:t>
            </a:fld>
            <a:endParaRPr lang="en-GB"/>
          </a:p>
        </p:txBody>
      </p:sp>
      <p:sp>
        <p:nvSpPr>
          <p:cNvPr id="5" name="Footer Placeholder 4"/>
          <p:cNvSpPr>
            <a:spLocks noGrp="1"/>
          </p:cNvSpPr>
          <p:nvPr>
            <p:ph type="ftr" sz="quarter" idx="11"/>
          </p:nvPr>
        </p:nvSpPr>
        <p:spPr/>
        <p:txBody>
          <a:bodyPr/>
          <a:lstStyle>
            <a:lvl1pPr>
              <a:defRPr>
                <a:solidFill>
                  <a:schemeClr val="tx2"/>
                </a:solidFill>
              </a:defRPr>
            </a:lvl1pPr>
          </a:lstStyle>
          <a:p>
            <a:endParaRPr lang="en-GB"/>
          </a:p>
        </p:txBody>
      </p:sp>
      <p:sp>
        <p:nvSpPr>
          <p:cNvPr id="6" name="Slide Number Placeholder 5"/>
          <p:cNvSpPr>
            <a:spLocks noGrp="1"/>
          </p:cNvSpPr>
          <p:nvPr>
            <p:ph type="sldNum" sz="quarter" idx="12"/>
          </p:nvPr>
        </p:nvSpPr>
        <p:spPr/>
        <p:txBody>
          <a:bodyPr/>
          <a:lstStyle>
            <a:lvl1pPr>
              <a:defRPr>
                <a:solidFill>
                  <a:schemeClr val="tx2"/>
                </a:solidFill>
              </a:defRPr>
            </a:lvl1pPr>
          </a:lstStyle>
          <a:p>
            <a:fld id="{97AFC421-AE79-4572-AF64-12C02ED8E140}" type="slidenum">
              <a:rPr lang="en-GB" smtClean="0"/>
              <a:t>‹#›</a:t>
            </a:fld>
            <a:endParaRPr lang="en-GB"/>
          </a:p>
        </p:txBody>
      </p:sp>
    </p:spTree>
    <p:extLst>
      <p:ext uri="{BB962C8B-B14F-4D97-AF65-F5344CB8AC3E}">
        <p14:creationId xmlns:p14="http://schemas.microsoft.com/office/powerpoint/2010/main" val="2981531030"/>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05344"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30391" y="2011680"/>
            <a:ext cx="4754880" cy="420624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DE5DE41-D62F-4FCB-8318-A1E750B5F61B}" type="datetimeFigureOut">
              <a:rPr lang="en-GB" smtClean="0"/>
              <a:t>02/04/2026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7AFC421-AE79-4572-AF64-12C02ED8E140}" type="slidenum">
              <a:rPr lang="en-GB" smtClean="0"/>
              <a:t>‹#›</a:t>
            </a:fld>
            <a:endParaRPr lang="en-GB"/>
          </a:p>
        </p:txBody>
      </p:sp>
    </p:spTree>
    <p:extLst>
      <p:ext uri="{BB962C8B-B14F-4D97-AF65-F5344CB8AC3E}">
        <p14:creationId xmlns:p14="http://schemas.microsoft.com/office/powerpoint/2010/main" val="31330234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207008"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207008" y="2656566"/>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31230" y="1913470"/>
            <a:ext cx="4754880" cy="743094"/>
          </a:xfrm>
        </p:spPr>
        <p:txBody>
          <a:bodyPr anchor="ctr">
            <a:normAutofit/>
          </a:bodyPr>
          <a:lstStyle>
            <a:lvl1pPr marL="0" indent="0">
              <a:buNone/>
              <a:defRPr sz="21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31230" y="2656564"/>
            <a:ext cx="4754880" cy="3566160"/>
          </a:xfrm>
        </p:spPr>
        <p:txBody>
          <a:bodyPr/>
          <a:lstStyle>
            <a:lvl1pPr>
              <a:defRPr sz="22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DE5DE41-D62F-4FCB-8318-A1E750B5F61B}" type="datetimeFigureOut">
              <a:rPr lang="en-GB" smtClean="0"/>
              <a:t>02/04/2026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7AFC421-AE79-4572-AF64-12C02ED8E140}" type="slidenum">
              <a:rPr lang="en-GB" smtClean="0"/>
              <a:t>‹#›</a:t>
            </a:fld>
            <a:endParaRPr lang="en-GB"/>
          </a:p>
        </p:txBody>
      </p:sp>
    </p:spTree>
    <p:extLst>
      <p:ext uri="{BB962C8B-B14F-4D97-AF65-F5344CB8AC3E}">
        <p14:creationId xmlns:p14="http://schemas.microsoft.com/office/powerpoint/2010/main" val="3077983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DE5DE41-D62F-4FCB-8318-A1E750B5F61B}" type="datetimeFigureOut">
              <a:rPr lang="en-GB" smtClean="0"/>
              <a:t>02/04/2026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7AFC421-AE79-4572-AF64-12C02ED8E140}" type="slidenum">
              <a:rPr lang="en-GB" smtClean="0"/>
              <a:t>‹#›</a:t>
            </a:fld>
            <a:endParaRPr lang="en-GB"/>
          </a:p>
        </p:txBody>
      </p:sp>
    </p:spTree>
    <p:extLst>
      <p:ext uri="{BB962C8B-B14F-4D97-AF65-F5344CB8AC3E}">
        <p14:creationId xmlns:p14="http://schemas.microsoft.com/office/powerpoint/2010/main" val="33780115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DE5DE41-D62F-4FCB-8318-A1E750B5F61B}" type="datetimeFigureOut">
              <a:rPr lang="en-GB" smtClean="0"/>
              <a:t>02/04/2026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7AFC421-AE79-4572-AF64-12C02ED8E140}" type="slidenum">
              <a:rPr lang="en-GB" smtClean="0"/>
              <a:t>‹#›</a:t>
            </a:fld>
            <a:endParaRPr lang="en-GB"/>
          </a:p>
        </p:txBody>
      </p:sp>
    </p:spTree>
    <p:extLst>
      <p:ext uri="{BB962C8B-B14F-4D97-AF65-F5344CB8AC3E}">
        <p14:creationId xmlns:p14="http://schemas.microsoft.com/office/powerpoint/2010/main" val="3213717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1207008" y="2120054"/>
            <a:ext cx="6126480" cy="4114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789023" y="2147486"/>
            <a:ext cx="3200400" cy="3432319"/>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DE5DE41-D62F-4FCB-8318-A1E750B5F61B}" type="datetimeFigureOut">
              <a:rPr lang="en-GB" smtClean="0"/>
              <a:t>02/04/2026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7AFC421-AE79-4572-AF64-12C02ED8E140}" type="slidenum">
              <a:rPr lang="en-GB" smtClean="0"/>
              <a:t>‹#›</a:t>
            </a:fld>
            <a:endParaRPr lang="en-GB"/>
          </a:p>
        </p:txBody>
      </p:sp>
    </p:spTree>
    <p:extLst>
      <p:ext uri="{BB962C8B-B14F-4D97-AF65-F5344CB8AC3E}">
        <p14:creationId xmlns:p14="http://schemas.microsoft.com/office/powerpoint/2010/main" val="27156201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Picture Placeholder 2"/>
          <p:cNvSpPr>
            <a:spLocks noGrp="1" noChangeAspect="1"/>
          </p:cNvSpPr>
          <p:nvPr>
            <p:ph type="pic" idx="1"/>
          </p:nvPr>
        </p:nvSpPr>
        <p:spPr>
          <a:xfrm>
            <a:off x="1280160" y="2211494"/>
            <a:ext cx="6126480" cy="3931920"/>
          </a:xfrm>
          <a:solidFill>
            <a:schemeClr val="tx2">
              <a:lumMod val="60000"/>
              <a:lumOff val="40000"/>
            </a:schemeClr>
          </a:solidFill>
        </p:spPr>
        <p:txBody>
          <a:bodyPr tIns="365760" anchor="t"/>
          <a:lstStyle>
            <a:lvl1pPr marL="0" indent="0" algn="ctr">
              <a:buNone/>
              <a:defRPr sz="3200">
                <a:solidFill>
                  <a:schemeClr val="tx1">
                    <a:lumMod val="50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7790688" y="2150621"/>
            <a:ext cx="3200400" cy="3429000"/>
          </a:xfrm>
        </p:spPr>
        <p:txBody>
          <a:bodyPr>
            <a:normAutofit/>
          </a:bodyPr>
          <a:lstStyle>
            <a:lvl1pPr marL="0" indent="0">
              <a:lnSpc>
                <a:spcPct val="95000"/>
              </a:lnSpc>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ADE5DE41-D62F-4FCB-8318-A1E750B5F61B}" type="datetimeFigureOut">
              <a:rPr lang="en-GB" smtClean="0"/>
              <a:t>02/04/2026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7AFC421-AE79-4572-AF64-12C02ED8E140}" type="slidenum">
              <a:rPr lang="en-GB" smtClean="0"/>
              <a:t>‹#›</a:t>
            </a:fld>
            <a:endParaRPr lang="en-GB"/>
          </a:p>
        </p:txBody>
      </p:sp>
    </p:spTree>
    <p:extLst>
      <p:ext uri="{BB962C8B-B14F-4D97-AF65-F5344CB8AC3E}">
        <p14:creationId xmlns:p14="http://schemas.microsoft.com/office/powerpoint/2010/main" val="18798363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DE5DE41-D62F-4FCB-8318-A1E750B5F61B}" type="datetimeFigureOut">
              <a:rPr lang="en-GB" smtClean="0"/>
              <a:t>02/04/2026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AFC421-AE79-4572-AF64-12C02ED8E140}" type="slidenum">
              <a:rPr lang="en-GB" smtClean="0"/>
              <a:t>‹#›</a:t>
            </a:fld>
            <a:endParaRPr lang="en-GB"/>
          </a:p>
        </p:txBody>
      </p:sp>
    </p:spTree>
    <p:extLst>
      <p:ext uri="{BB962C8B-B14F-4D97-AF65-F5344CB8AC3E}">
        <p14:creationId xmlns:p14="http://schemas.microsoft.com/office/powerpoint/2010/main" val="12435311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9019312" y="0"/>
            <a:ext cx="2743200"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9160624" y="274638"/>
            <a:ext cx="2402380" cy="58975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199" y="274638"/>
            <a:ext cx="7973291" cy="5897562"/>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a:xfrm>
            <a:off x="838200" y="6422854"/>
            <a:ext cx="2743196" cy="365125"/>
          </a:xfrm>
        </p:spPr>
        <p:txBody>
          <a:bodyPr/>
          <a:lstStyle/>
          <a:p>
            <a:fld id="{ADE5DE41-D62F-4FCB-8318-A1E750B5F61B}" type="datetimeFigureOut">
              <a:rPr lang="en-GB" smtClean="0"/>
              <a:t>02/04/2026</a:t>
            </a:fld>
            <a:endParaRPr lang="en-GB"/>
          </a:p>
        </p:txBody>
      </p:sp>
      <p:sp>
        <p:nvSpPr>
          <p:cNvPr id="5" name="Footer Placeholder 4"/>
          <p:cNvSpPr>
            <a:spLocks noGrp="1"/>
          </p:cNvSpPr>
          <p:nvPr>
            <p:ph type="ftr" sz="quarter" idx="11"/>
          </p:nvPr>
        </p:nvSpPr>
        <p:spPr>
          <a:xfrm>
            <a:off x="3776135" y="6422854"/>
            <a:ext cx="4279669" cy="365125"/>
          </a:xfrm>
        </p:spPr>
        <p:txBody>
          <a:bodyPr/>
          <a:lstStyle/>
          <a:p>
            <a:endParaRPr lang="en-GB"/>
          </a:p>
        </p:txBody>
      </p:sp>
      <p:sp>
        <p:nvSpPr>
          <p:cNvPr id="6" name="Slide Number Placeholder 5"/>
          <p:cNvSpPr>
            <a:spLocks noGrp="1"/>
          </p:cNvSpPr>
          <p:nvPr>
            <p:ph type="sldNum" sz="quarter" idx="12"/>
          </p:nvPr>
        </p:nvSpPr>
        <p:spPr>
          <a:xfrm>
            <a:off x="8073048" y="6422854"/>
            <a:ext cx="879759" cy="365125"/>
          </a:xfrm>
        </p:spPr>
        <p:txBody>
          <a:bodyPr/>
          <a:lstStyle/>
          <a:p>
            <a:fld id="{97AFC421-AE79-4572-AF64-12C02ED8E140}" type="slidenum">
              <a:rPr lang="en-GB" smtClean="0"/>
              <a:t>‹#›</a:t>
            </a:fld>
            <a:endParaRPr lang="en-GB"/>
          </a:p>
        </p:txBody>
      </p:sp>
    </p:spTree>
    <p:extLst>
      <p:ext uri="{BB962C8B-B14F-4D97-AF65-F5344CB8AC3E}">
        <p14:creationId xmlns:p14="http://schemas.microsoft.com/office/powerpoint/2010/main" val="3060260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90467" y="276334"/>
            <a:ext cx="11360800" cy="579701"/>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24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31" name="Google Shape;31;p6"/>
          <p:cNvSpPr txBox="1">
            <a:spLocks noGrp="1"/>
          </p:cNvSpPr>
          <p:nvPr>
            <p:ph type="body" idx="1"/>
          </p:nvPr>
        </p:nvSpPr>
        <p:spPr>
          <a:xfrm>
            <a:off x="415600" y="985737"/>
            <a:ext cx="11360800" cy="5106097"/>
          </a:xfrm>
          <a:prstGeom prst="rect">
            <a:avLst/>
          </a:prstGeom>
        </p:spPr>
        <p:txBody>
          <a:bodyPr spcFirstLastPara="1" wrap="square" lIns="91425" tIns="91425" rIns="91425" bIns="91425" anchor="t" anchorCtr="0">
            <a:noAutofit/>
          </a:bodyPr>
          <a:lstStyle>
            <a:lvl1pPr marL="609585" lvl="0" indent="-457189" rtl="0">
              <a:spcBef>
                <a:spcPts val="0"/>
              </a:spcBef>
              <a:spcAft>
                <a:spcPts val="0"/>
              </a:spcAft>
              <a:buSzPts val="1800"/>
              <a:buFont typeface="Nunito"/>
              <a:buChar char="●"/>
              <a:defRPr sz="2133">
                <a:solidFill>
                  <a:schemeClr val="tx1"/>
                </a:solidFill>
                <a:latin typeface="+mn-lt"/>
                <a:ea typeface="Nunito"/>
                <a:cs typeface="Nunito"/>
                <a:sym typeface="Nunito"/>
              </a:defRPr>
            </a:lvl1pPr>
            <a:lvl2pPr marL="1219170" lvl="1" indent="-423323" rtl="0">
              <a:spcBef>
                <a:spcPts val="2133"/>
              </a:spcBef>
              <a:spcAft>
                <a:spcPts val="0"/>
              </a:spcAft>
              <a:buSzPts val="1400"/>
              <a:buFont typeface="Nunito"/>
              <a:buChar char="○"/>
              <a:defRPr>
                <a:latin typeface="Nunito"/>
                <a:ea typeface="Nunito"/>
                <a:cs typeface="Nunito"/>
                <a:sym typeface="Nunito"/>
              </a:defRPr>
            </a:lvl2pPr>
            <a:lvl3pPr marL="1828754" lvl="2" indent="-423323" rtl="0">
              <a:spcBef>
                <a:spcPts val="2133"/>
              </a:spcBef>
              <a:spcAft>
                <a:spcPts val="0"/>
              </a:spcAft>
              <a:buSzPts val="1400"/>
              <a:buChar char="■"/>
              <a:defRPr/>
            </a:lvl3pPr>
            <a:lvl4pPr marL="2438339" lvl="3" indent="-423323" rtl="0">
              <a:spcBef>
                <a:spcPts val="2133"/>
              </a:spcBef>
              <a:spcAft>
                <a:spcPts val="0"/>
              </a:spcAft>
              <a:buSzPts val="1400"/>
              <a:buFont typeface="Nunito"/>
              <a:buChar char="●"/>
              <a:defRPr>
                <a:latin typeface="Nunito"/>
                <a:ea typeface="Nunito"/>
                <a:cs typeface="Nunito"/>
                <a:sym typeface="Nunito"/>
              </a:defRPr>
            </a:lvl4pPr>
            <a:lvl5pPr marL="3047924" lvl="4" indent="-423323" rtl="0">
              <a:spcBef>
                <a:spcPts val="2133"/>
              </a:spcBef>
              <a:spcAft>
                <a:spcPts val="0"/>
              </a:spcAft>
              <a:buSzPts val="1400"/>
              <a:buFont typeface="Nunito"/>
              <a:buChar char="○"/>
              <a:defRPr>
                <a:latin typeface="Nunito"/>
                <a:ea typeface="Nunito"/>
                <a:cs typeface="Nunito"/>
                <a:sym typeface="Nunito"/>
              </a:defRPr>
            </a:lvl5pPr>
            <a:lvl6pPr marL="3657509" lvl="5" indent="-423323" rtl="0">
              <a:spcBef>
                <a:spcPts val="2133"/>
              </a:spcBef>
              <a:spcAft>
                <a:spcPts val="0"/>
              </a:spcAft>
              <a:buSzPts val="1400"/>
              <a:buFont typeface="Nunito"/>
              <a:buChar char="■"/>
              <a:defRPr>
                <a:latin typeface="Nunito"/>
                <a:ea typeface="Nunito"/>
                <a:cs typeface="Nunito"/>
                <a:sym typeface="Nunito"/>
              </a:defRPr>
            </a:lvl6pPr>
            <a:lvl7pPr marL="4267093" lvl="6" indent="-423323" rtl="0">
              <a:spcBef>
                <a:spcPts val="2133"/>
              </a:spcBef>
              <a:spcAft>
                <a:spcPts val="0"/>
              </a:spcAft>
              <a:buSzPts val="1400"/>
              <a:buFont typeface="Nunito"/>
              <a:buChar char="●"/>
              <a:defRPr>
                <a:latin typeface="Nunito"/>
                <a:ea typeface="Nunito"/>
                <a:cs typeface="Nunito"/>
                <a:sym typeface="Nunito"/>
              </a:defRPr>
            </a:lvl7pPr>
            <a:lvl8pPr marL="4876678" lvl="7" indent="-423323" rtl="0">
              <a:spcBef>
                <a:spcPts val="2133"/>
              </a:spcBef>
              <a:spcAft>
                <a:spcPts val="0"/>
              </a:spcAft>
              <a:buSzPts val="1400"/>
              <a:buFont typeface="Nunito"/>
              <a:buChar char="○"/>
              <a:defRPr>
                <a:latin typeface="Nunito"/>
                <a:ea typeface="Nunito"/>
                <a:cs typeface="Nunito"/>
                <a:sym typeface="Nunito"/>
              </a:defRPr>
            </a:lvl8pPr>
            <a:lvl9pPr marL="5486263" lvl="8" indent="-423323" rtl="0">
              <a:spcBef>
                <a:spcPts val="2133"/>
              </a:spcBef>
              <a:spcAft>
                <a:spcPts val="2133"/>
              </a:spcAft>
              <a:buSzPts val="1400"/>
              <a:buFont typeface="Nunito"/>
              <a:buChar char="■"/>
              <a:defRPr>
                <a:latin typeface="Nunito"/>
                <a:ea typeface="Nunito"/>
                <a:cs typeface="Nunito"/>
                <a:sym typeface="Nunito"/>
              </a:defRPr>
            </a:lvl9pPr>
          </a:lstStyle>
          <a:p>
            <a:endParaRPr dirty="0"/>
          </a:p>
        </p:txBody>
      </p:sp>
      <p:sp>
        <p:nvSpPr>
          <p:cNvPr id="32" name="Google Shape;32;p6"/>
          <p:cNvSpPr txBox="1">
            <a:spLocks noGrp="1"/>
          </p:cNvSpPr>
          <p:nvPr>
            <p:ph type="sldNum" idx="12"/>
          </p:nvPr>
        </p:nvSpPr>
        <p:spPr>
          <a:xfrm>
            <a:off x="11296611" y="6217623"/>
            <a:ext cx="731600" cy="524800"/>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pic>
        <p:nvPicPr>
          <p:cNvPr id="33" name="Google Shape;33;p6"/>
          <p:cNvPicPr preferRelativeResize="0"/>
          <p:nvPr/>
        </p:nvPicPr>
        <p:blipFill>
          <a:blip r:embed="rId2">
            <a:alphaModFix/>
          </a:blip>
          <a:stretch>
            <a:fillRect/>
          </a:stretch>
        </p:blipFill>
        <p:spPr>
          <a:xfrm>
            <a:off x="1" y="5932400"/>
            <a:ext cx="2159116" cy="925600"/>
          </a:xfrm>
          <a:prstGeom prst="rect">
            <a:avLst/>
          </a:prstGeom>
          <a:noFill/>
          <a:ln>
            <a:noFill/>
          </a:ln>
        </p:spPr>
      </p:pic>
    </p:spTree>
    <p:extLst>
      <p:ext uri="{BB962C8B-B14F-4D97-AF65-F5344CB8AC3E}">
        <p14:creationId xmlns:p14="http://schemas.microsoft.com/office/powerpoint/2010/main" val="22768936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483" y="176109"/>
            <a:ext cx="12188952" cy="16459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202919" y="284176"/>
            <a:ext cx="9784080" cy="150876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02919" y="2011680"/>
            <a:ext cx="9784080" cy="420624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202266" y="6422854"/>
            <a:ext cx="3000894" cy="365125"/>
          </a:xfrm>
          <a:prstGeom prst="rect">
            <a:avLst/>
          </a:prstGeom>
        </p:spPr>
        <p:txBody>
          <a:bodyPr vert="horz" lIns="91440" tIns="45720" rIns="45720" bIns="45720" rtlCol="0" anchor="ctr"/>
          <a:lstStyle>
            <a:lvl1pPr algn="l">
              <a:defRPr sz="1050">
                <a:solidFill>
                  <a:schemeClr val="tx1"/>
                </a:solidFill>
              </a:defRPr>
            </a:lvl1pPr>
          </a:lstStyle>
          <a:p>
            <a:fld id="{ADE5DE41-D62F-4FCB-8318-A1E750B5F61B}" type="datetimeFigureOut">
              <a:rPr lang="en-GB" smtClean="0"/>
              <a:t>02/04/2026</a:t>
            </a:fld>
            <a:endParaRPr lang="en-GB"/>
          </a:p>
        </p:txBody>
      </p:sp>
      <p:sp>
        <p:nvSpPr>
          <p:cNvPr id="5" name="Footer Placeholder 4"/>
          <p:cNvSpPr>
            <a:spLocks noGrp="1"/>
          </p:cNvSpPr>
          <p:nvPr>
            <p:ph type="ftr" sz="quarter" idx="3"/>
          </p:nvPr>
        </p:nvSpPr>
        <p:spPr>
          <a:xfrm>
            <a:off x="5596471" y="6422854"/>
            <a:ext cx="5044440" cy="365125"/>
          </a:xfrm>
          <a:prstGeom prst="rect">
            <a:avLst/>
          </a:prstGeom>
        </p:spPr>
        <p:txBody>
          <a:bodyPr vert="horz" lIns="91440" tIns="45720" rIns="91440" bIns="45720" rtlCol="0" anchor="ctr"/>
          <a:lstStyle>
            <a:lvl1pPr algn="r">
              <a:defRPr sz="1050">
                <a:solidFill>
                  <a:schemeClr val="tx1"/>
                </a:solidFill>
              </a:defRPr>
            </a:lvl1pPr>
          </a:lstStyle>
          <a:p>
            <a:endParaRPr lang="en-GB"/>
          </a:p>
        </p:txBody>
      </p:sp>
      <p:sp>
        <p:nvSpPr>
          <p:cNvPr id="6" name="Slide Number Placeholder 5"/>
          <p:cNvSpPr>
            <a:spLocks noGrp="1"/>
          </p:cNvSpPr>
          <p:nvPr>
            <p:ph type="sldNum" sz="quarter" idx="4"/>
          </p:nvPr>
        </p:nvSpPr>
        <p:spPr>
          <a:xfrm>
            <a:off x="10658927" y="6422854"/>
            <a:ext cx="946264" cy="365125"/>
          </a:xfrm>
          <a:prstGeom prst="rect">
            <a:avLst/>
          </a:prstGeom>
        </p:spPr>
        <p:txBody>
          <a:bodyPr vert="horz" lIns="45720" tIns="45720" rIns="91440" bIns="45720" rtlCol="0" anchor="ctr"/>
          <a:lstStyle>
            <a:lvl1pPr algn="l">
              <a:defRPr sz="1200" b="0">
                <a:solidFill>
                  <a:schemeClr val="tx1"/>
                </a:solidFill>
              </a:defRPr>
            </a:lvl1pPr>
          </a:lstStyle>
          <a:p>
            <a:fld id="{97AFC421-AE79-4572-AF64-12C02ED8E140}" type="slidenum">
              <a:rPr lang="en-GB" smtClean="0"/>
              <a:t>‹#›</a:t>
            </a:fld>
            <a:endParaRPr lang="en-GB"/>
          </a:p>
        </p:txBody>
      </p:sp>
    </p:spTree>
    <p:extLst>
      <p:ext uri="{BB962C8B-B14F-4D97-AF65-F5344CB8AC3E}">
        <p14:creationId xmlns:p14="http://schemas.microsoft.com/office/powerpoint/2010/main" val="3988052968"/>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Lst>
  <p:txStyles>
    <p:titleStyle>
      <a:lvl1pPr algn="l" defTabSz="914400" rtl="0" eaLnBrk="1" latinLnBrk="0" hangingPunct="1">
        <a:lnSpc>
          <a:spcPct val="85000"/>
        </a:lnSpc>
        <a:spcBef>
          <a:spcPct val="0"/>
        </a:spcBef>
        <a:buNone/>
        <a:defRPr sz="4000" kern="1200" cap="all" baseline="0">
          <a:solidFill>
            <a:schemeClr val="bg2"/>
          </a:solidFill>
          <a:latin typeface="+mj-lt"/>
          <a:ea typeface="+mj-ea"/>
          <a:cs typeface="+mj-cs"/>
        </a:defRPr>
      </a:lvl1pPr>
    </p:titleStyle>
    <p:bodyStyle>
      <a:lvl1pPr marL="182880" indent="-182880" algn="l" defTabSz="914400" rtl="0" eaLnBrk="1" latinLnBrk="0" hangingPunct="1">
        <a:lnSpc>
          <a:spcPct val="90000"/>
        </a:lnSpc>
        <a:spcBef>
          <a:spcPts val="1200"/>
        </a:spcBef>
        <a:spcAft>
          <a:spcPts val="200"/>
        </a:spcAft>
        <a:buClr>
          <a:schemeClr val="tx1"/>
        </a:buClr>
        <a:buFont typeface="Wingdings" pitchFamily="2" charset="2"/>
        <a:buChar char=""/>
        <a:defRPr sz="2200" kern="1200">
          <a:solidFill>
            <a:schemeClr val="tx1"/>
          </a:solidFill>
          <a:latin typeface="+mn-lt"/>
          <a:ea typeface="+mn-ea"/>
          <a:cs typeface="+mn-cs"/>
        </a:defRPr>
      </a:lvl1pPr>
      <a:lvl2pPr marL="411480" indent="-182880" algn="l" defTabSz="914400" rtl="0" eaLnBrk="1" latinLnBrk="0" hangingPunct="1">
        <a:lnSpc>
          <a:spcPct val="90000"/>
        </a:lnSpc>
        <a:spcBef>
          <a:spcPts val="200"/>
        </a:spcBef>
        <a:spcAft>
          <a:spcPts val="400"/>
        </a:spcAft>
        <a:buClr>
          <a:schemeClr val="tx1"/>
        </a:buClr>
        <a:buFont typeface="Wingdings" pitchFamily="2" charset="2"/>
        <a:buChar char=""/>
        <a:defRPr sz="2000" kern="1200">
          <a:solidFill>
            <a:schemeClr val="tx1"/>
          </a:solidFill>
          <a:latin typeface="+mn-lt"/>
          <a:ea typeface="+mn-ea"/>
          <a:cs typeface="+mn-cs"/>
        </a:defRPr>
      </a:lvl2pPr>
      <a:lvl3pPr marL="640080" indent="-182880" algn="l" defTabSz="914400" rtl="0" eaLnBrk="1" latinLnBrk="0" hangingPunct="1">
        <a:lnSpc>
          <a:spcPct val="90000"/>
        </a:lnSpc>
        <a:spcBef>
          <a:spcPts val="200"/>
        </a:spcBef>
        <a:spcAft>
          <a:spcPts val="400"/>
        </a:spcAft>
        <a:buClr>
          <a:schemeClr val="tx1"/>
        </a:buClr>
        <a:buFont typeface="Wingdings" pitchFamily="2" charset="2"/>
        <a:buChar char=""/>
        <a:defRPr sz="1800" kern="1200">
          <a:solidFill>
            <a:schemeClr val="tx1"/>
          </a:solidFill>
          <a:latin typeface="+mn-lt"/>
          <a:ea typeface="+mn-ea"/>
          <a:cs typeface="+mn-cs"/>
        </a:defRPr>
      </a:lvl3pPr>
      <a:lvl4pPr marL="8686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4pPr>
      <a:lvl5pPr marL="1097280" indent="-18288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5pPr>
      <a:lvl6pPr marL="12846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6pPr>
      <a:lvl7pPr marL="14718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7pPr>
      <a:lvl8pPr marL="16290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8pPr>
      <a:lvl9pPr marL="1806200" indent="-228600" algn="l" defTabSz="914400" rtl="0" eaLnBrk="1" latinLnBrk="0" hangingPunct="1">
        <a:lnSpc>
          <a:spcPct val="90000"/>
        </a:lnSpc>
        <a:spcBef>
          <a:spcPts val="200"/>
        </a:spcBef>
        <a:spcAft>
          <a:spcPts val="400"/>
        </a:spcAft>
        <a:buClr>
          <a:schemeClr val="tx1"/>
        </a:buClr>
        <a:buFont typeface="Wingdings"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10.png"/><Relationship Id="rId4" Type="http://schemas.openxmlformats.org/officeDocument/2006/relationships/image" Target="../media/image9.png"/></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12.xml"/><Relationship Id="rId5" Type="http://schemas.openxmlformats.org/officeDocument/2006/relationships/image" Target="../media/image15.png"/><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21.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7.xml"/><Relationship Id="rId1" Type="http://schemas.openxmlformats.org/officeDocument/2006/relationships/slideLayout" Target="../slideLayouts/slideLayout12.xml"/><Relationship Id="rId4" Type="http://schemas.openxmlformats.org/officeDocument/2006/relationships/image" Target="../media/image23.png"/></Relationships>
</file>

<file path=ppt/slides/_rels/slide19.xml.rels><?xml version="1.0" encoding="UTF-8" standalone="yes"?>
<Relationships xmlns="http://schemas.openxmlformats.org/package/2006/relationships"><Relationship Id="rId8" Type="http://schemas.openxmlformats.org/officeDocument/2006/relationships/image" Target="../media/image28.png"/><Relationship Id="rId3" Type="http://schemas.openxmlformats.org/officeDocument/2006/relationships/image" Target="../media/image24.png"/><Relationship Id="rId7" Type="http://schemas.openxmlformats.org/officeDocument/2006/relationships/image" Target="../media/image230.png"/><Relationship Id="rId2" Type="http://schemas.openxmlformats.org/officeDocument/2006/relationships/notesSlide" Target="../notesSlides/notesSlide8.xml"/><Relationship Id="rId1" Type="http://schemas.openxmlformats.org/officeDocument/2006/relationships/slideLayout" Target="../slideLayouts/slideLayout12.xml"/><Relationship Id="rId6" Type="http://schemas.openxmlformats.org/officeDocument/2006/relationships/image" Target="../media/image27.png"/><Relationship Id="rId5" Type="http://schemas.openxmlformats.org/officeDocument/2006/relationships/image" Target="../media/image26.png"/><Relationship Id="rId4" Type="http://schemas.openxmlformats.org/officeDocument/2006/relationships/image" Target="../media/image25.png"/></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30.png"/></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32.png"/></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34.png"/></Relationships>
</file>

<file path=ppt/slides/_rels/slide2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3.xml"/><Relationship Id="rId1" Type="http://schemas.openxmlformats.org/officeDocument/2006/relationships/slideLayout" Target="../slideLayouts/slideLayout12.xml"/><Relationship Id="rId4" Type="http://schemas.openxmlformats.org/officeDocument/2006/relationships/image" Target="../media/image3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SATs May 2026 – Parents’ information evening</a:t>
            </a:r>
          </a:p>
        </p:txBody>
      </p:sp>
    </p:spTree>
    <p:extLst>
      <p:ext uri="{BB962C8B-B14F-4D97-AF65-F5344CB8AC3E}">
        <p14:creationId xmlns:p14="http://schemas.microsoft.com/office/powerpoint/2010/main" val="3929811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creenshot of a test&#10;&#10;Description automatically generated">
            <a:extLst>
              <a:ext uri="{FF2B5EF4-FFF2-40B4-BE49-F238E27FC236}">
                <a16:creationId xmlns:a16="http://schemas.microsoft.com/office/drawing/2014/main" id="{74DC89F7-678B-7BEB-666D-A9DBB2BC675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529" y="559363"/>
            <a:ext cx="12180471" cy="6238262"/>
          </a:xfrm>
        </p:spPr>
      </p:pic>
      <p:sp>
        <p:nvSpPr>
          <p:cNvPr id="3" name="TextBox 2">
            <a:extLst>
              <a:ext uri="{FF2B5EF4-FFF2-40B4-BE49-F238E27FC236}">
                <a16:creationId xmlns:a16="http://schemas.microsoft.com/office/drawing/2014/main" id="{05FBE9BB-A148-4A8A-A75C-68426AD79FAE}"/>
              </a:ext>
            </a:extLst>
          </p:cNvPr>
          <p:cNvSpPr txBox="1"/>
          <p:nvPr/>
        </p:nvSpPr>
        <p:spPr>
          <a:xfrm>
            <a:off x="8142972" y="2140258"/>
            <a:ext cx="616016" cy="461665"/>
          </a:xfrm>
          <a:prstGeom prst="rect">
            <a:avLst/>
          </a:prstGeom>
          <a:solidFill>
            <a:schemeClr val="tx1"/>
          </a:solidFill>
        </p:spPr>
        <p:txBody>
          <a:bodyPr wrap="square" rtlCol="0">
            <a:spAutoFit/>
          </a:bodyPr>
          <a:lstStyle/>
          <a:p>
            <a:r>
              <a:rPr lang="en-GB" sz="2400" dirty="0">
                <a:solidFill>
                  <a:schemeClr val="bg1"/>
                </a:solidFill>
              </a:rPr>
              <a:t>11</a:t>
            </a:r>
          </a:p>
        </p:txBody>
      </p:sp>
      <p:sp>
        <p:nvSpPr>
          <p:cNvPr id="4" name="TextBox 3">
            <a:extLst>
              <a:ext uri="{FF2B5EF4-FFF2-40B4-BE49-F238E27FC236}">
                <a16:creationId xmlns:a16="http://schemas.microsoft.com/office/drawing/2014/main" id="{D3B1E787-AAB7-43F1-A2E1-6245BA0F53DD}"/>
              </a:ext>
            </a:extLst>
          </p:cNvPr>
          <p:cNvSpPr txBox="1"/>
          <p:nvPr/>
        </p:nvSpPr>
        <p:spPr>
          <a:xfrm>
            <a:off x="904775" y="2601923"/>
            <a:ext cx="471638" cy="369332"/>
          </a:xfrm>
          <a:prstGeom prst="rect">
            <a:avLst/>
          </a:prstGeom>
          <a:solidFill>
            <a:schemeClr val="tx1"/>
          </a:solidFill>
        </p:spPr>
        <p:txBody>
          <a:bodyPr wrap="square" rtlCol="0">
            <a:spAutoFit/>
          </a:bodyPr>
          <a:lstStyle/>
          <a:p>
            <a:r>
              <a:rPr lang="en-GB" dirty="0">
                <a:solidFill>
                  <a:schemeClr val="bg1"/>
                </a:solidFill>
              </a:rPr>
              <a:t>14</a:t>
            </a:r>
          </a:p>
        </p:txBody>
      </p:sp>
      <p:sp>
        <p:nvSpPr>
          <p:cNvPr id="6" name="TextBox 5">
            <a:extLst>
              <a:ext uri="{FF2B5EF4-FFF2-40B4-BE49-F238E27FC236}">
                <a16:creationId xmlns:a16="http://schemas.microsoft.com/office/drawing/2014/main" id="{B83F2F6B-1463-488F-AE93-5FF7061D623B}"/>
              </a:ext>
            </a:extLst>
          </p:cNvPr>
          <p:cNvSpPr txBox="1"/>
          <p:nvPr/>
        </p:nvSpPr>
        <p:spPr>
          <a:xfrm>
            <a:off x="8450980" y="3259488"/>
            <a:ext cx="462014" cy="461665"/>
          </a:xfrm>
          <a:prstGeom prst="rect">
            <a:avLst/>
          </a:prstGeom>
          <a:solidFill>
            <a:schemeClr val="tx1"/>
          </a:solidFill>
        </p:spPr>
        <p:txBody>
          <a:bodyPr wrap="square" rtlCol="0">
            <a:spAutoFit/>
          </a:bodyPr>
          <a:lstStyle/>
          <a:p>
            <a:r>
              <a:rPr lang="en-GB" sz="2400" dirty="0">
                <a:solidFill>
                  <a:schemeClr val="bg1"/>
                </a:solidFill>
              </a:rPr>
              <a:t>11</a:t>
            </a:r>
          </a:p>
        </p:txBody>
      </p:sp>
      <p:sp>
        <p:nvSpPr>
          <p:cNvPr id="7" name="TextBox 6">
            <a:extLst>
              <a:ext uri="{FF2B5EF4-FFF2-40B4-BE49-F238E27FC236}">
                <a16:creationId xmlns:a16="http://schemas.microsoft.com/office/drawing/2014/main" id="{B3AB5B64-4B8C-4CDA-BC09-C15C15E7A977}"/>
              </a:ext>
            </a:extLst>
          </p:cNvPr>
          <p:cNvSpPr txBox="1"/>
          <p:nvPr/>
        </p:nvSpPr>
        <p:spPr>
          <a:xfrm>
            <a:off x="8758988" y="3678494"/>
            <a:ext cx="462014" cy="461665"/>
          </a:xfrm>
          <a:prstGeom prst="rect">
            <a:avLst/>
          </a:prstGeom>
          <a:solidFill>
            <a:schemeClr val="tx1"/>
          </a:solidFill>
        </p:spPr>
        <p:txBody>
          <a:bodyPr wrap="square" rtlCol="0">
            <a:spAutoFit/>
          </a:bodyPr>
          <a:lstStyle/>
          <a:p>
            <a:r>
              <a:rPr lang="en-GB" sz="2400" dirty="0">
                <a:solidFill>
                  <a:schemeClr val="bg1"/>
                </a:solidFill>
              </a:rPr>
              <a:t>11</a:t>
            </a:r>
          </a:p>
        </p:txBody>
      </p:sp>
      <p:sp>
        <p:nvSpPr>
          <p:cNvPr id="8" name="TextBox 7">
            <a:extLst>
              <a:ext uri="{FF2B5EF4-FFF2-40B4-BE49-F238E27FC236}">
                <a16:creationId xmlns:a16="http://schemas.microsoft.com/office/drawing/2014/main" id="{EEFB9784-2193-4A00-A741-20CAEA5C66BE}"/>
              </a:ext>
            </a:extLst>
          </p:cNvPr>
          <p:cNvSpPr txBox="1"/>
          <p:nvPr/>
        </p:nvSpPr>
        <p:spPr>
          <a:xfrm>
            <a:off x="3696100" y="3909326"/>
            <a:ext cx="543828" cy="461665"/>
          </a:xfrm>
          <a:prstGeom prst="rect">
            <a:avLst/>
          </a:prstGeom>
          <a:solidFill>
            <a:schemeClr val="tx1"/>
          </a:solidFill>
        </p:spPr>
        <p:txBody>
          <a:bodyPr wrap="square" rtlCol="0">
            <a:spAutoFit/>
          </a:bodyPr>
          <a:lstStyle/>
          <a:p>
            <a:r>
              <a:rPr lang="en-GB" sz="2400" dirty="0">
                <a:solidFill>
                  <a:schemeClr val="bg1"/>
                </a:solidFill>
              </a:rPr>
              <a:t>12</a:t>
            </a:r>
          </a:p>
        </p:txBody>
      </p:sp>
      <p:sp>
        <p:nvSpPr>
          <p:cNvPr id="9" name="TextBox 8">
            <a:extLst>
              <a:ext uri="{FF2B5EF4-FFF2-40B4-BE49-F238E27FC236}">
                <a16:creationId xmlns:a16="http://schemas.microsoft.com/office/drawing/2014/main" id="{228EBDA7-D643-4D26-AFF5-8D3C0288C466}"/>
              </a:ext>
            </a:extLst>
          </p:cNvPr>
          <p:cNvSpPr txBox="1"/>
          <p:nvPr/>
        </p:nvSpPr>
        <p:spPr>
          <a:xfrm>
            <a:off x="6260829" y="4052236"/>
            <a:ext cx="462014" cy="461665"/>
          </a:xfrm>
          <a:prstGeom prst="rect">
            <a:avLst/>
          </a:prstGeom>
          <a:solidFill>
            <a:schemeClr val="tx1"/>
          </a:solidFill>
        </p:spPr>
        <p:txBody>
          <a:bodyPr wrap="square" rtlCol="0">
            <a:spAutoFit/>
          </a:bodyPr>
          <a:lstStyle/>
          <a:p>
            <a:r>
              <a:rPr lang="en-GB" sz="2400" dirty="0">
                <a:solidFill>
                  <a:schemeClr val="bg1"/>
                </a:solidFill>
              </a:rPr>
              <a:t>13</a:t>
            </a:r>
          </a:p>
        </p:txBody>
      </p:sp>
      <p:sp>
        <p:nvSpPr>
          <p:cNvPr id="10" name="TextBox 9">
            <a:extLst>
              <a:ext uri="{FF2B5EF4-FFF2-40B4-BE49-F238E27FC236}">
                <a16:creationId xmlns:a16="http://schemas.microsoft.com/office/drawing/2014/main" id="{64FD5DE7-75E0-4A67-A13C-84B3548034CF}"/>
              </a:ext>
            </a:extLst>
          </p:cNvPr>
          <p:cNvSpPr txBox="1"/>
          <p:nvPr/>
        </p:nvSpPr>
        <p:spPr>
          <a:xfrm>
            <a:off x="6304547" y="4428180"/>
            <a:ext cx="462014" cy="461665"/>
          </a:xfrm>
          <a:prstGeom prst="rect">
            <a:avLst/>
          </a:prstGeom>
          <a:solidFill>
            <a:schemeClr val="tx1"/>
          </a:solidFill>
        </p:spPr>
        <p:txBody>
          <a:bodyPr wrap="square" rtlCol="0">
            <a:spAutoFit/>
          </a:bodyPr>
          <a:lstStyle/>
          <a:p>
            <a:r>
              <a:rPr lang="en-GB" sz="2400" dirty="0">
                <a:solidFill>
                  <a:schemeClr val="bg1"/>
                </a:solidFill>
              </a:rPr>
              <a:t>13</a:t>
            </a:r>
          </a:p>
        </p:txBody>
      </p:sp>
      <p:sp>
        <p:nvSpPr>
          <p:cNvPr id="11" name="TextBox 10">
            <a:extLst>
              <a:ext uri="{FF2B5EF4-FFF2-40B4-BE49-F238E27FC236}">
                <a16:creationId xmlns:a16="http://schemas.microsoft.com/office/drawing/2014/main" id="{16D5388E-740A-4ACC-92E9-B1C9BA7BA184}"/>
              </a:ext>
            </a:extLst>
          </p:cNvPr>
          <p:cNvSpPr txBox="1"/>
          <p:nvPr/>
        </p:nvSpPr>
        <p:spPr>
          <a:xfrm>
            <a:off x="6027818" y="4824069"/>
            <a:ext cx="507736" cy="461665"/>
          </a:xfrm>
          <a:prstGeom prst="rect">
            <a:avLst/>
          </a:prstGeom>
          <a:solidFill>
            <a:schemeClr val="tx1"/>
          </a:solidFill>
        </p:spPr>
        <p:txBody>
          <a:bodyPr wrap="square" rtlCol="0">
            <a:spAutoFit/>
          </a:bodyPr>
          <a:lstStyle/>
          <a:p>
            <a:r>
              <a:rPr lang="en-GB" sz="2400" dirty="0">
                <a:solidFill>
                  <a:schemeClr val="bg1"/>
                </a:solidFill>
              </a:rPr>
              <a:t>14</a:t>
            </a:r>
          </a:p>
        </p:txBody>
      </p:sp>
    </p:spTree>
    <p:extLst>
      <p:ext uri="{BB962C8B-B14F-4D97-AF65-F5344CB8AC3E}">
        <p14:creationId xmlns:p14="http://schemas.microsoft.com/office/powerpoint/2010/main" val="23140825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screenshot of a test&#10;&#10;Description automatically generated">
            <a:extLst>
              <a:ext uri="{FF2B5EF4-FFF2-40B4-BE49-F238E27FC236}">
                <a16:creationId xmlns:a16="http://schemas.microsoft.com/office/drawing/2014/main" id="{C0581A39-AFD0-4C66-5F61-12D5FD701D6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14706" y="1003300"/>
            <a:ext cx="10934309" cy="4851400"/>
          </a:xfrm>
        </p:spPr>
      </p:pic>
    </p:spTree>
    <p:extLst>
      <p:ext uri="{BB962C8B-B14F-4D97-AF65-F5344CB8AC3E}">
        <p14:creationId xmlns:p14="http://schemas.microsoft.com/office/powerpoint/2010/main" val="16799209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descr="A close-up of a test&#10;&#10;Description automatically generated">
            <a:extLst>
              <a:ext uri="{FF2B5EF4-FFF2-40B4-BE49-F238E27FC236}">
                <a16:creationId xmlns:a16="http://schemas.microsoft.com/office/drawing/2014/main" id="{EA9CEFB7-5928-3EBB-3D39-AFBCA6C6BE0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9996" y="631248"/>
            <a:ext cx="11552008" cy="5595504"/>
          </a:xfrm>
        </p:spPr>
      </p:pic>
    </p:spTree>
    <p:extLst>
      <p:ext uri="{BB962C8B-B14F-4D97-AF65-F5344CB8AC3E}">
        <p14:creationId xmlns:p14="http://schemas.microsoft.com/office/powerpoint/2010/main" val="23955313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timetable</a:t>
            </a:r>
          </a:p>
        </p:txBody>
      </p:sp>
      <p:pic>
        <p:nvPicPr>
          <p:cNvPr id="6" name="Content Placeholder 5">
            <a:extLst>
              <a:ext uri="{FF2B5EF4-FFF2-40B4-BE49-F238E27FC236}">
                <a16:creationId xmlns:a16="http://schemas.microsoft.com/office/drawing/2014/main" id="{CEFC81FE-47CA-405A-BDAF-3C1B984CB623}"/>
              </a:ext>
            </a:extLst>
          </p:cNvPr>
          <p:cNvPicPr>
            <a:picLocks noGrp="1" noChangeAspect="1"/>
          </p:cNvPicPr>
          <p:nvPr>
            <p:ph idx="1"/>
          </p:nvPr>
        </p:nvPicPr>
        <p:blipFill>
          <a:blip r:embed="rId2"/>
          <a:stretch>
            <a:fillRect/>
          </a:stretch>
        </p:blipFill>
        <p:spPr>
          <a:xfrm>
            <a:off x="664143" y="1848691"/>
            <a:ext cx="10943924" cy="4924151"/>
          </a:xfrm>
        </p:spPr>
      </p:pic>
      <p:sp>
        <p:nvSpPr>
          <p:cNvPr id="4" name="TextBox 3">
            <a:extLst>
              <a:ext uri="{FF2B5EF4-FFF2-40B4-BE49-F238E27FC236}">
                <a16:creationId xmlns:a16="http://schemas.microsoft.com/office/drawing/2014/main" id="{A0ADDBAB-C896-4BAF-8E7D-3F6B2EAF20BC}"/>
              </a:ext>
            </a:extLst>
          </p:cNvPr>
          <p:cNvSpPr txBox="1"/>
          <p:nvPr/>
        </p:nvSpPr>
        <p:spPr>
          <a:xfrm>
            <a:off x="8835990" y="2619715"/>
            <a:ext cx="462014" cy="461665"/>
          </a:xfrm>
          <a:prstGeom prst="rect">
            <a:avLst/>
          </a:prstGeom>
          <a:solidFill>
            <a:schemeClr val="tx1"/>
          </a:solidFill>
        </p:spPr>
        <p:txBody>
          <a:bodyPr wrap="square" rtlCol="0">
            <a:spAutoFit/>
          </a:bodyPr>
          <a:lstStyle/>
          <a:p>
            <a:r>
              <a:rPr lang="en-GB" sz="2400" dirty="0">
                <a:solidFill>
                  <a:schemeClr val="bg1"/>
                </a:solidFill>
              </a:rPr>
              <a:t>11</a:t>
            </a:r>
          </a:p>
        </p:txBody>
      </p:sp>
      <p:sp>
        <p:nvSpPr>
          <p:cNvPr id="5" name="TextBox 4">
            <a:extLst>
              <a:ext uri="{FF2B5EF4-FFF2-40B4-BE49-F238E27FC236}">
                <a16:creationId xmlns:a16="http://schemas.microsoft.com/office/drawing/2014/main" id="{857CF833-6201-4394-82B7-6C72C0440FCA}"/>
              </a:ext>
            </a:extLst>
          </p:cNvPr>
          <p:cNvSpPr txBox="1"/>
          <p:nvPr/>
        </p:nvSpPr>
        <p:spPr>
          <a:xfrm>
            <a:off x="8835990" y="3849101"/>
            <a:ext cx="539016" cy="461665"/>
          </a:xfrm>
          <a:prstGeom prst="rect">
            <a:avLst/>
          </a:prstGeom>
          <a:solidFill>
            <a:schemeClr val="tx1"/>
          </a:solidFill>
        </p:spPr>
        <p:txBody>
          <a:bodyPr wrap="square" rtlCol="0">
            <a:spAutoFit/>
          </a:bodyPr>
          <a:lstStyle/>
          <a:p>
            <a:r>
              <a:rPr lang="en-GB" sz="2400" dirty="0">
                <a:solidFill>
                  <a:schemeClr val="bg1"/>
                </a:solidFill>
              </a:rPr>
              <a:t>12</a:t>
            </a:r>
          </a:p>
        </p:txBody>
      </p:sp>
      <p:sp>
        <p:nvSpPr>
          <p:cNvPr id="7" name="TextBox 6">
            <a:extLst>
              <a:ext uri="{FF2B5EF4-FFF2-40B4-BE49-F238E27FC236}">
                <a16:creationId xmlns:a16="http://schemas.microsoft.com/office/drawing/2014/main" id="{F09E4357-F621-463A-AEE0-F0F3326E7302}"/>
              </a:ext>
            </a:extLst>
          </p:cNvPr>
          <p:cNvSpPr txBox="1"/>
          <p:nvPr/>
        </p:nvSpPr>
        <p:spPr>
          <a:xfrm>
            <a:off x="9298004" y="4689147"/>
            <a:ext cx="462014" cy="461665"/>
          </a:xfrm>
          <a:prstGeom prst="rect">
            <a:avLst/>
          </a:prstGeom>
          <a:solidFill>
            <a:schemeClr val="tx1"/>
          </a:solidFill>
        </p:spPr>
        <p:txBody>
          <a:bodyPr wrap="square" rtlCol="0">
            <a:spAutoFit/>
          </a:bodyPr>
          <a:lstStyle/>
          <a:p>
            <a:r>
              <a:rPr lang="en-GB" sz="2400" dirty="0">
                <a:solidFill>
                  <a:schemeClr val="bg1"/>
                </a:solidFill>
              </a:rPr>
              <a:t>13</a:t>
            </a:r>
          </a:p>
        </p:txBody>
      </p:sp>
      <p:sp>
        <p:nvSpPr>
          <p:cNvPr id="8" name="TextBox 7">
            <a:extLst>
              <a:ext uri="{FF2B5EF4-FFF2-40B4-BE49-F238E27FC236}">
                <a16:creationId xmlns:a16="http://schemas.microsoft.com/office/drawing/2014/main" id="{01113E7C-4070-4B23-B723-1886596D906E}"/>
              </a:ext>
            </a:extLst>
          </p:cNvPr>
          <p:cNvSpPr txBox="1"/>
          <p:nvPr/>
        </p:nvSpPr>
        <p:spPr>
          <a:xfrm>
            <a:off x="8932241" y="5921836"/>
            <a:ext cx="539015" cy="461665"/>
          </a:xfrm>
          <a:prstGeom prst="rect">
            <a:avLst/>
          </a:prstGeom>
          <a:solidFill>
            <a:schemeClr val="tx1"/>
          </a:solidFill>
        </p:spPr>
        <p:txBody>
          <a:bodyPr wrap="square" rtlCol="0">
            <a:spAutoFit/>
          </a:bodyPr>
          <a:lstStyle/>
          <a:p>
            <a:r>
              <a:rPr lang="en-GB" sz="2400" dirty="0">
                <a:solidFill>
                  <a:schemeClr val="bg1"/>
                </a:solidFill>
              </a:rPr>
              <a:t>14</a:t>
            </a:r>
          </a:p>
        </p:txBody>
      </p:sp>
    </p:spTree>
    <p:extLst>
      <p:ext uri="{BB962C8B-B14F-4D97-AF65-F5344CB8AC3E}">
        <p14:creationId xmlns:p14="http://schemas.microsoft.com/office/powerpoint/2010/main" val="289448185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On the days…</a:t>
            </a:r>
          </a:p>
        </p:txBody>
      </p:sp>
      <p:sp>
        <p:nvSpPr>
          <p:cNvPr id="3" name="Content Placeholder 2"/>
          <p:cNvSpPr>
            <a:spLocks noGrp="1"/>
          </p:cNvSpPr>
          <p:nvPr>
            <p:ph idx="1"/>
          </p:nvPr>
        </p:nvSpPr>
        <p:spPr/>
        <p:txBody>
          <a:bodyPr>
            <a:normAutofit/>
          </a:bodyPr>
          <a:lstStyle/>
          <a:p>
            <a:r>
              <a:rPr lang="en-GB" sz="3200" dirty="0"/>
              <a:t>When pupils arrive we will be providing an additional breakfast snack (croissant, pain au chocolate or similar) and will all congregate in the Year 6 classroom to make sure pupils are registered and ready to go.</a:t>
            </a:r>
          </a:p>
          <a:p>
            <a:r>
              <a:rPr lang="en-GB" sz="3200" dirty="0"/>
              <a:t>Pupils will know in advance whether they are working within the classroom itself or in another room within the school, and which adults are in the rooms with them.</a:t>
            </a:r>
          </a:p>
          <a:p>
            <a:r>
              <a:rPr lang="en-GB" sz="3200" dirty="0"/>
              <a:t>All stationery is provided for the tests themselves.</a:t>
            </a:r>
          </a:p>
        </p:txBody>
      </p:sp>
    </p:spTree>
    <p:extLst>
      <p:ext uri="{BB962C8B-B14F-4D97-AF65-F5344CB8AC3E}">
        <p14:creationId xmlns:p14="http://schemas.microsoft.com/office/powerpoint/2010/main" val="6088799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Individual papers content</a:t>
            </a:r>
          </a:p>
        </p:txBody>
      </p:sp>
      <p:sp>
        <p:nvSpPr>
          <p:cNvPr id="3" name="Content Placeholder 2"/>
          <p:cNvSpPr>
            <a:spLocks noGrp="1"/>
          </p:cNvSpPr>
          <p:nvPr>
            <p:ph idx="1"/>
          </p:nvPr>
        </p:nvSpPr>
        <p:spPr>
          <a:xfrm>
            <a:off x="424409" y="1917700"/>
            <a:ext cx="11341100" cy="4495800"/>
          </a:xfrm>
        </p:spPr>
        <p:txBody>
          <a:bodyPr>
            <a:noAutofit/>
          </a:bodyPr>
          <a:lstStyle/>
          <a:p>
            <a:r>
              <a:rPr lang="en-GB" sz="2400" dirty="0"/>
              <a:t>GPS PAPER (45 minutes): </a:t>
            </a:r>
          </a:p>
          <a:p>
            <a:pPr lvl="1"/>
            <a:r>
              <a:rPr lang="en-GB" sz="2400" dirty="0"/>
              <a:t>This is made up of two elements – the grammar, punctuation and spelling paper 1 is 50 questions which are a mixture of multiple choice, writing short sentences, inserting punctuation, recognising word types, etc.  </a:t>
            </a:r>
          </a:p>
          <a:p>
            <a:pPr lvl="1"/>
            <a:r>
              <a:rPr lang="en-GB" sz="2400" dirty="0"/>
              <a:t>Children need to ensure they use correct punctuation and spelling throughout the paper.</a:t>
            </a:r>
          </a:p>
          <a:p>
            <a:pPr lvl="1"/>
            <a:r>
              <a:rPr lang="en-GB" sz="2400" dirty="0"/>
              <a:t> Each question is worth 1 mark.  </a:t>
            </a:r>
          </a:p>
          <a:p>
            <a:pPr lvl="1"/>
            <a:r>
              <a:rPr lang="en-GB" sz="2400" dirty="0"/>
              <a:t>The second element is a spelling paper – the teacher reads 20 sentences and the children insert the missing spelling word where indicated. </a:t>
            </a:r>
          </a:p>
          <a:p>
            <a:pPr lvl="1"/>
            <a:r>
              <a:rPr lang="en-GB" sz="2400" dirty="0"/>
              <a:t> They are worth 1 mark each.  </a:t>
            </a:r>
          </a:p>
          <a:p>
            <a:pPr lvl="1"/>
            <a:r>
              <a:rPr lang="en-GB" sz="2400" dirty="0"/>
              <a:t>Combined score is out of 70.</a:t>
            </a:r>
          </a:p>
          <a:p>
            <a:pPr lvl="1"/>
            <a:r>
              <a:rPr lang="en-GB" sz="2400" dirty="0"/>
              <a:t>Pupils can request that an adult reads the question and possible answers but no intonation can be used by the adult doing so.  </a:t>
            </a:r>
          </a:p>
        </p:txBody>
      </p:sp>
    </p:spTree>
    <p:extLst>
      <p:ext uri="{BB962C8B-B14F-4D97-AF65-F5344CB8AC3E}">
        <p14:creationId xmlns:p14="http://schemas.microsoft.com/office/powerpoint/2010/main" val="87535056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8EDC1C-2A95-1542-F83E-F5906F1595A4}"/>
              </a:ext>
            </a:extLst>
          </p:cNvPr>
          <p:cNvSpPr>
            <a:spLocks noGrp="1"/>
          </p:cNvSpPr>
          <p:nvPr>
            <p:ph type="title"/>
          </p:nvPr>
        </p:nvSpPr>
        <p:spPr/>
        <p:txBody>
          <a:bodyPr/>
          <a:lstStyle/>
          <a:p>
            <a:endParaRPr lang="en-US" dirty="0"/>
          </a:p>
        </p:txBody>
      </p:sp>
      <p:pic>
        <p:nvPicPr>
          <p:cNvPr id="5" name="Content Placeholder 4" descr="A close-up of a question&#10;&#10;Description automatically generated">
            <a:extLst>
              <a:ext uri="{FF2B5EF4-FFF2-40B4-BE49-F238E27FC236}">
                <a16:creationId xmlns:a16="http://schemas.microsoft.com/office/drawing/2014/main" id="{B77955E0-734B-85EB-1BDB-A21E4DFA1EC5}"/>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15899" y="1973192"/>
            <a:ext cx="11325602" cy="4302917"/>
          </a:xfrm>
        </p:spPr>
      </p:pic>
    </p:spTree>
    <p:extLst>
      <p:ext uri="{BB962C8B-B14F-4D97-AF65-F5344CB8AC3E}">
        <p14:creationId xmlns:p14="http://schemas.microsoft.com/office/powerpoint/2010/main" val="243135576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0A06471C-ED3A-7840-A52D-A10ED78927C5}"/>
              </a:ext>
            </a:extLst>
          </p:cNvPr>
          <p:cNvPicPr>
            <a:picLocks noChangeAspect="1"/>
          </p:cNvPicPr>
          <p:nvPr/>
        </p:nvPicPr>
        <p:blipFill>
          <a:blip r:embed="rId3"/>
          <a:stretch>
            <a:fillRect/>
          </a:stretch>
        </p:blipFill>
        <p:spPr>
          <a:xfrm>
            <a:off x="1423155" y="5175686"/>
            <a:ext cx="6145756" cy="1393156"/>
          </a:xfrm>
          <a:prstGeom prst="rect">
            <a:avLst/>
          </a:prstGeom>
          <a:effectLst>
            <a:outerShdw blurRad="50800" dist="38100" dir="2700000" algn="tl" rotWithShape="0">
              <a:prstClr val="black">
                <a:alpha val="40000"/>
              </a:prstClr>
            </a:outerShdw>
          </a:effectLst>
        </p:spPr>
      </p:pic>
      <p:pic>
        <p:nvPicPr>
          <p:cNvPr id="15" name="Picture 14">
            <a:extLst>
              <a:ext uri="{FF2B5EF4-FFF2-40B4-BE49-F238E27FC236}">
                <a16:creationId xmlns:a16="http://schemas.microsoft.com/office/drawing/2014/main" id="{53838FE3-3647-7C45-AAE0-3A802657FF93}"/>
              </a:ext>
            </a:extLst>
          </p:cNvPr>
          <p:cNvPicPr>
            <a:picLocks noChangeAspect="1"/>
          </p:cNvPicPr>
          <p:nvPr/>
        </p:nvPicPr>
        <p:blipFill>
          <a:blip r:embed="rId4"/>
          <a:stretch>
            <a:fillRect/>
          </a:stretch>
        </p:blipFill>
        <p:spPr>
          <a:xfrm>
            <a:off x="298682" y="1611431"/>
            <a:ext cx="5615647" cy="2273771"/>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1809F75A-971B-3B4F-AE8C-CD179C22E67F}"/>
              </a:ext>
            </a:extLst>
          </p:cNvPr>
          <p:cNvPicPr>
            <a:picLocks noChangeAspect="1"/>
          </p:cNvPicPr>
          <p:nvPr/>
        </p:nvPicPr>
        <p:blipFill>
          <a:blip r:embed="rId5"/>
          <a:stretch>
            <a:fillRect/>
          </a:stretch>
        </p:blipFill>
        <p:spPr>
          <a:xfrm>
            <a:off x="5449026" y="3794716"/>
            <a:ext cx="6444293" cy="1164965"/>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t>Grammar, Punctuation and Spelling: Paper 1 (GPS)</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a:xfrm>
            <a:off x="415600" y="985737"/>
            <a:ext cx="11360800" cy="579703"/>
          </a:xfrm>
        </p:spPr>
        <p:txBody>
          <a:bodyPr/>
          <a:lstStyle/>
          <a:p>
            <a:pPr marL="152396" indent="0">
              <a:buNone/>
            </a:pPr>
            <a:r>
              <a:rPr lang="en-GB" dirty="0"/>
              <a:t>Example questions: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9</a:t>
            </a:fld>
            <a:endParaRPr lang="en"/>
          </a:p>
        </p:txBody>
      </p:sp>
      <p:grpSp>
        <p:nvGrpSpPr>
          <p:cNvPr id="5" name="Group 4">
            <a:extLst>
              <a:ext uri="{FF2B5EF4-FFF2-40B4-BE49-F238E27FC236}">
                <a16:creationId xmlns:a16="http://schemas.microsoft.com/office/drawing/2014/main" id="{32506F66-DA2B-4F27-8604-E2CE54DA20FA}"/>
              </a:ext>
            </a:extLst>
          </p:cNvPr>
          <p:cNvGrpSpPr/>
          <p:nvPr/>
        </p:nvGrpSpPr>
        <p:grpSpPr>
          <a:xfrm>
            <a:off x="1950294" y="2190690"/>
            <a:ext cx="7046004" cy="4354487"/>
            <a:chOff x="1462720" y="1643017"/>
            <a:chExt cx="5284503" cy="3265865"/>
          </a:xfrm>
        </p:grpSpPr>
        <p:sp>
          <p:nvSpPr>
            <p:cNvPr id="8" name="Text Placeholder 2">
              <a:extLst>
                <a:ext uri="{FF2B5EF4-FFF2-40B4-BE49-F238E27FC236}">
                  <a16:creationId xmlns:a16="http://schemas.microsoft.com/office/drawing/2014/main" id="{1525917A-6D61-4BD2-9ADC-721FB961E2A4}"/>
                </a:ext>
              </a:extLst>
            </p:cNvPr>
            <p:cNvSpPr txBox="1">
              <a:spLocks/>
            </p:cNvSpPr>
            <p:nvPr/>
          </p:nvSpPr>
          <p:spPr>
            <a:xfrm>
              <a:off x="3070218" y="1643017"/>
              <a:ext cx="301807" cy="269793"/>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None/>
              </a:pPr>
              <a:r>
                <a:rPr lang="en-GB" dirty="0">
                  <a:sym typeface="Wingdings" panose="05000000000000000000" pitchFamily="2" charset="2"/>
                </a:rPr>
                <a:t></a:t>
              </a:r>
              <a:endParaRPr lang="en-GB" u="sng" dirty="0"/>
            </a:p>
          </p:txBody>
        </p:sp>
        <p:sp>
          <p:nvSpPr>
            <p:cNvPr id="9" name="Text Placeholder 2">
              <a:extLst>
                <a:ext uri="{FF2B5EF4-FFF2-40B4-BE49-F238E27FC236}">
                  <a16:creationId xmlns:a16="http://schemas.microsoft.com/office/drawing/2014/main" id="{64E58BDC-7AF2-426A-AE9B-EEDBABE4F00E}"/>
                </a:ext>
              </a:extLst>
            </p:cNvPr>
            <p:cNvSpPr txBox="1">
              <a:spLocks/>
            </p:cNvSpPr>
            <p:nvPr/>
          </p:nvSpPr>
          <p:spPr>
            <a:xfrm>
              <a:off x="6122035" y="3312484"/>
              <a:ext cx="625188" cy="434777"/>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gn="ctr">
                <a:lnSpc>
                  <a:spcPct val="100000"/>
                </a:lnSpc>
                <a:buNone/>
              </a:pPr>
              <a:r>
                <a:rPr lang="en-GB" dirty="0">
                  <a:sym typeface="Wingdings" panose="05000000000000000000" pitchFamily="2" charset="2"/>
                </a:rPr>
                <a:t>over</a:t>
              </a:r>
              <a:endParaRPr lang="en-GB" u="sng" dirty="0"/>
            </a:p>
          </p:txBody>
        </p:sp>
        <p:sp>
          <p:nvSpPr>
            <p:cNvPr id="10" name="Text Placeholder 2">
              <a:extLst>
                <a:ext uri="{FF2B5EF4-FFF2-40B4-BE49-F238E27FC236}">
                  <a16:creationId xmlns:a16="http://schemas.microsoft.com/office/drawing/2014/main" id="{647DA8BF-3FE4-4EAF-B58C-F5BE5B8C1C8B}"/>
                </a:ext>
              </a:extLst>
            </p:cNvPr>
            <p:cNvSpPr txBox="1">
              <a:spLocks/>
            </p:cNvSpPr>
            <p:nvPr/>
          </p:nvSpPr>
          <p:spPr>
            <a:xfrm>
              <a:off x="1462720" y="4511399"/>
              <a:ext cx="3618046" cy="397483"/>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None/>
              </a:pPr>
              <a:r>
                <a:rPr lang="en-GB" dirty="0">
                  <a:sym typeface="Wingdings" panose="05000000000000000000" pitchFamily="2" charset="2"/>
                </a:rPr>
                <a:t>e.g. </a:t>
              </a:r>
              <a:r>
                <a:rPr lang="en-GB" dirty="0"/>
                <a:t>We were disturbed by the noise of the traffic.</a:t>
              </a:r>
              <a:endParaRPr lang="en-GB" u="sng" dirty="0"/>
            </a:p>
          </p:txBody>
        </p:sp>
      </p:grpSp>
    </p:spTree>
    <p:extLst>
      <p:ext uri="{BB962C8B-B14F-4D97-AF65-F5344CB8AC3E}">
        <p14:creationId xmlns:p14="http://schemas.microsoft.com/office/powerpoint/2010/main" val="288348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E9132-1788-4EEC-BDBF-94FA32ADE0CC}"/>
              </a:ext>
            </a:extLst>
          </p:cNvPr>
          <p:cNvSpPr>
            <a:spLocks noGrp="1"/>
          </p:cNvSpPr>
          <p:nvPr>
            <p:ph type="title"/>
          </p:nvPr>
        </p:nvSpPr>
        <p:spPr/>
        <p:txBody>
          <a:bodyPr/>
          <a:lstStyle/>
          <a:p>
            <a:r>
              <a:rPr lang="en-GB" dirty="0"/>
              <a:t>Grammar, Punctuation and Spelling: Paper 2 (spelling)</a:t>
            </a:r>
          </a:p>
        </p:txBody>
      </p:sp>
      <p:sp>
        <p:nvSpPr>
          <p:cNvPr id="3" name="Text Placeholder 2">
            <a:extLst>
              <a:ext uri="{FF2B5EF4-FFF2-40B4-BE49-F238E27FC236}">
                <a16:creationId xmlns:a16="http://schemas.microsoft.com/office/drawing/2014/main" id="{D12CDE19-AAB5-4F55-836B-B3BBFFE8B1EA}"/>
              </a:ext>
            </a:extLst>
          </p:cNvPr>
          <p:cNvSpPr>
            <a:spLocks noGrp="1"/>
          </p:cNvSpPr>
          <p:nvPr>
            <p:ph type="body" idx="1"/>
          </p:nvPr>
        </p:nvSpPr>
        <p:spPr>
          <a:xfrm>
            <a:off x="415600" y="985737"/>
            <a:ext cx="11360800" cy="1358880"/>
          </a:xfrm>
        </p:spPr>
        <p:txBody>
          <a:bodyPr/>
          <a:lstStyle/>
          <a:p>
            <a:pPr marL="152396" indent="0">
              <a:buNone/>
            </a:pPr>
            <a:r>
              <a:rPr lang="en-GB" dirty="0"/>
              <a:t>Paper 2 is a shorter paper that focuses solely on spellings. </a:t>
            </a:r>
          </a:p>
          <a:p>
            <a:pPr marL="152396" indent="0">
              <a:buNone/>
            </a:pPr>
            <a:endParaRPr lang="en-GB" dirty="0"/>
          </a:p>
          <a:p>
            <a:pPr marL="152396" indent="0">
              <a:buNone/>
            </a:pPr>
            <a:r>
              <a:rPr lang="en-GB" dirty="0"/>
              <a:t>Example questions:  </a:t>
            </a:r>
          </a:p>
        </p:txBody>
      </p:sp>
      <p:sp>
        <p:nvSpPr>
          <p:cNvPr id="4" name="Slide Number Placeholder 3">
            <a:extLst>
              <a:ext uri="{FF2B5EF4-FFF2-40B4-BE49-F238E27FC236}">
                <a16:creationId xmlns:a16="http://schemas.microsoft.com/office/drawing/2014/main" id="{E0D0A05F-89F2-4245-B61A-3C7273A60812}"/>
              </a:ext>
            </a:extLst>
          </p:cNvPr>
          <p:cNvSpPr>
            <a:spLocks noGrp="1"/>
          </p:cNvSpPr>
          <p:nvPr>
            <p:ph type="sldNum" idx="12"/>
          </p:nvPr>
        </p:nvSpPr>
        <p:spPr/>
        <p:txBody>
          <a:bodyPr/>
          <a:lstStyle/>
          <a:p>
            <a:fld id="{00000000-1234-1234-1234-123412341234}" type="slidenum">
              <a:rPr lang="en" smtClean="0"/>
              <a:pPr/>
              <a:t>10</a:t>
            </a:fld>
            <a:endParaRPr lang="en"/>
          </a:p>
        </p:txBody>
      </p:sp>
      <p:pic>
        <p:nvPicPr>
          <p:cNvPr id="7" name="Picture 6">
            <a:extLst>
              <a:ext uri="{FF2B5EF4-FFF2-40B4-BE49-F238E27FC236}">
                <a16:creationId xmlns:a16="http://schemas.microsoft.com/office/drawing/2014/main" id="{5907B87B-5176-014A-8053-7721F8BE78EB}"/>
              </a:ext>
            </a:extLst>
          </p:cNvPr>
          <p:cNvPicPr>
            <a:picLocks noChangeAspect="1"/>
          </p:cNvPicPr>
          <p:nvPr/>
        </p:nvPicPr>
        <p:blipFill>
          <a:blip r:embed="rId3"/>
          <a:stretch>
            <a:fillRect/>
          </a:stretch>
        </p:blipFill>
        <p:spPr>
          <a:xfrm>
            <a:off x="415601" y="2550576"/>
            <a:ext cx="5424164" cy="2565249"/>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8D9833AA-D6EA-4A47-9007-84D4E4402F4F}"/>
              </a:ext>
            </a:extLst>
          </p:cNvPr>
          <p:cNvPicPr>
            <a:picLocks noChangeAspect="1"/>
          </p:cNvPicPr>
          <p:nvPr/>
        </p:nvPicPr>
        <p:blipFill>
          <a:blip r:embed="rId4"/>
          <a:stretch>
            <a:fillRect/>
          </a:stretch>
        </p:blipFill>
        <p:spPr>
          <a:xfrm>
            <a:off x="7639247" y="2969945"/>
            <a:ext cx="3273664" cy="3086879"/>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4406435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Individual papers content</a:t>
            </a:r>
          </a:p>
        </p:txBody>
      </p:sp>
      <p:sp>
        <p:nvSpPr>
          <p:cNvPr id="3" name="Content Placeholder 2"/>
          <p:cNvSpPr>
            <a:spLocks noGrp="1"/>
          </p:cNvSpPr>
          <p:nvPr>
            <p:ph idx="1"/>
          </p:nvPr>
        </p:nvSpPr>
        <p:spPr>
          <a:xfrm>
            <a:off x="424409" y="1917700"/>
            <a:ext cx="11341100" cy="4495800"/>
          </a:xfrm>
        </p:spPr>
        <p:txBody>
          <a:bodyPr>
            <a:noAutofit/>
          </a:bodyPr>
          <a:lstStyle/>
          <a:p>
            <a:r>
              <a:rPr lang="en-GB" sz="3200" dirty="0"/>
              <a:t>READING PAPER (60 minutes): </a:t>
            </a:r>
          </a:p>
          <a:p>
            <a:pPr lvl="1"/>
            <a:r>
              <a:rPr lang="en-GB" sz="3200" dirty="0"/>
              <a:t>This is the longest paper and has 3 different texts – usually two fiction and one non-fiction.</a:t>
            </a:r>
          </a:p>
          <a:p>
            <a:pPr lvl="1"/>
            <a:r>
              <a:rPr lang="en-GB" sz="3200" dirty="0"/>
              <a:t>Children have between 40 and 50 questions worth 1, 2 or sometimes 3 marks. </a:t>
            </a:r>
          </a:p>
          <a:p>
            <a:pPr lvl="1"/>
            <a:r>
              <a:rPr lang="en-GB" sz="3200" dirty="0"/>
              <a:t>No questions or parts of the text can be read by the adults for this test.  </a:t>
            </a:r>
          </a:p>
          <a:p>
            <a:pPr lvl="1"/>
            <a:r>
              <a:rPr lang="en-GB" sz="3200" dirty="0"/>
              <a:t>The total marks available are 50</a:t>
            </a:r>
            <a:r>
              <a:rPr lang="en-GB" sz="2400" dirty="0"/>
              <a:t>.  </a:t>
            </a:r>
          </a:p>
        </p:txBody>
      </p:sp>
    </p:spTree>
    <p:extLst>
      <p:ext uri="{BB962C8B-B14F-4D97-AF65-F5344CB8AC3E}">
        <p14:creationId xmlns:p14="http://schemas.microsoft.com/office/powerpoint/2010/main" val="29997765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415600" y="985737"/>
            <a:ext cx="11360801" cy="883943"/>
          </a:xfrm>
        </p:spPr>
        <p:txBody>
          <a:bodyPr/>
          <a:lstStyle/>
          <a:p>
            <a:pPr marL="152396" indent="0">
              <a:buNone/>
            </a:pPr>
            <a:r>
              <a:rPr lang="en-GB" dirty="0"/>
              <a:t>The reading SATs paper requires a range of answer styles.</a:t>
            </a:r>
          </a:p>
          <a:p>
            <a:pPr marL="152396" indent="0">
              <a:buNone/>
            </a:pPr>
            <a:endParaRPr lang="en-GB" dirty="0"/>
          </a:p>
          <a:p>
            <a:pPr marL="152396" indent="0">
              <a:buNone/>
            </a:pPr>
            <a:r>
              <a:rPr lang="en-GB" dirty="0"/>
              <a:t>Example questions: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12</a:t>
            </a:fld>
            <a:endParaRPr lang="en"/>
          </a:p>
        </p:txBody>
      </p:sp>
      <p:pic>
        <p:nvPicPr>
          <p:cNvPr id="5" name="Picture 4">
            <a:extLst>
              <a:ext uri="{FF2B5EF4-FFF2-40B4-BE49-F238E27FC236}">
                <a16:creationId xmlns:a16="http://schemas.microsoft.com/office/drawing/2014/main" id="{C9DD6C51-6AA3-044A-81E6-9C906A81E3B7}"/>
              </a:ext>
            </a:extLst>
          </p:cNvPr>
          <p:cNvPicPr>
            <a:picLocks noChangeAspect="1"/>
          </p:cNvPicPr>
          <p:nvPr/>
        </p:nvPicPr>
        <p:blipFill>
          <a:blip r:embed="rId3"/>
          <a:stretch>
            <a:fillRect/>
          </a:stretch>
        </p:blipFill>
        <p:spPr>
          <a:xfrm>
            <a:off x="415599" y="2402128"/>
            <a:ext cx="5810813" cy="1163803"/>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60C38190-C38C-9A45-B684-0984AB9A355F}"/>
              </a:ext>
            </a:extLst>
          </p:cNvPr>
          <p:cNvPicPr>
            <a:picLocks noChangeAspect="1"/>
          </p:cNvPicPr>
          <p:nvPr/>
        </p:nvPicPr>
        <p:blipFill>
          <a:blip r:embed="rId4"/>
          <a:stretch>
            <a:fillRect/>
          </a:stretch>
        </p:blipFill>
        <p:spPr>
          <a:xfrm>
            <a:off x="6356827" y="2402129"/>
            <a:ext cx="5518760" cy="2838937"/>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10762B32-DB79-1A42-94C8-E1FCDF9BC949}"/>
              </a:ext>
            </a:extLst>
          </p:cNvPr>
          <p:cNvPicPr>
            <a:picLocks noChangeAspect="1"/>
          </p:cNvPicPr>
          <p:nvPr/>
        </p:nvPicPr>
        <p:blipFill>
          <a:blip r:embed="rId5"/>
          <a:stretch>
            <a:fillRect/>
          </a:stretch>
        </p:blipFill>
        <p:spPr>
          <a:xfrm>
            <a:off x="3190591" y="5356173"/>
            <a:ext cx="5810815" cy="1265643"/>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40207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415599" y="985735"/>
            <a:ext cx="5640911" cy="664311"/>
          </a:xfrm>
        </p:spPr>
        <p:txBody>
          <a:bodyPr/>
          <a:lstStyle/>
          <a:p>
            <a:pPr marL="152396" indent="0">
              <a:buNone/>
            </a:pPr>
            <a:r>
              <a:rPr lang="en-GB" dirty="0"/>
              <a:t>Example questions: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13</a:t>
            </a:fld>
            <a:endParaRPr lang="en"/>
          </a:p>
        </p:txBody>
      </p:sp>
      <p:pic>
        <p:nvPicPr>
          <p:cNvPr id="5" name="Picture 4">
            <a:extLst>
              <a:ext uri="{FF2B5EF4-FFF2-40B4-BE49-F238E27FC236}">
                <a16:creationId xmlns:a16="http://schemas.microsoft.com/office/drawing/2014/main" id="{E61A1F81-5C09-D242-930D-2CB9BB9ABAD4}"/>
              </a:ext>
            </a:extLst>
          </p:cNvPr>
          <p:cNvPicPr>
            <a:picLocks noChangeAspect="1"/>
          </p:cNvPicPr>
          <p:nvPr/>
        </p:nvPicPr>
        <p:blipFill>
          <a:blip r:embed="rId3"/>
          <a:stretch>
            <a:fillRect/>
          </a:stretch>
        </p:blipFill>
        <p:spPr>
          <a:xfrm>
            <a:off x="6606998" y="521714"/>
            <a:ext cx="5421213" cy="2539737"/>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F3C37DBC-4D86-0D4D-88F0-03992D2C9562}"/>
              </a:ext>
            </a:extLst>
          </p:cNvPr>
          <p:cNvPicPr>
            <a:picLocks noChangeAspect="1"/>
          </p:cNvPicPr>
          <p:nvPr/>
        </p:nvPicPr>
        <p:blipFill>
          <a:blip r:embed="rId4"/>
          <a:stretch>
            <a:fillRect/>
          </a:stretch>
        </p:blipFill>
        <p:spPr>
          <a:xfrm>
            <a:off x="6680930" y="3306831"/>
            <a:ext cx="5273349" cy="2571483"/>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2917E15E-47F8-0F49-8D17-6A19A2DD14F7}"/>
              </a:ext>
            </a:extLst>
          </p:cNvPr>
          <p:cNvPicPr>
            <a:picLocks noChangeAspect="1"/>
          </p:cNvPicPr>
          <p:nvPr/>
        </p:nvPicPr>
        <p:blipFill>
          <a:blip r:embed="rId5"/>
          <a:stretch>
            <a:fillRect/>
          </a:stretch>
        </p:blipFill>
        <p:spPr>
          <a:xfrm>
            <a:off x="290467" y="2028160"/>
            <a:ext cx="5421213" cy="1700925"/>
          </a:xfrm>
          <a:prstGeom prst="rect">
            <a:avLst/>
          </a:prstGeom>
          <a:effectLst>
            <a:outerShdw blurRad="50800" dist="38100" dir="2700000" algn="tl" rotWithShape="0">
              <a:prstClr val="black">
                <a:alpha val="40000"/>
              </a:prstClr>
            </a:outerShdw>
          </a:effectLst>
        </p:spPr>
      </p:pic>
      <p:pic>
        <p:nvPicPr>
          <p:cNvPr id="10" name="Picture 9">
            <a:extLst>
              <a:ext uri="{FF2B5EF4-FFF2-40B4-BE49-F238E27FC236}">
                <a16:creationId xmlns:a16="http://schemas.microsoft.com/office/drawing/2014/main" id="{3B8C77CA-1323-0B45-A827-EE6A39CE23B3}"/>
              </a:ext>
            </a:extLst>
          </p:cNvPr>
          <p:cNvPicPr>
            <a:picLocks noChangeAspect="1"/>
          </p:cNvPicPr>
          <p:nvPr/>
        </p:nvPicPr>
        <p:blipFill>
          <a:blip r:embed="rId6"/>
          <a:stretch>
            <a:fillRect/>
          </a:stretch>
        </p:blipFill>
        <p:spPr>
          <a:xfrm>
            <a:off x="364399" y="3855257"/>
            <a:ext cx="5273349" cy="2091907"/>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8549164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415600" y="985737"/>
            <a:ext cx="11360801" cy="931639"/>
          </a:xfrm>
        </p:spPr>
        <p:txBody>
          <a:bodyPr/>
          <a:lstStyle/>
          <a:p>
            <a:pPr marL="152396" indent="0">
              <a:buNone/>
            </a:pPr>
            <a:r>
              <a:rPr lang="en-GB" dirty="0"/>
              <a:t>Example questions:</a:t>
            </a:r>
          </a:p>
          <a:p>
            <a:pPr marL="152396" indent="0">
              <a:buNone/>
            </a:pPr>
            <a:r>
              <a:rPr lang="en-GB" dirty="0"/>
              <a:t>3 mark question</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14</a:t>
            </a:fld>
            <a:endParaRPr lang="en"/>
          </a:p>
        </p:txBody>
      </p:sp>
      <p:pic>
        <p:nvPicPr>
          <p:cNvPr id="5" name="Picture 4">
            <a:extLst>
              <a:ext uri="{FF2B5EF4-FFF2-40B4-BE49-F238E27FC236}">
                <a16:creationId xmlns:a16="http://schemas.microsoft.com/office/drawing/2014/main" id="{0490806F-7E57-D647-AB37-C50AE5E08D62}"/>
              </a:ext>
            </a:extLst>
          </p:cNvPr>
          <p:cNvPicPr>
            <a:picLocks noChangeAspect="1"/>
          </p:cNvPicPr>
          <p:nvPr/>
        </p:nvPicPr>
        <p:blipFill>
          <a:blip r:embed="rId3"/>
          <a:stretch>
            <a:fillRect/>
          </a:stretch>
        </p:blipFill>
        <p:spPr>
          <a:xfrm>
            <a:off x="415599" y="2047077"/>
            <a:ext cx="5731309" cy="3095564"/>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299AFFCE-D7F1-1A48-B9B6-D716E5C061D4}"/>
              </a:ext>
            </a:extLst>
          </p:cNvPr>
          <p:cNvPicPr>
            <a:picLocks noChangeAspect="1"/>
          </p:cNvPicPr>
          <p:nvPr/>
        </p:nvPicPr>
        <p:blipFill>
          <a:blip r:embed="rId4"/>
          <a:stretch>
            <a:fillRect/>
          </a:stretch>
        </p:blipFill>
        <p:spPr>
          <a:xfrm>
            <a:off x="6586734" y="1105451"/>
            <a:ext cx="5330260" cy="4978813"/>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3168137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E68E8-F786-4D94-BB26-B66563F6E789}"/>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8B7EEAD6-3768-4FDE-B4F0-D6A435F06A15}"/>
              </a:ext>
            </a:extLst>
          </p:cNvPr>
          <p:cNvSpPr>
            <a:spLocks noGrp="1"/>
          </p:cNvSpPr>
          <p:nvPr>
            <p:ph type="body" idx="1"/>
          </p:nvPr>
        </p:nvSpPr>
        <p:spPr/>
        <p:txBody>
          <a:bodyPr/>
          <a:lstStyle/>
          <a:p>
            <a:pPr marL="152396" indent="0">
              <a:buNone/>
            </a:pPr>
            <a:r>
              <a:rPr lang="en-GB" dirty="0"/>
              <a:t>Since the current testing formation for the SATs began in 2016, there has been a tendency for three types of questions to be the most popular. </a:t>
            </a:r>
          </a:p>
          <a:p>
            <a:pPr marL="152396" indent="0">
              <a:buNone/>
            </a:pPr>
            <a:endParaRPr lang="en-GB" dirty="0"/>
          </a:p>
          <a:p>
            <a:pPr marL="152396" indent="0">
              <a:buNone/>
            </a:pPr>
            <a:r>
              <a:rPr lang="en-GB" sz="2800" dirty="0"/>
              <a:t>In the 2024 Reading SATs paper,</a:t>
            </a:r>
          </a:p>
          <a:p>
            <a:r>
              <a:rPr lang="en-GB" sz="2800" dirty="0">
                <a:solidFill>
                  <a:srgbClr val="283593"/>
                </a:solidFill>
              </a:rPr>
              <a:t>10% of marks could be gained from answering questions involving giving and explaining the meaning of words in context;</a:t>
            </a:r>
          </a:p>
          <a:p>
            <a:r>
              <a:rPr lang="en-GB" sz="2800" dirty="0">
                <a:solidFill>
                  <a:srgbClr val="283593"/>
                </a:solidFill>
              </a:rPr>
              <a:t>38% of marks could be gained from answering questions involving </a:t>
            </a:r>
            <a:r>
              <a:rPr lang="en-US" sz="2800" dirty="0">
                <a:solidFill>
                  <a:srgbClr val="283593"/>
                </a:solidFill>
              </a:rPr>
              <a:t>retrieving and recording information or identifying key details from a text;</a:t>
            </a:r>
          </a:p>
          <a:p>
            <a:r>
              <a:rPr lang="en-GB" sz="2800" dirty="0">
                <a:solidFill>
                  <a:srgbClr val="283593"/>
                </a:solidFill>
              </a:rPr>
              <a:t>44% of marks could be gained from answering questions involving making inferences from a text and justifying inferences with text evidence. </a:t>
            </a:r>
          </a:p>
          <a:p>
            <a:pPr marL="152396" indent="0">
              <a:buNone/>
            </a:pPr>
            <a:endParaRPr lang="en-GB" sz="2800" dirty="0"/>
          </a:p>
          <a:p>
            <a:pPr marL="152396" indent="0">
              <a:buNone/>
            </a:pPr>
            <a:r>
              <a:rPr lang="en-GB" sz="2800" dirty="0"/>
              <a:t>When reading with your child at home try focusing on these types of questions. </a:t>
            </a:r>
          </a:p>
          <a:p>
            <a:endParaRPr lang="en-GB" dirty="0"/>
          </a:p>
        </p:txBody>
      </p:sp>
      <p:sp>
        <p:nvSpPr>
          <p:cNvPr id="4" name="Slide Number Placeholder 3">
            <a:extLst>
              <a:ext uri="{FF2B5EF4-FFF2-40B4-BE49-F238E27FC236}">
                <a16:creationId xmlns:a16="http://schemas.microsoft.com/office/drawing/2014/main" id="{474889D6-6DFE-402C-9D18-81D5ED767394}"/>
              </a:ext>
            </a:extLst>
          </p:cNvPr>
          <p:cNvSpPr>
            <a:spLocks noGrp="1"/>
          </p:cNvSpPr>
          <p:nvPr>
            <p:ph type="sldNum" idx="12"/>
          </p:nvPr>
        </p:nvSpPr>
        <p:spPr/>
        <p:txBody>
          <a:bodyPr/>
          <a:lstStyle/>
          <a:p>
            <a:fld id="{00000000-1234-1234-1234-123412341234}" type="slidenum">
              <a:rPr lang="en" smtClean="0"/>
              <a:pPr/>
              <a:t>15</a:t>
            </a:fld>
            <a:endParaRPr lang="en"/>
          </a:p>
        </p:txBody>
      </p:sp>
    </p:spTree>
    <p:extLst>
      <p:ext uri="{BB962C8B-B14F-4D97-AF65-F5344CB8AC3E}">
        <p14:creationId xmlns:p14="http://schemas.microsoft.com/office/powerpoint/2010/main" val="12436685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Individual papers content</a:t>
            </a:r>
          </a:p>
        </p:txBody>
      </p:sp>
      <p:sp>
        <p:nvSpPr>
          <p:cNvPr id="3" name="Content Placeholder 2"/>
          <p:cNvSpPr>
            <a:spLocks noGrp="1"/>
          </p:cNvSpPr>
          <p:nvPr>
            <p:ph idx="1"/>
          </p:nvPr>
        </p:nvSpPr>
        <p:spPr>
          <a:xfrm>
            <a:off x="424409" y="1917700"/>
            <a:ext cx="11341100" cy="4495800"/>
          </a:xfrm>
        </p:spPr>
        <p:txBody>
          <a:bodyPr>
            <a:noAutofit/>
          </a:bodyPr>
          <a:lstStyle/>
          <a:p>
            <a:r>
              <a:rPr lang="en-GB" sz="3200" dirty="0"/>
              <a:t>MATHS PAPERS (30, 40, 40 minutes): </a:t>
            </a:r>
          </a:p>
          <a:p>
            <a:pPr lvl="1"/>
            <a:r>
              <a:rPr lang="en-GB" sz="3200" dirty="0"/>
              <a:t>Paper 1 is an arithmetic paper with 36 questions and is out of 40 marks.  </a:t>
            </a:r>
          </a:p>
          <a:p>
            <a:pPr lvl="1"/>
            <a:r>
              <a:rPr lang="en-GB" sz="3200" dirty="0"/>
              <a:t>Papers 2 and 3 are reasoning and problem solving questions and the number ranges from 20 to 25 questions.  These are each out of 35 marks.</a:t>
            </a:r>
          </a:p>
          <a:p>
            <a:pPr lvl="1"/>
            <a:r>
              <a:rPr lang="en-GB" sz="3200" dirty="0"/>
              <a:t>Total marks available for maths are 110.</a:t>
            </a:r>
          </a:p>
          <a:p>
            <a:pPr lvl="1"/>
            <a:r>
              <a:rPr lang="en-GB" sz="3200" dirty="0"/>
              <a:t>Although questions can be read to pupils if requesting, no mathematical symbols can be (e.g. +, -, =).</a:t>
            </a:r>
          </a:p>
          <a:p>
            <a:pPr lvl="1"/>
            <a:endParaRPr lang="en-GB" sz="2400" dirty="0"/>
          </a:p>
        </p:txBody>
      </p:sp>
    </p:spTree>
    <p:extLst>
      <p:ext uri="{BB962C8B-B14F-4D97-AF65-F5344CB8AC3E}">
        <p14:creationId xmlns:p14="http://schemas.microsoft.com/office/powerpoint/2010/main" val="3800439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Wednesday 14</a:t>
            </a:r>
            <a:r>
              <a:rPr lang="en-GB" baseline="30000" dirty="0"/>
              <a:t>th</a:t>
            </a:r>
            <a:r>
              <a:rPr lang="en-GB" dirty="0"/>
              <a:t> May and Thursday 15</a:t>
            </a:r>
            <a:r>
              <a:rPr lang="en-GB" baseline="30000" dirty="0"/>
              <a:t>th</a:t>
            </a:r>
            <a:r>
              <a:rPr lang="en-GB" dirty="0"/>
              <a:t> May</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415600" y="2129370"/>
            <a:ext cx="11360800" cy="3298921"/>
          </a:xfrm>
        </p:spPr>
        <p:txBody>
          <a:bodyPr/>
          <a:lstStyle/>
          <a:p>
            <a:pPr marL="152396" indent="0">
              <a:buNone/>
            </a:pPr>
            <a:r>
              <a:rPr lang="en-GB" sz="3200" dirty="0"/>
              <a:t>The maths assessments consist of three tests.</a:t>
            </a:r>
          </a:p>
          <a:p>
            <a:pPr marL="152396" indent="0">
              <a:buNone/>
            </a:pPr>
            <a:endParaRPr lang="en-GB" sz="3200" dirty="0"/>
          </a:p>
          <a:p>
            <a:r>
              <a:rPr lang="en-GB" sz="3200" dirty="0"/>
              <a:t>Paper 1: Arithmetic (30 minutes) – Wednesday 13</a:t>
            </a:r>
            <a:r>
              <a:rPr lang="en-GB" sz="3200" baseline="30000" dirty="0"/>
              <a:t>th</a:t>
            </a:r>
            <a:r>
              <a:rPr lang="en-GB" sz="3200" dirty="0"/>
              <a:t> May</a:t>
            </a:r>
          </a:p>
          <a:p>
            <a:endParaRPr lang="en-GB" sz="3200" dirty="0"/>
          </a:p>
          <a:p>
            <a:r>
              <a:rPr lang="en-GB" sz="3200" dirty="0"/>
              <a:t>Paper 2: Reasoning (40 minutes) – Wednesday 13</a:t>
            </a:r>
            <a:r>
              <a:rPr lang="en-GB" sz="3200" baseline="30000" dirty="0"/>
              <a:t>th</a:t>
            </a:r>
            <a:r>
              <a:rPr lang="en-GB" sz="3200" dirty="0"/>
              <a:t> May</a:t>
            </a:r>
          </a:p>
          <a:p>
            <a:endParaRPr lang="en-GB" sz="3200" dirty="0"/>
          </a:p>
          <a:p>
            <a:r>
              <a:rPr lang="en-GB" sz="3200" dirty="0"/>
              <a:t>Paper 3: Reasoning (40 minutes) – Thursday 14</a:t>
            </a:r>
            <a:r>
              <a:rPr lang="en-GB" sz="3200" baseline="30000" dirty="0"/>
              <a:t>th</a:t>
            </a:r>
            <a:r>
              <a:rPr lang="en-GB" sz="3200" dirty="0"/>
              <a:t> May</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17</a:t>
            </a:fld>
            <a:endParaRPr lang="en"/>
          </a:p>
        </p:txBody>
      </p:sp>
    </p:spTree>
    <p:extLst>
      <p:ext uri="{BB962C8B-B14F-4D97-AF65-F5344CB8AC3E}">
        <p14:creationId xmlns:p14="http://schemas.microsoft.com/office/powerpoint/2010/main" val="297585249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415600" y="1911927"/>
            <a:ext cx="11360800" cy="1881141"/>
          </a:xfrm>
        </p:spPr>
        <p:txBody>
          <a:bodyPr/>
          <a:lstStyle/>
          <a:p>
            <a:pPr marL="152396" indent="0">
              <a:buNone/>
            </a:pPr>
            <a:r>
              <a:rPr lang="en-GB" dirty="0"/>
              <a:t>The maths arithmetic paper has a total of </a:t>
            </a:r>
            <a:r>
              <a:rPr lang="en-GB" dirty="0">
                <a:solidFill>
                  <a:srgbClr val="283593"/>
                </a:solidFill>
              </a:rPr>
              <a:t>40 marks </a:t>
            </a:r>
            <a:r>
              <a:rPr lang="en-GB" dirty="0"/>
              <a:t>and lasts for </a:t>
            </a:r>
            <a:r>
              <a:rPr lang="en-GB" dirty="0">
                <a:solidFill>
                  <a:srgbClr val="283593"/>
                </a:solidFill>
              </a:rPr>
              <a:t>30 minutes. </a:t>
            </a:r>
            <a:endParaRPr lang="en-GB" dirty="0"/>
          </a:p>
          <a:p>
            <a:pPr marL="152396" indent="0">
              <a:buNone/>
            </a:pPr>
            <a:endParaRPr lang="en-GB" dirty="0"/>
          </a:p>
          <a:p>
            <a:pPr marL="152396" indent="0">
              <a:buNone/>
            </a:pPr>
            <a:r>
              <a:rPr lang="en-GB" dirty="0"/>
              <a:t>The test covers the four operations (addition, subtraction, multiplication, division, including order of operations requiring BIDMAS), percentages of amounts and calculating with decimals and fractions. </a:t>
            </a:r>
          </a:p>
          <a:p>
            <a:pPr marL="152396" indent="0">
              <a:buNone/>
            </a:pPr>
            <a:endParaRPr lang="en-GB" dirty="0"/>
          </a:p>
          <a:p>
            <a:pPr marL="152396" indent="0">
              <a:buNone/>
            </a:pPr>
            <a:r>
              <a:rPr lang="en-GB" dirty="0"/>
              <a:t>Example questions: </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18</a:t>
            </a:fld>
            <a:endParaRPr lang="en"/>
          </a:p>
        </p:txBody>
      </p:sp>
      <p:pic>
        <p:nvPicPr>
          <p:cNvPr id="7" name="Picture 6">
            <a:extLst>
              <a:ext uri="{FF2B5EF4-FFF2-40B4-BE49-F238E27FC236}">
                <a16:creationId xmlns:a16="http://schemas.microsoft.com/office/drawing/2014/main" id="{1D564DC7-68AE-1F46-9C20-137472475C8D}"/>
              </a:ext>
            </a:extLst>
          </p:cNvPr>
          <p:cNvPicPr>
            <a:picLocks noChangeAspect="1"/>
          </p:cNvPicPr>
          <p:nvPr/>
        </p:nvPicPr>
        <p:blipFill>
          <a:blip r:embed="rId3"/>
          <a:stretch>
            <a:fillRect/>
          </a:stretch>
        </p:blipFill>
        <p:spPr>
          <a:xfrm>
            <a:off x="7436314" y="3429000"/>
            <a:ext cx="3878701" cy="2934368"/>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884545C5-54F5-E14D-A8D2-A61A83DD3878}"/>
              </a:ext>
            </a:extLst>
          </p:cNvPr>
          <p:cNvPicPr>
            <a:picLocks noChangeAspect="1"/>
          </p:cNvPicPr>
          <p:nvPr/>
        </p:nvPicPr>
        <p:blipFill>
          <a:blip r:embed="rId4"/>
          <a:stretch>
            <a:fillRect/>
          </a:stretch>
        </p:blipFill>
        <p:spPr>
          <a:xfrm>
            <a:off x="3164366" y="3462535"/>
            <a:ext cx="3581781" cy="327988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63988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1BB244C6-4D24-894A-ADE6-ABF0058E0B79}"/>
              </a:ext>
            </a:extLst>
          </p:cNvPr>
          <p:cNvPicPr>
            <a:picLocks noChangeAspect="1"/>
          </p:cNvPicPr>
          <p:nvPr/>
        </p:nvPicPr>
        <p:blipFill>
          <a:blip r:embed="rId3"/>
          <a:stretch>
            <a:fillRect/>
          </a:stretch>
        </p:blipFill>
        <p:spPr>
          <a:xfrm>
            <a:off x="6262164" y="4039446"/>
            <a:ext cx="5078121" cy="2161829"/>
          </a:xfrm>
          <a:prstGeom prst="rect">
            <a:avLst/>
          </a:prstGeom>
        </p:spPr>
      </p:pic>
      <p:pic>
        <p:nvPicPr>
          <p:cNvPr id="7" name="Picture 6">
            <a:extLst>
              <a:ext uri="{FF2B5EF4-FFF2-40B4-BE49-F238E27FC236}">
                <a16:creationId xmlns:a16="http://schemas.microsoft.com/office/drawing/2014/main" id="{234E48BF-7FB3-4F4F-B646-4F1A0F4D7A38}"/>
              </a:ext>
            </a:extLst>
          </p:cNvPr>
          <p:cNvPicPr>
            <a:picLocks noChangeAspect="1"/>
          </p:cNvPicPr>
          <p:nvPr/>
        </p:nvPicPr>
        <p:blipFill>
          <a:blip r:embed="rId4"/>
          <a:stretch>
            <a:fillRect/>
          </a:stretch>
        </p:blipFill>
        <p:spPr>
          <a:xfrm>
            <a:off x="707711" y="4039446"/>
            <a:ext cx="5096675" cy="2169727"/>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D8735556-6D03-104B-B603-79DF96095CB2}"/>
              </a:ext>
            </a:extLst>
          </p:cNvPr>
          <p:cNvPicPr>
            <a:picLocks noChangeAspect="1"/>
          </p:cNvPicPr>
          <p:nvPr/>
        </p:nvPicPr>
        <p:blipFill>
          <a:blip r:embed="rId5"/>
          <a:stretch>
            <a:fillRect/>
          </a:stretch>
        </p:blipFill>
        <p:spPr>
          <a:xfrm>
            <a:off x="6255950" y="1567793"/>
            <a:ext cx="5084335" cy="2157211"/>
          </a:xfrm>
          <a:prstGeom prst="rect">
            <a:avLst/>
          </a:prstGeom>
          <a:effectLst>
            <a:outerShdw blurRad="50800" dist="38100" dir="2700000" algn="tl" rotWithShape="0">
              <a:prstClr val="black">
                <a:alpha val="40000"/>
              </a:prstClr>
            </a:outerShdw>
          </a:effectLst>
        </p:spPr>
      </p:pic>
      <p:pic>
        <p:nvPicPr>
          <p:cNvPr id="5" name="Picture 4">
            <a:extLst>
              <a:ext uri="{FF2B5EF4-FFF2-40B4-BE49-F238E27FC236}">
                <a16:creationId xmlns:a16="http://schemas.microsoft.com/office/drawing/2014/main" id="{242B0BD5-57D2-174E-8EEE-B0A085A2B4ED}"/>
              </a:ext>
            </a:extLst>
          </p:cNvPr>
          <p:cNvPicPr>
            <a:picLocks noChangeAspect="1"/>
          </p:cNvPicPr>
          <p:nvPr/>
        </p:nvPicPr>
        <p:blipFill>
          <a:blip r:embed="rId6"/>
          <a:stretch>
            <a:fillRect/>
          </a:stretch>
        </p:blipFill>
        <p:spPr>
          <a:xfrm>
            <a:off x="707711" y="1561537"/>
            <a:ext cx="5089392" cy="2169727"/>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415600" y="985737"/>
            <a:ext cx="11360800" cy="579703"/>
          </a:xfrm>
        </p:spPr>
        <p:txBody>
          <a:bodyPr/>
          <a:lstStyle/>
          <a:p>
            <a:pPr marL="152396" indent="0">
              <a:buNone/>
            </a:pPr>
            <a:r>
              <a:rPr lang="en-GB" dirty="0"/>
              <a:t>Example 1 mark questions: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19</a:t>
            </a:fld>
            <a:endParaRPr lang="en"/>
          </a:p>
        </p:txBody>
      </p:sp>
      <p:grpSp>
        <p:nvGrpSpPr>
          <p:cNvPr id="29" name="Group 28">
            <a:extLst>
              <a:ext uri="{FF2B5EF4-FFF2-40B4-BE49-F238E27FC236}">
                <a16:creationId xmlns:a16="http://schemas.microsoft.com/office/drawing/2014/main" id="{CA17912D-93B3-45AF-B046-E67593CEFED4}"/>
              </a:ext>
            </a:extLst>
          </p:cNvPr>
          <p:cNvGrpSpPr/>
          <p:nvPr/>
        </p:nvGrpSpPr>
        <p:grpSpPr>
          <a:xfrm>
            <a:off x="1379499" y="2307928"/>
            <a:ext cx="3612517" cy="1142919"/>
            <a:chOff x="1034624" y="1730945"/>
            <a:chExt cx="2709388" cy="857189"/>
          </a:xfrm>
        </p:grpSpPr>
        <p:sp>
          <p:nvSpPr>
            <p:cNvPr id="13" name="Text Placeholder 2">
              <a:extLst>
                <a:ext uri="{FF2B5EF4-FFF2-40B4-BE49-F238E27FC236}">
                  <a16:creationId xmlns:a16="http://schemas.microsoft.com/office/drawing/2014/main" id="{1682EA5A-F01E-48DC-BC6E-C26E41DD909A}"/>
                </a:ext>
              </a:extLst>
            </p:cNvPr>
            <p:cNvSpPr txBox="1">
              <a:spLocks/>
            </p:cNvSpPr>
            <p:nvPr/>
          </p:nvSpPr>
          <p:spPr>
            <a:xfrm>
              <a:off x="1034624" y="1730945"/>
              <a:ext cx="831883" cy="741773"/>
            </a:xfrm>
            <a:prstGeom prst="rect">
              <a:avLst/>
            </a:prstGeom>
            <a:solidFill>
              <a:schemeClr val="bg1"/>
            </a:solid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None/>
              </a:pPr>
              <a:r>
                <a:rPr lang="en-GB" dirty="0"/>
                <a:t>     7.680</a:t>
              </a:r>
            </a:p>
            <a:p>
              <a:pPr marL="0" indent="0">
                <a:lnSpc>
                  <a:spcPct val="100000"/>
                </a:lnSpc>
                <a:buNone/>
              </a:pPr>
              <a:r>
                <a:rPr lang="en-GB" u="sng" dirty="0"/>
                <a:t>+ 13.493</a:t>
              </a:r>
              <a:r>
                <a:rPr lang="en-GB" u="sng" dirty="0">
                  <a:solidFill>
                    <a:schemeClr val="bg1"/>
                  </a:solidFill>
                </a:rPr>
                <a:t>.</a:t>
              </a:r>
            </a:p>
            <a:p>
              <a:pPr marL="0" indent="0">
                <a:lnSpc>
                  <a:spcPct val="100000"/>
                </a:lnSpc>
                <a:buNone/>
              </a:pPr>
              <a:r>
                <a:rPr lang="en-GB" u="sng" dirty="0"/>
                <a:t>   21.173 </a:t>
              </a:r>
            </a:p>
            <a:p>
              <a:pPr marL="0" indent="0">
                <a:lnSpc>
                  <a:spcPct val="150000"/>
                </a:lnSpc>
                <a:buNone/>
              </a:pPr>
              <a:r>
                <a:rPr lang="en-GB" baseline="30000" dirty="0"/>
                <a:t>     1  1  1</a:t>
              </a:r>
            </a:p>
          </p:txBody>
        </p:sp>
        <p:sp>
          <p:nvSpPr>
            <p:cNvPr id="28" name="TextBox 27">
              <a:extLst>
                <a:ext uri="{FF2B5EF4-FFF2-40B4-BE49-F238E27FC236}">
                  <a16:creationId xmlns:a16="http://schemas.microsoft.com/office/drawing/2014/main" id="{A94B5319-A9F1-42D8-A840-FCF394EA1ACA}"/>
                </a:ext>
              </a:extLst>
            </p:cNvPr>
            <p:cNvSpPr txBox="1"/>
            <p:nvPr/>
          </p:nvSpPr>
          <p:spPr>
            <a:xfrm>
              <a:off x="3067538" y="2334218"/>
              <a:ext cx="676474" cy="253916"/>
            </a:xfrm>
            <a:prstGeom prst="rect">
              <a:avLst/>
            </a:prstGeom>
            <a:noFill/>
          </p:spPr>
          <p:txBody>
            <a:bodyPr wrap="square">
              <a:spAutoFit/>
            </a:bodyPr>
            <a:lstStyle/>
            <a:p>
              <a:r>
                <a:rPr lang="en-GB" sz="1600" dirty="0"/>
                <a:t>21.173</a:t>
              </a:r>
            </a:p>
          </p:txBody>
        </p:sp>
      </p:grpSp>
      <p:grpSp>
        <p:nvGrpSpPr>
          <p:cNvPr id="31" name="Group 30">
            <a:extLst>
              <a:ext uri="{FF2B5EF4-FFF2-40B4-BE49-F238E27FC236}">
                <a16:creationId xmlns:a16="http://schemas.microsoft.com/office/drawing/2014/main" id="{EF34D132-4F52-4B87-902B-9FA395C10DC7}"/>
              </a:ext>
            </a:extLst>
          </p:cNvPr>
          <p:cNvGrpSpPr/>
          <p:nvPr/>
        </p:nvGrpSpPr>
        <p:grpSpPr>
          <a:xfrm>
            <a:off x="6959685" y="2193094"/>
            <a:ext cx="3576409" cy="1257442"/>
            <a:chOff x="5219763" y="1644821"/>
            <a:chExt cx="2682307" cy="943082"/>
          </a:xfrm>
        </p:grpSpPr>
        <p:sp>
          <p:nvSpPr>
            <p:cNvPr id="14" name="Text Placeholder 2">
              <a:extLst>
                <a:ext uri="{FF2B5EF4-FFF2-40B4-BE49-F238E27FC236}">
                  <a16:creationId xmlns:a16="http://schemas.microsoft.com/office/drawing/2014/main" id="{BAC7E6FA-E3FD-47CE-815E-85C43E52A580}"/>
                </a:ext>
              </a:extLst>
            </p:cNvPr>
            <p:cNvSpPr txBox="1">
              <a:spLocks/>
            </p:cNvSpPr>
            <p:nvPr/>
          </p:nvSpPr>
          <p:spPr>
            <a:xfrm>
              <a:off x="5219763" y="1644821"/>
              <a:ext cx="2434802" cy="637741"/>
            </a:xfrm>
            <a:prstGeom prst="rect">
              <a:avLst/>
            </a:prstGeom>
            <a:solidFill>
              <a:schemeClr val="bg1"/>
            </a:solid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None/>
              </a:pPr>
              <a:r>
                <a:rPr lang="en-GB" dirty="0"/>
                <a:t>Mental method: </a:t>
              </a:r>
            </a:p>
            <a:p>
              <a:pPr marL="0" indent="0">
                <a:lnSpc>
                  <a:spcPct val="100000"/>
                </a:lnSpc>
                <a:buNone/>
              </a:pPr>
              <a:r>
                <a:rPr lang="en-GB" dirty="0"/>
                <a:t>Using known fact of 64 ÷ 8 = 8</a:t>
              </a:r>
            </a:p>
          </p:txBody>
        </p:sp>
        <p:sp>
          <p:nvSpPr>
            <p:cNvPr id="30" name="TextBox 29">
              <a:extLst>
                <a:ext uri="{FF2B5EF4-FFF2-40B4-BE49-F238E27FC236}">
                  <a16:creationId xmlns:a16="http://schemas.microsoft.com/office/drawing/2014/main" id="{7B1FB633-1282-45F6-A240-985296EBD057}"/>
                </a:ext>
              </a:extLst>
            </p:cNvPr>
            <p:cNvSpPr txBox="1"/>
            <p:nvPr/>
          </p:nvSpPr>
          <p:spPr>
            <a:xfrm>
              <a:off x="7280746" y="2333987"/>
              <a:ext cx="621324" cy="253916"/>
            </a:xfrm>
            <a:prstGeom prst="rect">
              <a:avLst/>
            </a:prstGeom>
            <a:noFill/>
          </p:spPr>
          <p:txBody>
            <a:bodyPr wrap="square">
              <a:spAutoFit/>
            </a:bodyPr>
            <a:lstStyle/>
            <a:p>
              <a:pPr algn="ctr"/>
              <a:r>
                <a:rPr lang="en-GB" sz="1600" dirty="0"/>
                <a:t>80</a:t>
              </a:r>
            </a:p>
          </p:txBody>
        </p:sp>
      </p:grpSp>
      <p:grpSp>
        <p:nvGrpSpPr>
          <p:cNvPr id="34" name="Group 33">
            <a:extLst>
              <a:ext uri="{FF2B5EF4-FFF2-40B4-BE49-F238E27FC236}">
                <a16:creationId xmlns:a16="http://schemas.microsoft.com/office/drawing/2014/main" id="{9E3589F5-E1F4-4DA7-A885-C56F8A7E1314}"/>
              </a:ext>
            </a:extLst>
          </p:cNvPr>
          <p:cNvGrpSpPr/>
          <p:nvPr/>
        </p:nvGrpSpPr>
        <p:grpSpPr>
          <a:xfrm>
            <a:off x="6824189" y="4633290"/>
            <a:ext cx="3711904" cy="1258626"/>
            <a:chOff x="897119" y="3500318"/>
            <a:chExt cx="2783928" cy="943970"/>
          </a:xfrm>
        </p:grpSpPr>
        <p:sp>
          <p:nvSpPr>
            <p:cNvPr id="19" name="Text Placeholder 2">
              <a:extLst>
                <a:ext uri="{FF2B5EF4-FFF2-40B4-BE49-F238E27FC236}">
                  <a16:creationId xmlns:a16="http://schemas.microsoft.com/office/drawing/2014/main" id="{FC81C51A-3D42-4BC9-814C-0FBA118FEA6F}"/>
                </a:ext>
              </a:extLst>
            </p:cNvPr>
            <p:cNvSpPr txBox="1">
              <a:spLocks/>
            </p:cNvSpPr>
            <p:nvPr/>
          </p:nvSpPr>
          <p:spPr>
            <a:xfrm>
              <a:off x="897119" y="3500318"/>
              <a:ext cx="1000775" cy="492687"/>
            </a:xfrm>
            <a:prstGeom prst="rect">
              <a:avLst/>
            </a:prstGeom>
            <a:solidFill>
              <a:schemeClr val="bg1"/>
            </a:solid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None/>
              </a:pPr>
              <a:r>
                <a:rPr lang="en-GB" dirty="0"/>
                <a:t>       3</a:t>
              </a:r>
              <a:r>
                <a:rPr lang="en-GB" baseline="30000" dirty="0"/>
                <a:t>3</a:t>
              </a:r>
              <a:r>
                <a:rPr lang="en-GB" dirty="0"/>
                <a:t> = 27</a:t>
              </a:r>
            </a:p>
            <a:p>
              <a:pPr marL="0" indent="0">
                <a:lnSpc>
                  <a:spcPct val="100000"/>
                </a:lnSpc>
                <a:buNone/>
              </a:pPr>
              <a:r>
                <a:rPr lang="en-GB" dirty="0"/>
                <a:t>2 + 27 = 29</a:t>
              </a:r>
              <a:endParaRPr lang="en-GB" u="sng" dirty="0"/>
            </a:p>
          </p:txBody>
        </p:sp>
        <p:sp>
          <p:nvSpPr>
            <p:cNvPr id="32" name="TextBox 31">
              <a:extLst>
                <a:ext uri="{FF2B5EF4-FFF2-40B4-BE49-F238E27FC236}">
                  <a16:creationId xmlns:a16="http://schemas.microsoft.com/office/drawing/2014/main" id="{9D88F928-3FF6-41CC-AE09-10D666CCB001}"/>
                </a:ext>
              </a:extLst>
            </p:cNvPr>
            <p:cNvSpPr txBox="1"/>
            <p:nvPr/>
          </p:nvSpPr>
          <p:spPr>
            <a:xfrm>
              <a:off x="3059723" y="4190372"/>
              <a:ext cx="621324" cy="253916"/>
            </a:xfrm>
            <a:prstGeom prst="rect">
              <a:avLst/>
            </a:prstGeom>
            <a:noFill/>
          </p:spPr>
          <p:txBody>
            <a:bodyPr wrap="square">
              <a:spAutoFit/>
            </a:bodyPr>
            <a:lstStyle/>
            <a:p>
              <a:r>
                <a:rPr lang="en-GB" sz="1600" dirty="0"/>
                <a:t>29</a:t>
              </a:r>
            </a:p>
          </p:txBody>
        </p:sp>
      </p:grpSp>
      <p:grpSp>
        <p:nvGrpSpPr>
          <p:cNvPr id="35" name="Group 34">
            <a:extLst>
              <a:ext uri="{FF2B5EF4-FFF2-40B4-BE49-F238E27FC236}">
                <a16:creationId xmlns:a16="http://schemas.microsoft.com/office/drawing/2014/main" id="{DF943A2A-E007-439D-8B94-5188B3B26456}"/>
              </a:ext>
            </a:extLst>
          </p:cNvPr>
          <p:cNvGrpSpPr/>
          <p:nvPr/>
        </p:nvGrpSpPr>
        <p:grpSpPr>
          <a:xfrm>
            <a:off x="1248519" y="4571046"/>
            <a:ext cx="3695791" cy="1443032"/>
            <a:chOff x="5082006" y="3429792"/>
            <a:chExt cx="2771843" cy="1082274"/>
          </a:xfrm>
        </p:grpSpPr>
        <mc:AlternateContent xmlns:mc="http://schemas.openxmlformats.org/markup-compatibility/2006" xmlns:a14="http://schemas.microsoft.com/office/drawing/2010/main">
          <mc:Choice Requires="a14">
            <p:sp>
              <p:nvSpPr>
                <p:cNvPr id="20" name="Text Placeholder 2">
                  <a:extLst>
                    <a:ext uri="{FF2B5EF4-FFF2-40B4-BE49-F238E27FC236}">
                      <a16:creationId xmlns:a16="http://schemas.microsoft.com/office/drawing/2014/main" id="{3385265D-4835-43DA-8E26-DD6FABF542B7}"/>
                    </a:ext>
                  </a:extLst>
                </p:cNvPr>
                <p:cNvSpPr txBox="1">
                  <a:spLocks/>
                </p:cNvSpPr>
                <p:nvPr/>
              </p:nvSpPr>
              <p:spPr>
                <a:xfrm>
                  <a:off x="5082006" y="3429792"/>
                  <a:ext cx="1587437" cy="1082274"/>
                </a:xfrm>
                <a:prstGeom prst="rect">
                  <a:avLst/>
                </a:prstGeom>
                <a:solidFill>
                  <a:schemeClr val="bg1"/>
                </a:solid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50000"/>
                    </a:lnSpc>
                    <a:buNone/>
                  </a:pPr>
                  <a14:m>
                    <m:oMath xmlns:m="http://schemas.openxmlformats.org/officeDocument/2006/math">
                      <m:f>
                        <m:fPr>
                          <m:ctrlPr>
                            <a:rPr lang="en-GB" i="1" dirty="0">
                              <a:latin typeface="Cambria Math" panose="02040503050406030204" pitchFamily="18" charset="0"/>
                            </a:rPr>
                          </m:ctrlPr>
                        </m:fPr>
                        <m:num>
                          <m:r>
                            <m:rPr>
                              <m:nor/>
                            </m:rPr>
                            <a:rPr lang="en-GB" dirty="0"/>
                            <m:t>1</m:t>
                          </m:r>
                        </m:num>
                        <m:den>
                          <m:r>
                            <m:rPr>
                              <m:nor/>
                            </m:rPr>
                            <a:rPr lang="en-GB" dirty="0"/>
                            <m:t>3</m:t>
                          </m:r>
                        </m:den>
                      </m:f>
                    </m:oMath>
                  </a14:m>
                  <a:r>
                    <a:rPr lang="en-GB" dirty="0"/>
                    <a:t> = </a:t>
                  </a:r>
                  <a14:m>
                    <m:oMath xmlns:m="http://schemas.openxmlformats.org/officeDocument/2006/math">
                      <m:f>
                        <m:fPr>
                          <m:ctrlPr>
                            <a:rPr lang="en-GB" i="1" dirty="0">
                              <a:latin typeface="Cambria Math" panose="02040503050406030204" pitchFamily="18" charset="0"/>
                            </a:rPr>
                          </m:ctrlPr>
                        </m:fPr>
                        <m:num>
                          <m:r>
                            <m:rPr>
                              <m:nor/>
                            </m:rPr>
                            <a:rPr lang="en-GB" dirty="0"/>
                            <m:t>4</m:t>
                          </m:r>
                        </m:num>
                        <m:den>
                          <m:r>
                            <m:rPr>
                              <m:nor/>
                            </m:rPr>
                            <a:rPr lang="en-GB" dirty="0"/>
                            <m:t>12</m:t>
                          </m:r>
                        </m:den>
                      </m:f>
                    </m:oMath>
                  </a14:m>
                  <a:r>
                    <a:rPr lang="en-GB" dirty="0"/>
                    <a:t> </a:t>
                  </a:r>
                </a:p>
                <a:p>
                  <a:pPr marL="0" indent="0">
                    <a:lnSpc>
                      <a:spcPct val="150000"/>
                    </a:lnSpc>
                    <a:buNone/>
                  </a:pPr>
                  <a14:m>
                    <m:oMath xmlns:m="http://schemas.openxmlformats.org/officeDocument/2006/math">
                      <m:f>
                        <m:fPr>
                          <m:ctrlPr>
                            <a:rPr lang="en-GB" i="1" dirty="0">
                              <a:latin typeface="Cambria Math" panose="02040503050406030204" pitchFamily="18" charset="0"/>
                            </a:rPr>
                          </m:ctrlPr>
                        </m:fPr>
                        <m:num>
                          <m:r>
                            <m:rPr>
                              <m:nor/>
                            </m:rPr>
                            <a:rPr lang="en-GB" dirty="0"/>
                            <m:t>5</m:t>
                          </m:r>
                        </m:num>
                        <m:den>
                          <m:r>
                            <m:rPr>
                              <m:nor/>
                            </m:rPr>
                            <a:rPr lang="en-GB" dirty="0"/>
                            <m:t>12</m:t>
                          </m:r>
                        </m:den>
                      </m:f>
                    </m:oMath>
                  </a14:m>
                  <a:r>
                    <a:rPr lang="en-GB" dirty="0"/>
                    <a:t> + </a:t>
                  </a:r>
                  <a14:m>
                    <m:oMath xmlns:m="http://schemas.openxmlformats.org/officeDocument/2006/math">
                      <m:f>
                        <m:fPr>
                          <m:ctrlPr>
                            <a:rPr lang="en-GB" i="1" dirty="0">
                              <a:latin typeface="Cambria Math" panose="02040503050406030204" pitchFamily="18" charset="0"/>
                            </a:rPr>
                          </m:ctrlPr>
                        </m:fPr>
                        <m:num>
                          <m:r>
                            <m:rPr>
                              <m:nor/>
                            </m:rPr>
                            <a:rPr lang="en-GB" dirty="0"/>
                            <m:t>4</m:t>
                          </m:r>
                        </m:num>
                        <m:den>
                          <m:r>
                            <m:rPr>
                              <m:nor/>
                            </m:rPr>
                            <a:rPr lang="en-GB" dirty="0"/>
                            <m:t>12</m:t>
                          </m:r>
                        </m:den>
                      </m:f>
                    </m:oMath>
                  </a14:m>
                  <a:r>
                    <a:rPr lang="en-GB" dirty="0"/>
                    <a:t> = </a:t>
                  </a:r>
                  <a14:m>
                    <m:oMath xmlns:m="http://schemas.openxmlformats.org/officeDocument/2006/math">
                      <m:f>
                        <m:fPr>
                          <m:ctrlPr>
                            <a:rPr lang="en-GB" i="1" dirty="0">
                              <a:latin typeface="Cambria Math" panose="02040503050406030204" pitchFamily="18" charset="0"/>
                            </a:rPr>
                          </m:ctrlPr>
                        </m:fPr>
                        <m:num>
                          <m:r>
                            <m:rPr>
                              <m:nor/>
                            </m:rPr>
                            <a:rPr lang="en-GB" dirty="0"/>
                            <m:t>9</m:t>
                          </m:r>
                        </m:num>
                        <m:den>
                          <m:r>
                            <m:rPr>
                              <m:nor/>
                            </m:rPr>
                            <a:rPr lang="en-GB" dirty="0"/>
                            <m:t>12</m:t>
                          </m:r>
                        </m:den>
                      </m:f>
                    </m:oMath>
                  </a14:m>
                  <a:r>
                    <a:rPr lang="en-GB" dirty="0"/>
                    <a:t> </a:t>
                  </a:r>
                </a:p>
              </p:txBody>
            </p:sp>
          </mc:Choice>
          <mc:Fallback xmlns="">
            <p:sp>
              <p:nvSpPr>
                <p:cNvPr id="20" name="Text Placeholder 2">
                  <a:extLst>
                    <a:ext uri="{FF2B5EF4-FFF2-40B4-BE49-F238E27FC236}">
                      <a16:creationId xmlns:a16="http://schemas.microsoft.com/office/drawing/2014/main" id="{3385265D-4835-43DA-8E26-DD6FABF542B7}"/>
                    </a:ext>
                  </a:extLst>
                </p:cNvPr>
                <p:cNvSpPr txBox="1">
                  <a:spLocks noRot="1" noChangeAspect="1" noMove="1" noResize="1" noEditPoints="1" noAdjustHandles="1" noChangeArrowheads="1" noChangeShapeType="1" noTextEdit="1"/>
                </p:cNvSpPr>
                <p:nvPr/>
              </p:nvSpPr>
              <p:spPr>
                <a:xfrm>
                  <a:off x="5082006" y="3429792"/>
                  <a:ext cx="1587437" cy="1082274"/>
                </a:xfrm>
                <a:prstGeom prst="rect">
                  <a:avLst/>
                </a:prstGeom>
                <a:blipFill>
                  <a:blip r:embed="rId7"/>
                  <a:stretch>
                    <a:fillRect/>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33" name="TextBox 32">
                  <a:extLst>
                    <a:ext uri="{FF2B5EF4-FFF2-40B4-BE49-F238E27FC236}">
                      <a16:creationId xmlns:a16="http://schemas.microsoft.com/office/drawing/2014/main" id="{B3E3E3BC-FE28-46CB-8B0C-F4F1D4876978}"/>
                    </a:ext>
                  </a:extLst>
                </p:cNvPr>
                <p:cNvSpPr txBox="1"/>
                <p:nvPr/>
              </p:nvSpPr>
              <p:spPr>
                <a:xfrm>
                  <a:off x="7232525" y="4122481"/>
                  <a:ext cx="621324" cy="384481"/>
                </a:xfrm>
                <a:prstGeom prst="rect">
                  <a:avLst/>
                </a:prstGeom>
                <a:noFill/>
              </p:spPr>
              <p:txBody>
                <a:bodyPr wrap="square">
                  <a:spAutoFit/>
                </a:bodyPr>
                <a:lstStyle/>
                <a:p>
                  <a:pPr/>
                  <a14:m>
                    <m:oMathPara xmlns:m="http://schemas.openxmlformats.org/officeDocument/2006/math">
                      <m:oMathParaPr>
                        <m:jc m:val="centerGroup"/>
                      </m:oMathParaPr>
                      <m:oMath xmlns:m="http://schemas.openxmlformats.org/officeDocument/2006/math">
                        <m:f>
                          <m:fPr>
                            <m:ctrlPr>
                              <a:rPr lang="en-GB" sz="1600" i="1" dirty="0">
                                <a:latin typeface="Cambria Math" panose="02040503050406030204" pitchFamily="18" charset="0"/>
                              </a:rPr>
                            </m:ctrlPr>
                          </m:fPr>
                          <m:num>
                            <m:r>
                              <m:rPr>
                                <m:nor/>
                              </m:rPr>
                              <a:rPr lang="en-GB" sz="1600" dirty="0"/>
                              <m:t>9</m:t>
                            </m:r>
                          </m:num>
                          <m:den>
                            <m:r>
                              <m:rPr>
                                <m:nor/>
                              </m:rPr>
                              <a:rPr lang="en-GB" sz="1600" dirty="0"/>
                              <m:t>12</m:t>
                            </m:r>
                          </m:den>
                        </m:f>
                      </m:oMath>
                    </m:oMathPara>
                  </a14:m>
                  <a:endParaRPr lang="en-GB" sz="1600" dirty="0"/>
                </a:p>
              </p:txBody>
            </p:sp>
          </mc:Choice>
          <mc:Fallback xmlns="">
            <p:sp>
              <p:nvSpPr>
                <p:cNvPr id="33" name="TextBox 32">
                  <a:extLst>
                    <a:ext uri="{FF2B5EF4-FFF2-40B4-BE49-F238E27FC236}">
                      <a16:creationId xmlns:a16="http://schemas.microsoft.com/office/drawing/2014/main" id="{B3E3E3BC-FE28-46CB-8B0C-F4F1D4876978}"/>
                    </a:ext>
                  </a:extLst>
                </p:cNvPr>
                <p:cNvSpPr txBox="1">
                  <a:spLocks noRot="1" noChangeAspect="1" noMove="1" noResize="1" noEditPoints="1" noAdjustHandles="1" noChangeArrowheads="1" noChangeShapeType="1" noTextEdit="1"/>
                </p:cNvSpPr>
                <p:nvPr/>
              </p:nvSpPr>
              <p:spPr>
                <a:xfrm>
                  <a:off x="7232525" y="4122481"/>
                  <a:ext cx="621324" cy="384481"/>
                </a:xfrm>
                <a:prstGeom prst="rect">
                  <a:avLst/>
                </a:prstGeom>
                <a:blipFill>
                  <a:blip r:embed="rId8"/>
                  <a:stretch>
                    <a:fillRect/>
                  </a:stretch>
                </a:blipFill>
              </p:spPr>
              <p:txBody>
                <a:bodyPr/>
                <a:lstStyle/>
                <a:p>
                  <a:r>
                    <a:rPr lang="en-US">
                      <a:noFill/>
                    </a:rPr>
                    <a:t> </a:t>
                  </a:r>
                </a:p>
              </p:txBody>
            </p:sp>
          </mc:Fallback>
        </mc:AlternateContent>
      </p:grpSp>
    </p:spTree>
    <p:extLst>
      <p:ext uri="{BB962C8B-B14F-4D97-AF65-F5344CB8AC3E}">
        <p14:creationId xmlns:p14="http://schemas.microsoft.com/office/powerpoint/2010/main" val="3905531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par>
                                <p:cTn id="8" presetID="10" presetClass="entr" presetSubtype="0" fill="hold" nodeType="withEffect">
                                  <p:stCondLst>
                                    <p:cond delay="0"/>
                                  </p:stCondLst>
                                  <p:childTnLst>
                                    <p:set>
                                      <p:cBhvr>
                                        <p:cTn id="9" dur="1" fill="hold">
                                          <p:stCondLst>
                                            <p:cond delay="0"/>
                                          </p:stCondLst>
                                        </p:cTn>
                                        <p:tgtEl>
                                          <p:spTgt spid="31"/>
                                        </p:tgtEl>
                                        <p:attrNameLst>
                                          <p:attrName>style.visibility</p:attrName>
                                        </p:attrNameLst>
                                      </p:cBhvr>
                                      <p:to>
                                        <p:strVal val="visible"/>
                                      </p:to>
                                    </p:set>
                                    <p:animEffect transition="in" filter="fade">
                                      <p:cBhvr>
                                        <p:cTn id="10" dur="500"/>
                                        <p:tgtEl>
                                          <p:spTgt spid="31"/>
                                        </p:tgtEl>
                                      </p:cBhvr>
                                    </p:animEffect>
                                  </p:childTnLst>
                                </p:cTn>
                              </p:par>
                              <p:par>
                                <p:cTn id="11" presetID="10" presetClass="entr" presetSubtype="0" fill="hold" nodeType="withEffect">
                                  <p:stCondLst>
                                    <p:cond delay="0"/>
                                  </p:stCondLst>
                                  <p:childTnLst>
                                    <p:set>
                                      <p:cBhvr>
                                        <p:cTn id="12" dur="1" fill="hold">
                                          <p:stCondLst>
                                            <p:cond delay="0"/>
                                          </p:stCondLst>
                                        </p:cTn>
                                        <p:tgtEl>
                                          <p:spTgt spid="34"/>
                                        </p:tgtEl>
                                        <p:attrNameLst>
                                          <p:attrName>style.visibility</p:attrName>
                                        </p:attrNameLst>
                                      </p:cBhvr>
                                      <p:to>
                                        <p:strVal val="visible"/>
                                      </p:to>
                                    </p:set>
                                    <p:animEffect transition="in" filter="fade">
                                      <p:cBhvr>
                                        <p:cTn id="13" dur="500"/>
                                        <p:tgtEl>
                                          <p:spTgt spid="34"/>
                                        </p:tgtEl>
                                      </p:cBhvr>
                                    </p:animEffect>
                                  </p:childTnLst>
                                </p:cTn>
                              </p:par>
                              <p:par>
                                <p:cTn id="14" presetID="10" presetClass="entr" presetSubtype="0" fill="hold" nodeType="withEffect">
                                  <p:stCondLst>
                                    <p:cond delay="0"/>
                                  </p:stCondLst>
                                  <p:childTnLst>
                                    <p:set>
                                      <p:cBhvr>
                                        <p:cTn id="15" dur="1" fill="hold">
                                          <p:stCondLst>
                                            <p:cond delay="0"/>
                                          </p:stCondLst>
                                        </p:cTn>
                                        <p:tgtEl>
                                          <p:spTgt spid="35"/>
                                        </p:tgtEl>
                                        <p:attrNameLst>
                                          <p:attrName>style.visibility</p:attrName>
                                        </p:attrNameLst>
                                      </p:cBhvr>
                                      <p:to>
                                        <p:strVal val="visible"/>
                                      </p:to>
                                    </p:set>
                                    <p:animEffect transition="in" filter="fade">
                                      <p:cBhvr>
                                        <p:cTn id="16"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01611" y="1805392"/>
            <a:ext cx="11360800" cy="579703"/>
          </a:xfrm>
        </p:spPr>
        <p:txBody>
          <a:bodyPr/>
          <a:lstStyle/>
          <a:p>
            <a:pPr marL="152396" indent="0">
              <a:buNone/>
            </a:pPr>
            <a:r>
              <a:rPr lang="en-GB" dirty="0"/>
              <a:t>Example 2 mark question: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20</a:t>
            </a:fld>
            <a:endParaRPr lang="en"/>
          </a:p>
        </p:txBody>
      </p:sp>
      <p:pic>
        <p:nvPicPr>
          <p:cNvPr id="6" name="Picture 5">
            <a:extLst>
              <a:ext uri="{FF2B5EF4-FFF2-40B4-BE49-F238E27FC236}">
                <a16:creationId xmlns:a16="http://schemas.microsoft.com/office/drawing/2014/main" id="{C05FC00D-8044-2D49-BF11-01FB13E52790}"/>
              </a:ext>
            </a:extLst>
          </p:cNvPr>
          <p:cNvPicPr>
            <a:picLocks noChangeAspect="1"/>
          </p:cNvPicPr>
          <p:nvPr/>
        </p:nvPicPr>
        <p:blipFill>
          <a:blip r:embed="rId3"/>
          <a:stretch>
            <a:fillRect/>
          </a:stretch>
        </p:blipFill>
        <p:spPr>
          <a:xfrm>
            <a:off x="290467" y="3363259"/>
            <a:ext cx="5428432" cy="2509004"/>
          </a:xfrm>
          <a:prstGeom prst="rect">
            <a:avLst/>
          </a:prstGeom>
          <a:effectLst>
            <a:outerShdw blurRad="50800" dist="38100" dir="2700000" algn="tl" rotWithShape="0">
              <a:prstClr val="black">
                <a:alpha val="40000"/>
              </a:prstClr>
            </a:outerShdw>
          </a:effectLst>
        </p:spPr>
      </p:pic>
      <p:pic>
        <p:nvPicPr>
          <p:cNvPr id="7" name="Picture 6">
            <a:extLst>
              <a:ext uri="{FF2B5EF4-FFF2-40B4-BE49-F238E27FC236}">
                <a16:creationId xmlns:a16="http://schemas.microsoft.com/office/drawing/2014/main" id="{CEC17FA1-8A3C-EA49-B709-EDF435343678}"/>
              </a:ext>
            </a:extLst>
          </p:cNvPr>
          <p:cNvPicPr>
            <a:picLocks noChangeAspect="1"/>
          </p:cNvPicPr>
          <p:nvPr/>
        </p:nvPicPr>
        <p:blipFill>
          <a:blip r:embed="rId4"/>
          <a:stretch>
            <a:fillRect/>
          </a:stretch>
        </p:blipFill>
        <p:spPr>
          <a:xfrm>
            <a:off x="6878782" y="2095245"/>
            <a:ext cx="5149429" cy="4122377"/>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00258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and 3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415600" y="985737"/>
            <a:ext cx="11360800" cy="5433300"/>
          </a:xfrm>
        </p:spPr>
        <p:txBody>
          <a:bodyPr/>
          <a:lstStyle/>
          <a:p>
            <a:pPr marL="152396" indent="0">
              <a:buNone/>
            </a:pPr>
            <a:r>
              <a:rPr lang="en-GB" dirty="0">
                <a:solidFill>
                  <a:srgbClr val="283593"/>
                </a:solidFill>
              </a:rPr>
              <a:t>Paper 2 </a:t>
            </a:r>
            <a:r>
              <a:rPr lang="en-GB" dirty="0"/>
              <a:t>will take place </a:t>
            </a:r>
            <a:r>
              <a:rPr lang="en-GB" dirty="0">
                <a:solidFill>
                  <a:srgbClr val="283593"/>
                </a:solidFill>
              </a:rPr>
              <a:t>on Wednesday 13</a:t>
            </a:r>
            <a:r>
              <a:rPr lang="en-GB" baseline="30000" dirty="0">
                <a:solidFill>
                  <a:srgbClr val="283593"/>
                </a:solidFill>
              </a:rPr>
              <a:t>th</a:t>
            </a:r>
            <a:r>
              <a:rPr lang="en-GB" dirty="0">
                <a:solidFill>
                  <a:srgbClr val="283593"/>
                </a:solidFill>
              </a:rPr>
              <a:t> May </a:t>
            </a:r>
            <a:r>
              <a:rPr lang="en-GB" dirty="0"/>
              <a:t>and </a:t>
            </a:r>
            <a:r>
              <a:rPr lang="en-GB" dirty="0">
                <a:solidFill>
                  <a:srgbClr val="283593"/>
                </a:solidFill>
              </a:rPr>
              <a:t>paper 3 </a:t>
            </a:r>
            <a:r>
              <a:rPr lang="en-GB" dirty="0"/>
              <a:t>will take place on </a:t>
            </a:r>
            <a:r>
              <a:rPr lang="en-GB" dirty="0">
                <a:solidFill>
                  <a:srgbClr val="283593"/>
                </a:solidFill>
              </a:rPr>
              <a:t>Thursday 14</a:t>
            </a:r>
            <a:r>
              <a:rPr lang="en-GB" baseline="30000" dirty="0">
                <a:solidFill>
                  <a:srgbClr val="283593"/>
                </a:solidFill>
              </a:rPr>
              <a:t>th</a:t>
            </a:r>
            <a:r>
              <a:rPr lang="en-GB" dirty="0">
                <a:solidFill>
                  <a:srgbClr val="283593"/>
                </a:solidFill>
              </a:rPr>
              <a:t> May</a:t>
            </a:r>
            <a:r>
              <a:rPr lang="en-GB" dirty="0"/>
              <a:t>. These tests have a total of </a:t>
            </a:r>
            <a:r>
              <a:rPr lang="en-GB" dirty="0">
                <a:solidFill>
                  <a:srgbClr val="283593"/>
                </a:solidFill>
              </a:rPr>
              <a:t>35 marks</a:t>
            </a:r>
            <a:r>
              <a:rPr lang="en-GB" dirty="0"/>
              <a:t> each and lasts for </a:t>
            </a:r>
            <a:r>
              <a:rPr lang="en-GB" dirty="0">
                <a:solidFill>
                  <a:srgbClr val="283593"/>
                </a:solidFill>
              </a:rPr>
              <a:t>40 minutes</a:t>
            </a:r>
            <a:r>
              <a:rPr lang="en-GB" dirty="0"/>
              <a:t> each.  </a:t>
            </a:r>
          </a:p>
          <a:p>
            <a:pPr marL="152396" indent="0">
              <a:buNone/>
            </a:pPr>
            <a:endParaRPr lang="en-GB" dirty="0"/>
          </a:p>
          <a:p>
            <a:pPr marL="152396" indent="0">
              <a:buNone/>
            </a:pPr>
            <a:r>
              <a:rPr lang="en-GB" dirty="0"/>
              <a:t>These papers require children to demonstrate their mathematical knowledge and skills, as well as their ability to solve problems and their mathematical reasoning. They cover a wide range of mathematical topics from key stage 2 including,</a:t>
            </a:r>
          </a:p>
          <a:p>
            <a:r>
              <a:rPr lang="en-GB" dirty="0">
                <a:solidFill>
                  <a:srgbClr val="283593"/>
                </a:solidFill>
              </a:rPr>
              <a:t>Number and place value (including Roman numerals);</a:t>
            </a:r>
          </a:p>
          <a:p>
            <a:r>
              <a:rPr lang="en-GB" dirty="0">
                <a:solidFill>
                  <a:srgbClr val="283593"/>
                </a:solidFill>
              </a:rPr>
              <a:t>The four operations;</a:t>
            </a:r>
          </a:p>
          <a:p>
            <a:r>
              <a:rPr lang="en-GB" dirty="0">
                <a:solidFill>
                  <a:srgbClr val="283593"/>
                </a:solidFill>
              </a:rPr>
              <a:t>Geometry (properties of shape, position and direction);</a:t>
            </a:r>
          </a:p>
          <a:p>
            <a:r>
              <a:rPr lang="en-GB" dirty="0">
                <a:solidFill>
                  <a:srgbClr val="283593"/>
                </a:solidFill>
              </a:rPr>
              <a:t>Statistics;</a:t>
            </a:r>
          </a:p>
          <a:p>
            <a:r>
              <a:rPr lang="en-GB" dirty="0">
                <a:solidFill>
                  <a:srgbClr val="283593"/>
                </a:solidFill>
              </a:rPr>
              <a:t>Measurement (length, perimeter, mass, volume, time, money);</a:t>
            </a:r>
          </a:p>
          <a:p>
            <a:r>
              <a:rPr lang="en-GB" dirty="0">
                <a:solidFill>
                  <a:srgbClr val="283593"/>
                </a:solidFill>
              </a:rPr>
              <a:t>Algebra;</a:t>
            </a:r>
          </a:p>
          <a:p>
            <a:r>
              <a:rPr lang="en-GB" dirty="0">
                <a:solidFill>
                  <a:srgbClr val="283593"/>
                </a:solidFill>
              </a:rPr>
              <a:t>Ratio and proportion;</a:t>
            </a:r>
          </a:p>
          <a:p>
            <a:r>
              <a:rPr lang="en-GB" dirty="0">
                <a:solidFill>
                  <a:srgbClr val="283593"/>
                </a:solidFill>
              </a:rPr>
              <a:t>Fractions, decimals and percentages. </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21</a:t>
            </a:fld>
            <a:endParaRPr lang="en"/>
          </a:p>
        </p:txBody>
      </p:sp>
    </p:spTree>
    <p:extLst>
      <p:ext uri="{BB962C8B-B14F-4D97-AF65-F5344CB8AC3E}">
        <p14:creationId xmlns:p14="http://schemas.microsoft.com/office/powerpoint/2010/main" val="1255798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animEffect transition="in" filter="fade">
                                      <p:cBhvr>
                                        <p:cTn id="31"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D2F60F93-8838-6F4D-B784-61F86DBF79F9}"/>
              </a:ext>
            </a:extLst>
          </p:cNvPr>
          <p:cNvPicPr>
            <a:picLocks noChangeAspect="1"/>
          </p:cNvPicPr>
          <p:nvPr/>
        </p:nvPicPr>
        <p:blipFill>
          <a:blip r:embed="rId3"/>
          <a:stretch>
            <a:fillRect/>
          </a:stretch>
        </p:blipFill>
        <p:spPr>
          <a:xfrm>
            <a:off x="290467" y="1917292"/>
            <a:ext cx="5391309" cy="2322769"/>
          </a:xfrm>
          <a:prstGeom prst="rect">
            <a:avLst/>
          </a:prstGeom>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181B9226-DA9C-C74B-8F9C-11F4C85FA220}"/>
              </a:ext>
            </a:extLst>
          </p:cNvPr>
          <p:cNvPicPr>
            <a:picLocks noChangeAspect="1"/>
          </p:cNvPicPr>
          <p:nvPr/>
        </p:nvPicPr>
        <p:blipFill>
          <a:blip r:embed="rId4"/>
          <a:stretch>
            <a:fillRect/>
          </a:stretch>
        </p:blipFill>
        <p:spPr>
          <a:xfrm>
            <a:off x="5905300" y="1811950"/>
            <a:ext cx="5391311" cy="2533452"/>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415600" y="985738"/>
            <a:ext cx="11360800" cy="579701"/>
          </a:xfrm>
        </p:spPr>
        <p:txBody>
          <a:bodyPr/>
          <a:lstStyle/>
          <a:p>
            <a:pPr marL="152396" indent="0">
              <a:buNone/>
            </a:pPr>
            <a:r>
              <a:rPr lang="en-GB" dirty="0"/>
              <a:t>Example questions:</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22</a:t>
            </a:fld>
            <a:endParaRPr lang="en"/>
          </a:p>
        </p:txBody>
      </p:sp>
      <p:sp>
        <p:nvSpPr>
          <p:cNvPr id="7" name="Text Placeholder 2">
            <a:extLst>
              <a:ext uri="{FF2B5EF4-FFF2-40B4-BE49-F238E27FC236}">
                <a16:creationId xmlns:a16="http://schemas.microsoft.com/office/drawing/2014/main" id="{9B39232F-C961-4FFC-B099-8023916A0EC2}"/>
              </a:ext>
            </a:extLst>
          </p:cNvPr>
          <p:cNvSpPr txBox="1">
            <a:spLocks/>
          </p:cNvSpPr>
          <p:nvPr/>
        </p:nvSpPr>
        <p:spPr>
          <a:xfrm>
            <a:off x="2387947" y="2089219"/>
            <a:ext cx="491755" cy="508579"/>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gn="ctr">
              <a:lnSpc>
                <a:spcPct val="100000"/>
              </a:lnSpc>
              <a:buNone/>
            </a:pPr>
            <a:r>
              <a:rPr lang="en-GB" dirty="0"/>
              <a:t>2</a:t>
            </a:r>
            <a:endParaRPr lang="en-GB" u="sng" dirty="0"/>
          </a:p>
        </p:txBody>
      </p:sp>
      <p:sp>
        <p:nvSpPr>
          <p:cNvPr id="9" name="Text Placeholder 2">
            <a:extLst>
              <a:ext uri="{FF2B5EF4-FFF2-40B4-BE49-F238E27FC236}">
                <a16:creationId xmlns:a16="http://schemas.microsoft.com/office/drawing/2014/main" id="{66004582-6EA4-400E-9A0B-42DA726726DE}"/>
              </a:ext>
            </a:extLst>
          </p:cNvPr>
          <p:cNvSpPr txBox="1">
            <a:spLocks/>
          </p:cNvSpPr>
          <p:nvPr/>
        </p:nvSpPr>
        <p:spPr>
          <a:xfrm>
            <a:off x="6067327" y="2944496"/>
            <a:ext cx="1612773" cy="524800"/>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None/>
            </a:pPr>
            <a:r>
              <a:rPr lang="en-GB" dirty="0">
                <a:latin typeface="Arial" panose="020B0604020202020204" pitchFamily="34" charset="0"/>
                <a:cs typeface="Arial" panose="020B0604020202020204" pitchFamily="34" charset="0"/>
              </a:rPr>
              <a:t>3,500 to 4,499</a:t>
            </a:r>
          </a:p>
        </p:txBody>
      </p:sp>
      <p:sp>
        <p:nvSpPr>
          <p:cNvPr id="10" name="Text Placeholder 2">
            <a:extLst>
              <a:ext uri="{FF2B5EF4-FFF2-40B4-BE49-F238E27FC236}">
                <a16:creationId xmlns:a16="http://schemas.microsoft.com/office/drawing/2014/main" id="{D26DE7DF-06F2-744C-9121-C049D6B709CF}"/>
              </a:ext>
            </a:extLst>
          </p:cNvPr>
          <p:cNvSpPr txBox="1">
            <a:spLocks/>
          </p:cNvSpPr>
          <p:nvPr/>
        </p:nvSpPr>
        <p:spPr>
          <a:xfrm>
            <a:off x="5832217" y="3521004"/>
            <a:ext cx="2009659" cy="524800"/>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None/>
            </a:pPr>
            <a:r>
              <a:rPr lang="en-GB" dirty="0">
                <a:latin typeface="Arial" panose="020B0604020202020204" pitchFamily="34" charset="0"/>
                <a:cs typeface="Arial" panose="020B0604020202020204" pitchFamily="34" charset="0"/>
              </a:rPr>
              <a:t>815,000 to 824,999</a:t>
            </a:r>
          </a:p>
        </p:txBody>
      </p:sp>
      <p:sp>
        <p:nvSpPr>
          <p:cNvPr id="12" name="Text Placeholder 2">
            <a:extLst>
              <a:ext uri="{FF2B5EF4-FFF2-40B4-BE49-F238E27FC236}">
                <a16:creationId xmlns:a16="http://schemas.microsoft.com/office/drawing/2014/main" id="{6D88FBC8-D0DE-664F-87F2-C6B4D1EB2B78}"/>
              </a:ext>
            </a:extLst>
          </p:cNvPr>
          <p:cNvSpPr txBox="1">
            <a:spLocks/>
          </p:cNvSpPr>
          <p:nvPr/>
        </p:nvSpPr>
        <p:spPr>
          <a:xfrm>
            <a:off x="3235776" y="2140661"/>
            <a:ext cx="491755" cy="508579"/>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gn="ctr">
              <a:lnSpc>
                <a:spcPct val="100000"/>
              </a:lnSpc>
              <a:buNone/>
            </a:pPr>
            <a:r>
              <a:rPr lang="en-GB" dirty="0"/>
              <a:t>4</a:t>
            </a:r>
            <a:endParaRPr lang="en-GB" u="sng" dirty="0"/>
          </a:p>
        </p:txBody>
      </p:sp>
      <p:sp>
        <p:nvSpPr>
          <p:cNvPr id="13" name="Text Placeholder 2">
            <a:extLst>
              <a:ext uri="{FF2B5EF4-FFF2-40B4-BE49-F238E27FC236}">
                <a16:creationId xmlns:a16="http://schemas.microsoft.com/office/drawing/2014/main" id="{993DD15E-6702-6E45-8317-2D7628AF5BD8}"/>
              </a:ext>
            </a:extLst>
          </p:cNvPr>
          <p:cNvSpPr txBox="1">
            <a:spLocks/>
          </p:cNvSpPr>
          <p:nvPr/>
        </p:nvSpPr>
        <p:spPr>
          <a:xfrm>
            <a:off x="2855731" y="3310524"/>
            <a:ext cx="491755" cy="508579"/>
          </a:xfrm>
          <a:prstGeom prst="rect">
            <a:avLst/>
          </a:prstGeom>
          <a:noFill/>
          <a:ln>
            <a:noFill/>
          </a:ln>
        </p:spPr>
        <p:txBody>
          <a:bodyPr spcFirstLastPara="1" wrap="square" lIns="121900" tIns="121900" rIns="121900" bIns="121900"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gn="ctr">
              <a:lnSpc>
                <a:spcPct val="100000"/>
              </a:lnSpc>
              <a:buNone/>
            </a:pPr>
            <a:r>
              <a:rPr lang="en-GB" dirty="0"/>
              <a:t>6</a:t>
            </a:r>
            <a:endParaRPr lang="en-GB" u="sng" dirty="0"/>
          </a:p>
        </p:txBody>
      </p:sp>
    </p:spTree>
    <p:extLst>
      <p:ext uri="{BB962C8B-B14F-4D97-AF65-F5344CB8AC3E}">
        <p14:creationId xmlns:p14="http://schemas.microsoft.com/office/powerpoint/2010/main" val="118081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fade">
                                      <p:cBhvr>
                                        <p:cTn id="16" dur="500"/>
                                        <p:tgtEl>
                                          <p:spTgt spid="12"/>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Effect transition="in" filter="fade">
                                      <p:cBhvr>
                                        <p:cTn id="1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P spid="10" grpId="0"/>
      <p:bldP spid="12" grpId="0"/>
      <p:bldP spid="13"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3D122-6C0B-4951-BAA6-DF8D385E784F}"/>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C7E0621A-5ECF-4B52-9DA2-C1DC231B1D43}"/>
              </a:ext>
            </a:extLst>
          </p:cNvPr>
          <p:cNvSpPr>
            <a:spLocks noGrp="1"/>
          </p:cNvSpPr>
          <p:nvPr>
            <p:ph type="body" idx="1"/>
          </p:nvPr>
        </p:nvSpPr>
        <p:spPr>
          <a:xfrm>
            <a:off x="415600" y="985737"/>
            <a:ext cx="11360800" cy="524800"/>
          </a:xfrm>
        </p:spPr>
        <p:txBody>
          <a:bodyPr/>
          <a:lstStyle/>
          <a:p>
            <a:pPr marL="152396" indent="0">
              <a:buNone/>
            </a:pPr>
            <a:r>
              <a:rPr lang="en-GB" dirty="0"/>
              <a:t>Example questions:</a:t>
            </a:r>
          </a:p>
        </p:txBody>
      </p:sp>
      <p:sp>
        <p:nvSpPr>
          <p:cNvPr id="4" name="Slide Number Placeholder 3">
            <a:extLst>
              <a:ext uri="{FF2B5EF4-FFF2-40B4-BE49-F238E27FC236}">
                <a16:creationId xmlns:a16="http://schemas.microsoft.com/office/drawing/2014/main" id="{55B5062E-BD2C-483A-9E71-29EE6B14C5AC}"/>
              </a:ext>
            </a:extLst>
          </p:cNvPr>
          <p:cNvSpPr>
            <a:spLocks noGrp="1"/>
          </p:cNvSpPr>
          <p:nvPr>
            <p:ph type="sldNum" idx="12"/>
          </p:nvPr>
        </p:nvSpPr>
        <p:spPr/>
        <p:txBody>
          <a:bodyPr/>
          <a:lstStyle/>
          <a:p>
            <a:fld id="{00000000-1234-1234-1234-123412341234}" type="slidenum">
              <a:rPr lang="en" smtClean="0"/>
              <a:pPr/>
              <a:t>23</a:t>
            </a:fld>
            <a:endParaRPr lang="en"/>
          </a:p>
        </p:txBody>
      </p:sp>
      <p:pic>
        <p:nvPicPr>
          <p:cNvPr id="7" name="Picture 6">
            <a:extLst>
              <a:ext uri="{FF2B5EF4-FFF2-40B4-BE49-F238E27FC236}">
                <a16:creationId xmlns:a16="http://schemas.microsoft.com/office/drawing/2014/main" id="{A4018F1B-902E-1D41-A7F1-2F31E2F8A285}"/>
              </a:ext>
            </a:extLst>
          </p:cNvPr>
          <p:cNvPicPr>
            <a:picLocks noChangeAspect="1"/>
          </p:cNvPicPr>
          <p:nvPr/>
        </p:nvPicPr>
        <p:blipFill>
          <a:blip r:embed="rId3"/>
          <a:stretch>
            <a:fillRect/>
          </a:stretch>
        </p:blipFill>
        <p:spPr>
          <a:xfrm>
            <a:off x="415600" y="2087803"/>
            <a:ext cx="4539256" cy="4493863"/>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707ECAE0-9102-4D46-874C-B66229B6CA39}"/>
              </a:ext>
            </a:extLst>
          </p:cNvPr>
          <p:cNvPicPr>
            <a:picLocks noChangeAspect="1"/>
          </p:cNvPicPr>
          <p:nvPr/>
        </p:nvPicPr>
        <p:blipFill>
          <a:blip r:embed="rId4"/>
          <a:stretch>
            <a:fillRect/>
          </a:stretch>
        </p:blipFill>
        <p:spPr>
          <a:xfrm>
            <a:off x="5472513" y="2534675"/>
            <a:ext cx="6303887" cy="394534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41465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290467" y="1757582"/>
            <a:ext cx="11360800" cy="579703"/>
          </a:xfrm>
        </p:spPr>
        <p:txBody>
          <a:bodyPr/>
          <a:lstStyle/>
          <a:p>
            <a:pPr marL="152396" indent="0">
              <a:buNone/>
            </a:pPr>
            <a:r>
              <a:rPr lang="en-GB" dirty="0"/>
              <a:t>Example questions:</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24</a:t>
            </a:fld>
            <a:endParaRPr lang="en"/>
          </a:p>
        </p:txBody>
      </p:sp>
      <p:pic>
        <p:nvPicPr>
          <p:cNvPr id="7" name="Picture 6">
            <a:extLst>
              <a:ext uri="{FF2B5EF4-FFF2-40B4-BE49-F238E27FC236}">
                <a16:creationId xmlns:a16="http://schemas.microsoft.com/office/drawing/2014/main" id="{33D2459C-5CFE-674B-B992-FE3322D8FE28}"/>
              </a:ext>
            </a:extLst>
          </p:cNvPr>
          <p:cNvPicPr>
            <a:picLocks noChangeAspect="1"/>
          </p:cNvPicPr>
          <p:nvPr/>
        </p:nvPicPr>
        <p:blipFill>
          <a:blip r:embed="rId3"/>
          <a:stretch>
            <a:fillRect/>
          </a:stretch>
        </p:blipFill>
        <p:spPr>
          <a:xfrm>
            <a:off x="290467" y="2569959"/>
            <a:ext cx="5219909" cy="2845861"/>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6EF301EF-5A76-AB43-8F06-FE88E88FC4D9}"/>
              </a:ext>
            </a:extLst>
          </p:cNvPr>
          <p:cNvPicPr>
            <a:picLocks noChangeAspect="1"/>
          </p:cNvPicPr>
          <p:nvPr/>
        </p:nvPicPr>
        <p:blipFill>
          <a:blip r:embed="rId4"/>
          <a:stretch>
            <a:fillRect/>
          </a:stretch>
        </p:blipFill>
        <p:spPr>
          <a:xfrm>
            <a:off x="5719042" y="2448335"/>
            <a:ext cx="6309169" cy="2967485"/>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885213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Administration of tests</a:t>
            </a:r>
          </a:p>
        </p:txBody>
      </p:sp>
      <p:sp>
        <p:nvSpPr>
          <p:cNvPr id="3" name="Content Placeholder 2"/>
          <p:cNvSpPr>
            <a:spLocks noGrp="1"/>
          </p:cNvSpPr>
          <p:nvPr>
            <p:ph idx="1"/>
          </p:nvPr>
        </p:nvSpPr>
        <p:spPr>
          <a:xfrm>
            <a:off x="431800" y="1905000"/>
            <a:ext cx="10555199" cy="4584700"/>
          </a:xfrm>
        </p:spPr>
        <p:txBody>
          <a:bodyPr>
            <a:normAutofit fontScale="92500"/>
          </a:bodyPr>
          <a:lstStyle/>
          <a:p>
            <a:r>
              <a:rPr lang="en-GB" dirty="0"/>
              <a:t>As a school, we are responsible for ensuring the correct administration of papers and we do not have access to them until we are in the rooms ready to begin the paper.  </a:t>
            </a:r>
          </a:p>
          <a:p>
            <a:r>
              <a:rPr lang="en-GB" dirty="0"/>
              <a:t>They are packed into sealed envelopes at the end of each test and stored securely until collected by courier – we do not mark them or have access to them again until marks are returned and papers shared electronically in July.</a:t>
            </a:r>
          </a:p>
          <a:p>
            <a:r>
              <a:rPr lang="en-GB" dirty="0"/>
              <a:t>We share results within our annual reports that go out in July providing they have been returned in time to do so, otherwise we would share separately with parents/carers as soon as possible.</a:t>
            </a:r>
          </a:p>
          <a:p>
            <a:r>
              <a:rPr lang="en-GB" dirty="0"/>
              <a:t>The majority of pupils take their tests within the classroom – one pupil per desk and there are two adults in the room during the tests.</a:t>
            </a:r>
          </a:p>
          <a:p>
            <a:r>
              <a:rPr lang="en-GB" dirty="0"/>
              <a:t>Water bottles are allowed and encouraged (containing water only please) – all stationery is provided by the school for these tests.</a:t>
            </a:r>
          </a:p>
          <a:p>
            <a:r>
              <a:rPr lang="en-GB" dirty="0"/>
              <a:t>Pupils will be given the opportunity to use the toilet before the start of each test – if they should need to leave the test for any reason they will need to be accompanied by one of the adults.</a:t>
            </a:r>
          </a:p>
          <a:p>
            <a:endParaRPr lang="en-GB" dirty="0"/>
          </a:p>
        </p:txBody>
      </p:sp>
    </p:spTree>
    <p:extLst>
      <p:ext uri="{BB962C8B-B14F-4D97-AF65-F5344CB8AC3E}">
        <p14:creationId xmlns:p14="http://schemas.microsoft.com/office/powerpoint/2010/main" val="99810339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Administration of tests</a:t>
            </a:r>
          </a:p>
        </p:txBody>
      </p:sp>
      <p:sp>
        <p:nvSpPr>
          <p:cNvPr id="3" name="Content Placeholder 2"/>
          <p:cNvSpPr>
            <a:spLocks noGrp="1"/>
          </p:cNvSpPr>
          <p:nvPr>
            <p:ph idx="1"/>
          </p:nvPr>
        </p:nvSpPr>
        <p:spPr>
          <a:xfrm>
            <a:off x="431800" y="1905000"/>
            <a:ext cx="10555199" cy="4584700"/>
          </a:xfrm>
        </p:spPr>
        <p:txBody>
          <a:bodyPr>
            <a:normAutofit fontScale="92500"/>
          </a:bodyPr>
          <a:lstStyle/>
          <a:p>
            <a:r>
              <a:rPr lang="en-GB" dirty="0"/>
              <a:t>Some pupils have been working in smaller groups of 3 or 4 pupils when doing practice papers – they will continue to do this for the official papers too. </a:t>
            </a:r>
          </a:p>
          <a:p>
            <a:r>
              <a:rPr lang="en-GB" dirty="0"/>
              <a:t> A small number of pupils may require 1 to 1 adult support to complete the papers and again, this has been taking place for any practice papers they have completed.  </a:t>
            </a:r>
          </a:p>
          <a:p>
            <a:r>
              <a:rPr lang="en-GB" dirty="0"/>
              <a:t>The adults follow the same administration guidelines.  </a:t>
            </a:r>
          </a:p>
          <a:p>
            <a:r>
              <a:rPr lang="en-GB" dirty="0"/>
              <a:t>However, for some pupils it may be necessary to allow short rest breaks or to scribe on their behalf if this is an access arrangement that is normal classroom practice.  </a:t>
            </a:r>
          </a:p>
          <a:p>
            <a:r>
              <a:rPr lang="en-GB" dirty="0"/>
              <a:t>Occasionally pupils, whether in the whole class setting or in a small group or 1 to 1, may be asked to wait at the end of the test for an adult to check whether any of their answers need transcription – this would only be if the adults working with them felt that their handwritten answers were not clear enough to be read by the test marker.  </a:t>
            </a:r>
          </a:p>
          <a:p>
            <a:r>
              <a:rPr lang="en-GB" dirty="0"/>
              <a:t>For the spelling test in particular, we sometimes encourage pupils to avoid joining if we feel that someone that hasn’t worked with them before will find it tricky to decipher individual letters.</a:t>
            </a:r>
          </a:p>
          <a:p>
            <a:endParaRPr lang="en-GB" dirty="0"/>
          </a:p>
        </p:txBody>
      </p:sp>
    </p:spTree>
    <p:extLst>
      <p:ext uri="{BB962C8B-B14F-4D97-AF65-F5344CB8AC3E}">
        <p14:creationId xmlns:p14="http://schemas.microsoft.com/office/powerpoint/2010/main" val="270361556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p:txBody>
          <a:bodyPr/>
          <a:lstStyle/>
          <a:p>
            <a:r>
              <a:rPr lang="en-GB" dirty="0"/>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a:xfrm>
            <a:off x="415600" y="1944547"/>
            <a:ext cx="11360800" cy="4147287"/>
          </a:xfrm>
        </p:spPr>
        <p:txBody>
          <a:bodyPr/>
          <a:lstStyle/>
          <a:p>
            <a:pPr marL="152396" indent="0">
              <a:buNone/>
            </a:pPr>
            <a:r>
              <a:rPr lang="en-GB" dirty="0"/>
              <a:t>SATs often induce a certain degree of worry or anxiety but there is, of course, a tipping point. </a:t>
            </a:r>
          </a:p>
          <a:p>
            <a:pPr marL="152396" indent="0">
              <a:buNone/>
            </a:pPr>
            <a:endParaRPr lang="en-GB" dirty="0"/>
          </a:p>
          <a:p>
            <a:pPr marL="152396" indent="0">
              <a:buNone/>
            </a:pPr>
            <a:r>
              <a:rPr lang="en-GB" dirty="0"/>
              <a:t>SATs anxiety should not:</a:t>
            </a:r>
          </a:p>
          <a:p>
            <a:r>
              <a:rPr lang="en-GB" dirty="0">
                <a:solidFill>
                  <a:srgbClr val="283593"/>
                </a:solidFill>
              </a:rPr>
              <a:t>Affect a child’s appetite</a:t>
            </a:r>
          </a:p>
          <a:p>
            <a:r>
              <a:rPr lang="en-GB" dirty="0">
                <a:solidFill>
                  <a:srgbClr val="283593"/>
                </a:solidFill>
              </a:rPr>
              <a:t>Affect a child’s sleep</a:t>
            </a:r>
          </a:p>
          <a:p>
            <a:r>
              <a:rPr lang="en-GB" dirty="0">
                <a:solidFill>
                  <a:srgbClr val="283593"/>
                </a:solidFill>
              </a:rPr>
              <a:t>Affect a child’s personality</a:t>
            </a:r>
          </a:p>
          <a:p>
            <a:r>
              <a:rPr lang="en-GB" dirty="0">
                <a:solidFill>
                  <a:srgbClr val="283593"/>
                </a:solidFill>
              </a:rPr>
              <a:t>Induce panic, tears or disengagement from lessons or hobbies</a:t>
            </a:r>
          </a:p>
          <a:p>
            <a:r>
              <a:rPr lang="en-GB" dirty="0">
                <a:solidFill>
                  <a:srgbClr val="283593"/>
                </a:solidFill>
              </a:rPr>
              <a:t>Be a reason not to attend school.</a:t>
            </a:r>
          </a:p>
          <a:p>
            <a:pPr marL="152396" indent="0">
              <a:buNone/>
            </a:pPr>
            <a:endParaRPr lang="en-GB" dirty="0"/>
          </a:p>
          <a:p>
            <a:pPr marL="152396" indent="0">
              <a:buNone/>
            </a:pPr>
            <a:r>
              <a:rPr lang="en-GB" dirty="0"/>
              <a:t>If any of the above are evident, SATs may be causing an excessive degree of anxiety and may benefit from some additional support. This isn’t about removing the reality of SATs but rather equipping your 10 or 11 year old with the ability to better cope with the situation. </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p:txBody>
          <a:bodyPr/>
          <a:lstStyle/>
          <a:p>
            <a:fld id="{00000000-1234-1234-1234-123412341234}" type="slidenum">
              <a:rPr lang="en" smtClean="0"/>
              <a:pPr/>
              <a:t>27</a:t>
            </a:fld>
            <a:endParaRPr lang="en"/>
          </a:p>
        </p:txBody>
      </p:sp>
    </p:spTree>
    <p:extLst>
      <p:ext uri="{BB962C8B-B14F-4D97-AF65-F5344CB8AC3E}">
        <p14:creationId xmlns:p14="http://schemas.microsoft.com/office/powerpoint/2010/main" val="135490703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A09B97-00D1-4B44-81B1-86DAFB1441B2}"/>
              </a:ext>
            </a:extLst>
          </p:cNvPr>
          <p:cNvSpPr>
            <a:spLocks noGrp="1"/>
          </p:cNvSpPr>
          <p:nvPr>
            <p:ph type="title"/>
          </p:nvPr>
        </p:nvSpPr>
        <p:spPr/>
        <p:txBody>
          <a:bodyPr/>
          <a:lstStyle/>
          <a:p>
            <a:r>
              <a:rPr lang="en-GB" dirty="0"/>
              <a:t>What to do if you are worried about your child</a:t>
            </a:r>
          </a:p>
        </p:txBody>
      </p:sp>
      <p:sp>
        <p:nvSpPr>
          <p:cNvPr id="3" name="Text Placeholder 2">
            <a:extLst>
              <a:ext uri="{FF2B5EF4-FFF2-40B4-BE49-F238E27FC236}">
                <a16:creationId xmlns:a16="http://schemas.microsoft.com/office/drawing/2014/main" id="{B44B6747-5547-4AA6-8054-0A3853D7E045}"/>
              </a:ext>
            </a:extLst>
          </p:cNvPr>
          <p:cNvSpPr>
            <a:spLocks noGrp="1"/>
          </p:cNvSpPr>
          <p:nvPr>
            <p:ph type="body" idx="1"/>
          </p:nvPr>
        </p:nvSpPr>
        <p:spPr>
          <a:xfrm>
            <a:off x="415600" y="1794076"/>
            <a:ext cx="11360800" cy="4297758"/>
          </a:xfrm>
        </p:spPr>
        <p:txBody>
          <a:bodyPr/>
          <a:lstStyle/>
          <a:p>
            <a:pPr marL="152396" indent="0">
              <a:buNone/>
            </a:pPr>
            <a:r>
              <a:rPr lang="en-GB" dirty="0">
                <a:solidFill>
                  <a:srgbClr val="283593"/>
                </a:solidFill>
              </a:rPr>
              <a:t>Talk to the school</a:t>
            </a:r>
          </a:p>
          <a:p>
            <a:pPr marL="152396" indent="0">
              <a:buNone/>
            </a:pPr>
            <a:r>
              <a:rPr lang="en-GB" dirty="0"/>
              <a:t>Sometimes concerns present at home and not at school. If you notice a change in your child, talk to the school so that everyone concerned can offer the support needed. </a:t>
            </a:r>
          </a:p>
          <a:p>
            <a:pPr marL="152396" indent="0">
              <a:buNone/>
            </a:pPr>
            <a:r>
              <a:rPr lang="en-GB" dirty="0">
                <a:solidFill>
                  <a:srgbClr val="283593"/>
                </a:solidFill>
              </a:rPr>
              <a:t>Talk to your child</a:t>
            </a:r>
          </a:p>
          <a:p>
            <a:pPr marL="152396" indent="0">
              <a:buNone/>
            </a:pPr>
            <a:r>
              <a:rPr lang="en-GB" dirty="0"/>
              <a:t>Talk to your child about what aspect of SATs concerns them the most. If you can help them pinpoint what is bothering them the most, you can take specific steps to help reassure them. </a:t>
            </a:r>
          </a:p>
          <a:p>
            <a:pPr marL="152396" indent="0">
              <a:buNone/>
            </a:pPr>
            <a:r>
              <a:rPr lang="en-GB" dirty="0">
                <a:solidFill>
                  <a:srgbClr val="283593"/>
                </a:solidFill>
              </a:rPr>
              <a:t>Encourage your child to talk to their teacher</a:t>
            </a:r>
          </a:p>
          <a:p>
            <a:pPr marL="152396" indent="0">
              <a:buNone/>
            </a:pPr>
            <a:r>
              <a:rPr lang="en-GB" dirty="0"/>
              <a:t>SATs are obviously linked to school. Don’t be surprised if your child would prefer to seek reassurance from teachers over family members. </a:t>
            </a:r>
          </a:p>
          <a:p>
            <a:pPr marL="152396" indent="0">
              <a:buNone/>
            </a:pPr>
            <a:r>
              <a:rPr lang="en-GB" dirty="0">
                <a:solidFill>
                  <a:srgbClr val="283593"/>
                </a:solidFill>
              </a:rPr>
              <a:t>Try not to project your own anxieties or views about the SATs</a:t>
            </a:r>
          </a:p>
          <a:p>
            <a:pPr marL="152396" indent="0">
              <a:buNone/>
            </a:pPr>
            <a:r>
              <a:rPr lang="en-GB" dirty="0"/>
              <a:t>Children can be very intuitive. If they see that you are anxious, this could add to their own anxieties. Similarly, if you don’t believe in SATs, your child may reflect this view.</a:t>
            </a:r>
          </a:p>
        </p:txBody>
      </p:sp>
      <p:sp>
        <p:nvSpPr>
          <p:cNvPr id="4" name="Slide Number Placeholder 3">
            <a:extLst>
              <a:ext uri="{FF2B5EF4-FFF2-40B4-BE49-F238E27FC236}">
                <a16:creationId xmlns:a16="http://schemas.microsoft.com/office/drawing/2014/main" id="{7F27BC06-70A0-47F5-A4AC-877CFA4878E4}"/>
              </a:ext>
            </a:extLst>
          </p:cNvPr>
          <p:cNvSpPr>
            <a:spLocks noGrp="1"/>
          </p:cNvSpPr>
          <p:nvPr>
            <p:ph type="sldNum" idx="12"/>
          </p:nvPr>
        </p:nvSpPr>
        <p:spPr/>
        <p:txBody>
          <a:bodyPr/>
          <a:lstStyle/>
          <a:p>
            <a:fld id="{00000000-1234-1234-1234-123412341234}" type="slidenum">
              <a:rPr lang="en" smtClean="0"/>
              <a:pPr/>
              <a:t>28</a:t>
            </a:fld>
            <a:endParaRPr lang="en"/>
          </a:p>
        </p:txBody>
      </p:sp>
    </p:spTree>
    <p:extLst>
      <p:ext uri="{BB962C8B-B14F-4D97-AF65-F5344CB8AC3E}">
        <p14:creationId xmlns:p14="http://schemas.microsoft.com/office/powerpoint/2010/main" val="5143451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animEffect transition="in" filter="fade">
                                      <p:cBhvr>
                                        <p:cTn id="15" dur="500"/>
                                        <p:tgtEl>
                                          <p:spTgt spid="3">
                                            <p:txEl>
                                              <p:pRg st="4" end="4"/>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3">
                                            <p:txEl>
                                              <p:pRg st="5" end="5"/>
                                            </p:txEl>
                                          </p:spTgt>
                                        </p:tgtEl>
                                        <p:attrNameLst>
                                          <p:attrName>style.visibility</p:attrName>
                                        </p:attrNameLst>
                                      </p:cBhvr>
                                      <p:to>
                                        <p:strVal val="visible"/>
                                      </p:to>
                                    </p:set>
                                    <p:animEffect transition="in" filter="fade">
                                      <p:cBhvr>
                                        <p:cTn id="18" dur="500"/>
                                        <p:tgtEl>
                                          <p:spTgt spid="3">
                                            <p:txEl>
                                              <p:pRg st="5" end="5"/>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animEffect transition="in" filter="fade">
                                      <p:cBhvr>
                                        <p:cTn id="23" dur="500"/>
                                        <p:tgtEl>
                                          <p:spTgt spid="3">
                                            <p:txEl>
                                              <p:pRg st="6" end="6"/>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7" end="7"/>
                                            </p:txEl>
                                          </p:spTgt>
                                        </p:tgtEl>
                                        <p:attrNameLst>
                                          <p:attrName>style.visibility</p:attrName>
                                        </p:attrNameLst>
                                      </p:cBhvr>
                                      <p:to>
                                        <p:strVal val="visible"/>
                                      </p:to>
                                    </p:set>
                                    <p:animEffect transition="in" filter="fade">
                                      <p:cBhvr>
                                        <p:cTn id="26"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 PLEA…</a:t>
            </a:r>
          </a:p>
        </p:txBody>
      </p:sp>
      <p:sp>
        <p:nvSpPr>
          <p:cNvPr id="3" name="Content Placeholder 2"/>
          <p:cNvSpPr>
            <a:spLocks noGrp="1"/>
          </p:cNvSpPr>
          <p:nvPr>
            <p:ph idx="1"/>
          </p:nvPr>
        </p:nvSpPr>
        <p:spPr/>
        <p:txBody>
          <a:bodyPr/>
          <a:lstStyle/>
          <a:p>
            <a:r>
              <a:rPr lang="en-GB" sz="3200" dirty="0"/>
              <a:t>We would like to ask that you ensure your child is in school in plenty of time on the mornings of the tests so that they feel relaxed and have time to gather their thoughts, go to the toilet and sort out their water bottles before we need to begin each day.  Gates will be opened at normal time but if you could make sure that they arrive nearer </a:t>
            </a:r>
            <a:r>
              <a:rPr lang="en-GB" sz="3200"/>
              <a:t>to 8.30am than 8.45am </a:t>
            </a:r>
            <a:r>
              <a:rPr lang="en-GB" sz="3200" dirty="0"/>
              <a:t>that would be very helpful!</a:t>
            </a:r>
          </a:p>
          <a:p>
            <a:pPr marL="0" indent="0">
              <a:buNone/>
            </a:pPr>
            <a:endParaRPr lang="en-GB" dirty="0"/>
          </a:p>
        </p:txBody>
      </p:sp>
    </p:spTree>
    <p:extLst>
      <p:ext uri="{BB962C8B-B14F-4D97-AF65-F5344CB8AC3E}">
        <p14:creationId xmlns:p14="http://schemas.microsoft.com/office/powerpoint/2010/main" val="165990683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Any questions?</a:t>
            </a:r>
          </a:p>
        </p:txBody>
      </p:sp>
    </p:spTree>
    <p:extLst>
      <p:ext uri="{BB962C8B-B14F-4D97-AF65-F5344CB8AC3E}">
        <p14:creationId xmlns:p14="http://schemas.microsoft.com/office/powerpoint/2010/main" val="205701043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nded">
  <a:themeElements>
    <a:clrScheme name="Banded">
      <a:dk1>
        <a:srgbClr val="2C2C2C"/>
      </a:dk1>
      <a:lt1>
        <a:srgbClr val="FFFFFF"/>
      </a:lt1>
      <a:dk2>
        <a:srgbClr val="099BDD"/>
      </a:dk2>
      <a:lt2>
        <a:srgbClr val="F2F2F2"/>
      </a:lt2>
      <a:accent1>
        <a:srgbClr val="FFC000"/>
      </a:accent1>
      <a:accent2>
        <a:srgbClr val="A5D028"/>
      </a:accent2>
      <a:accent3>
        <a:srgbClr val="08CC78"/>
      </a:accent3>
      <a:accent4>
        <a:srgbClr val="F24099"/>
      </a:accent4>
      <a:accent5>
        <a:srgbClr val="828288"/>
      </a:accent5>
      <a:accent6>
        <a:srgbClr val="F56617"/>
      </a:accent6>
      <a:hlink>
        <a:srgbClr val="005DBA"/>
      </a:hlink>
      <a:folHlink>
        <a:srgbClr val="6C606A"/>
      </a:folHlink>
    </a:clrScheme>
    <a:fontScheme name="Banded">
      <a:maj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Banded">
      <a:fillStyleLst>
        <a:solidFill>
          <a:schemeClr val="phClr"/>
        </a:solidFill>
        <a:gradFill rotWithShape="1">
          <a:gsLst>
            <a:gs pos="0">
              <a:schemeClr val="phClr">
                <a:tint val="65000"/>
                <a:satMod val="120000"/>
                <a:lumMod val="107000"/>
              </a:schemeClr>
            </a:gs>
            <a:gs pos="50000">
              <a:schemeClr val="phClr">
                <a:tint val="70000"/>
                <a:satMod val="124000"/>
                <a:lumMod val="103000"/>
              </a:schemeClr>
            </a:gs>
            <a:gs pos="100000">
              <a:schemeClr val="phClr">
                <a:tint val="85000"/>
                <a:satMod val="120000"/>
                <a:lumMod val="100000"/>
              </a:schemeClr>
            </a:gs>
          </a:gsLst>
          <a:lin ang="5400000" scaled="0"/>
        </a:gradFill>
        <a:gradFill rotWithShape="1">
          <a:gsLst>
            <a:gs pos="0">
              <a:schemeClr val="phClr">
                <a:tint val="85000"/>
                <a:shade val="98000"/>
                <a:satMod val="110000"/>
                <a:lumMod val="103000"/>
              </a:schemeClr>
            </a:gs>
            <a:gs pos="50000">
              <a:schemeClr val="phClr">
                <a:shade val="85000"/>
                <a:satMod val="105000"/>
                <a:lumMod val="100000"/>
              </a:schemeClr>
            </a:gs>
            <a:gs pos="100000">
              <a:schemeClr val="phClr">
                <a:shade val="60000"/>
                <a:satMod val="120000"/>
                <a:lumMod val="100000"/>
              </a:schemeClr>
            </a:gs>
          </a:gsLst>
          <a:lin ang="5400000" scaled="0"/>
        </a:gradFill>
      </a:fillStyleLst>
      <a:lnStyleLst>
        <a:ln w="9525" cap="flat" cmpd="sng" algn="ctr">
          <a:solidFill>
            <a:schemeClr val="phClr"/>
          </a:solidFill>
          <a:prstDash val="solid"/>
        </a:ln>
        <a:ln w="1270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15875" dir="5400000" algn="ctr" rotWithShape="0">
              <a:srgbClr val="000000">
                <a:alpha val="68000"/>
              </a:srgbClr>
            </a:outerShdw>
          </a:effectLst>
        </a:effectStyle>
        <a:effectStyle>
          <a:effectLst>
            <a:outerShdw blurRad="88900" dist="27940" dir="5400000" algn="ctr" rotWithShape="0">
              <a:srgbClr val="000000">
                <a:alpha val="63000"/>
              </a:srgbClr>
            </a:outerShdw>
          </a:effectLst>
        </a:effectStyle>
      </a:effectStyleLst>
      <a:bgFillStyleLst>
        <a:solidFill>
          <a:schemeClr val="phClr"/>
        </a:solidFill>
        <a:blipFill rotWithShape="1">
          <a:blip xmlns:r="http://schemas.openxmlformats.org/officeDocument/2006/relationships" r:embed="rId1">
            <a:duotone>
              <a:schemeClr val="phClr"/>
              <a:schemeClr val="phClr">
                <a:shade val="91000"/>
                <a:satMod val="105000"/>
              </a:schemeClr>
            </a:duotone>
          </a:blip>
          <a:tile tx="0" ty="0" sx="100000" sy="100000" flip="none" algn="tl"/>
        </a:blipFill>
        <a:gradFill rotWithShape="1">
          <a:gsLst>
            <a:gs pos="0">
              <a:schemeClr val="phClr">
                <a:tint val="100000"/>
                <a:shade val="0"/>
                <a:satMod val="100000"/>
              </a:schemeClr>
            </a:gs>
            <a:gs pos="100000">
              <a:schemeClr val="phClr">
                <a:shade val="10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Banded" id="{98DFF888-2449-4D28-977C-6306C017633E}" vid="{9792607F-9579-4224-82FF-9C88C3E1E53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TM03090430[[fn=Banded]]</Template>
  <TotalTime>10673</TotalTime>
  <Words>2178</Words>
  <Application>Microsoft Office PowerPoint</Application>
  <PresentationFormat>Widescreen</PresentationFormat>
  <Paragraphs>205</Paragraphs>
  <Slides>30</Slides>
  <Notes>14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30</vt:i4>
      </vt:variant>
    </vt:vector>
  </HeadingPairs>
  <TitlesOfParts>
    <vt:vector size="37" baseType="lpstr">
      <vt:lpstr>Aptos</vt:lpstr>
      <vt:lpstr>Arial</vt:lpstr>
      <vt:lpstr>Cambria Math</vt:lpstr>
      <vt:lpstr>Corbel</vt:lpstr>
      <vt:lpstr>Nunito</vt:lpstr>
      <vt:lpstr>Wingdings</vt:lpstr>
      <vt:lpstr>Banded</vt:lpstr>
      <vt:lpstr>SATs May 2026 – Parents’ information evening</vt:lpstr>
      <vt:lpstr>PowerPoint Presentation</vt:lpstr>
      <vt:lpstr>PowerPoint Presentation</vt:lpstr>
      <vt:lpstr>PowerPoint Presentation</vt:lpstr>
      <vt:lpstr>timetable</vt:lpstr>
      <vt:lpstr>On the days…</vt:lpstr>
      <vt:lpstr>Individual papers content</vt:lpstr>
      <vt:lpstr>PowerPoint Presentation</vt:lpstr>
      <vt:lpstr>Grammar, Punctuation and Spelling: Paper 1 (GPS)</vt:lpstr>
      <vt:lpstr>Grammar, Punctuation and Spelling: Paper 2 (spelling)</vt:lpstr>
      <vt:lpstr>Individual papers content</vt:lpstr>
      <vt:lpstr>Reading </vt:lpstr>
      <vt:lpstr>Reading </vt:lpstr>
      <vt:lpstr>Reading </vt:lpstr>
      <vt:lpstr>Reading </vt:lpstr>
      <vt:lpstr>Individual papers content</vt:lpstr>
      <vt:lpstr>Maths: Wednesday 14th May and Thursday 15th May</vt:lpstr>
      <vt:lpstr>Maths Paper 1 (Arithmetic)</vt:lpstr>
      <vt:lpstr>Maths Paper 1 (Arithmetic)</vt:lpstr>
      <vt:lpstr>Maths Paper 1 (Arithmetic)</vt:lpstr>
      <vt:lpstr>Maths Papers 2 and 3 (Reasoning)</vt:lpstr>
      <vt:lpstr>Maths Papers 2 (Reasoning)</vt:lpstr>
      <vt:lpstr>Maths Papers 2 (Reasoning)</vt:lpstr>
      <vt:lpstr>Maths Papers 3 (Reasoning)</vt:lpstr>
      <vt:lpstr>Administration of tests</vt:lpstr>
      <vt:lpstr>Administration of tests</vt:lpstr>
      <vt:lpstr>What to do if you are worried about your child</vt:lpstr>
      <vt:lpstr>What to do if you are worried about your child</vt:lpstr>
      <vt:lpstr>A PLEA…</vt:lpstr>
      <vt:lpstr>Any questions?</vt:lpstr>
    </vt:vector>
  </TitlesOfParts>
  <Company>ICT Network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SATs May 2022 – Parents’ information evening</dc:title>
  <dc:creator>Annie Ford</dc:creator>
  <cp:lastModifiedBy>Glenn Davis</cp:lastModifiedBy>
  <cp:revision>19</cp:revision>
  <dcterms:created xsi:type="dcterms:W3CDTF">2022-04-28T06:47:36Z</dcterms:created>
  <dcterms:modified xsi:type="dcterms:W3CDTF">2026-04-04T20:49:45Z</dcterms:modified>
</cp:coreProperties>
</file>