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60" r:id="rId5"/>
    <p:sldMasterId id="2147483648" r:id="rId6"/>
  </p:sldMasterIdLst>
  <p:handoutMasterIdLst>
    <p:handoutMasterId r:id="rId23"/>
  </p:handoutMasterIdLst>
  <p:sldIdLst>
    <p:sldId id="256" r:id="rId7"/>
    <p:sldId id="257" r:id="rId8"/>
    <p:sldId id="264" r:id="rId9"/>
    <p:sldId id="258" r:id="rId10"/>
    <p:sldId id="274" r:id="rId11"/>
    <p:sldId id="277" r:id="rId12"/>
    <p:sldId id="269" r:id="rId13"/>
    <p:sldId id="279" r:id="rId14"/>
    <p:sldId id="260" r:id="rId15"/>
    <p:sldId id="272" r:id="rId16"/>
    <p:sldId id="261" r:id="rId17"/>
    <p:sldId id="280" r:id="rId18"/>
    <p:sldId id="282" r:id="rId19"/>
    <p:sldId id="285" r:id="rId20"/>
    <p:sldId id="262" r:id="rId21"/>
    <p:sldId id="270" r:id="rId22"/>
  </p:sldIdLst>
  <p:sldSz cx="9144000" cy="6858000" type="screen4x3"/>
  <p:notesSz cx="6797675" cy="99282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FFFFCC"/>
    <a:srgbClr val="CCFFCC"/>
    <a:srgbClr val="FF99FF"/>
    <a:srgbClr val="99CCFF"/>
    <a:srgbClr val="FFCC99"/>
    <a:srgbClr val="99FFCC"/>
    <a:srgbClr val="B76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162E99-809F-B574-6CAD-751B9B014D28}" v="53" dt="2026-09-07T12:07:34.5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4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5.xml"/><Relationship Id="rId1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>
            <a:extLst>
              <a:ext uri="{FF2B5EF4-FFF2-40B4-BE49-F238E27FC236}">
                <a16:creationId xmlns:a16="http://schemas.microsoft.com/office/drawing/2014/main" id="{2CFAB692-BC17-4AB9-D715-9DA11C7FA3B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charset="0"/>
                <a:ea typeface="+mn-ea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3" name="Rectangle 1027">
            <a:extLst>
              <a:ext uri="{FF2B5EF4-FFF2-40B4-BE49-F238E27FC236}">
                <a16:creationId xmlns:a16="http://schemas.microsoft.com/office/drawing/2014/main" id="{ED2B27F6-C35C-D940-64B5-9A9EF1D19E0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charset="0"/>
                <a:ea typeface="+mn-ea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4" name="Rectangle 1028">
            <a:extLst>
              <a:ext uri="{FF2B5EF4-FFF2-40B4-BE49-F238E27FC236}">
                <a16:creationId xmlns:a16="http://schemas.microsoft.com/office/drawing/2014/main" id="{E929C568-431D-7FBC-E1B4-C41658DFEC7D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charset="0"/>
                <a:ea typeface="+mn-ea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45" name="Rectangle 1029">
            <a:extLst>
              <a:ext uri="{FF2B5EF4-FFF2-40B4-BE49-F238E27FC236}">
                <a16:creationId xmlns:a16="http://schemas.microsoft.com/office/drawing/2014/main" id="{51948BE8-A170-34BF-9EBD-FC146E5543E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713AA1F-D4BB-45ED-8917-B01CAB7CC3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4CBAD0-40B7-6ADD-CF9C-C57336159F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81076F3-E208-3352-8F1E-4ECC02AC81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867291F-4502-9010-6313-8BEB19E3FD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5A2BB-24A8-4516-9D8F-888F4E7C630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8729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AA8C9BC-F7CD-BB40-5A60-E47A2787E2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CC94171-3A2C-29F0-941F-2CFA6CBE68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9CC7D73-E26C-8EDB-B8DE-9E3038C004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7B43F-0B7D-4A9F-A38D-1932B5F44FD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6400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AF9BA57-A6C4-0B3A-3A3F-E91FFE9FB6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EFD1943-EE72-459D-718F-48C49DB681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0749E14-D5D9-E023-B337-F37C7534CA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27342-0ADA-478D-A3C7-CE9D4B1E0F1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2826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6D4A7A-BF07-5F1B-36FA-BA67CCF98C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E80C93-1424-42DB-1375-02D3DF502C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71F0A7-A04E-443B-DF6D-641EA380EE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BB168-0C9D-40E5-B58C-3A74BA928F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965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3BC598A-047F-65C1-ADE6-43C33B211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0C07B9-983B-3ADB-1DE3-2A284A75F4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DDCEC4D-DD98-CD93-DC3A-6837E23765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330D0-7508-497E-B3D2-81FF0D13CDC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7855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0600C2E-891B-F493-ABC9-E2B6FA21D2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1D78925-F4E6-E313-A21D-1FFA5D99A3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6D325FE-8877-50B4-F4FE-96A13E5F94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E474F1-1B76-4D1E-BCE6-E0BB0BDBB0C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2830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3D96B7B-EB43-8083-FF0E-E821D04841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17ACDFC-1721-5687-B966-DF38B65A5A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B44BEA7-25A0-FAAD-987B-D7DDE59E16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B9CC1-34EB-4ECB-AE26-ACBA5808FC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2660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116AD0-7501-BAEC-F627-C30B8815D3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8D4142-F026-F12F-C0FC-1ADEB81904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8E21F7-1F14-3E7A-3912-D5E313BE76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E080A-0278-4315-B899-F280D4CBDB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0468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1482BC-9807-0BCC-831B-285E39D47B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1D5631-2F00-408A-0634-5F39B1BF77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CA3A0F-0059-A3FB-D4AC-8B342261E1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285BD-61CB-4CBF-9018-7B85E8DF32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9264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C4A8089-DB93-35FF-4751-5BB2D2D56A9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2064B2E-2D06-26AD-2747-D1F5A54E72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F1AF593-DDE3-5D7C-1F50-62F1D48635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683A5-F103-437A-AF12-009BD32D430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6294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61AC2B3-0FF7-B3B1-4AF3-3BA3E3F0AB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3462579-C4CF-7FF5-4481-02A847DB5E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9431F7C-6513-D652-F1D0-892C5CB92D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D6495-CB15-44D0-BFDF-7A858D1479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448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63C54E5-C91C-0137-5287-9EC14F9589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5773B2F-3551-62A8-EEF7-0C325B5CF1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7D9A44-E29C-D065-247F-7C6E98AED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CBDDD-11BF-431B-B05F-47D2639E200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4795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4C0AAE-F2FC-3CEA-7CD1-3AC50CC703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74AA800-F9DA-A391-C873-B56A0EB89A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30D81B1-ABAE-E9D7-6A80-7949A64F6C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A8D2C-EFBA-47B7-A7F5-B8C7CD38302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1390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A7582FA-B9B3-BBE7-1945-A79C9F355E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C26E39E-B662-19A5-CF03-08DC5FB272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58DE412-03C8-BB72-1EFF-C42971588F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AA09A-1C43-4472-A45D-BD77C1BAA6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63622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CBE405-6F03-A7DA-7C8F-0A56000F46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A49E02-B441-3342-19E7-D47371795E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15103F-2F1C-5827-1A9B-2F04A31EB3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D890B-BBF3-44A3-B63F-D9C29198EE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61048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DE6422A-04D0-19EC-AF69-E236E72699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F44D0C0-3A34-CACF-23D0-E20E4FBEFB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34DDE77-FACE-6167-714E-B9BB7B236B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AE694-4D28-4724-9050-F34D8F0F63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1874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2592DD3-410D-1C23-10E0-F0CFBF255C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BB66C67-82C9-FF9A-F4ED-3E75CB1DBB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6E931ED-C4E0-728A-2F6E-A3627BD162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FF6E2-26DE-4C77-966E-981CA29971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28906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B7CDE54-2564-BD6E-B578-01CDBB3A1D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EED1A0E-0B06-53CA-88C1-E4BB93C0C6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29E8700-137D-C773-77B3-0CE2BE5C76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A91A3-429B-4988-9E02-A1C5E24FB7D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26352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392784-C725-3C2F-57A9-5AB035DABF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BA39BD-2B8C-DA62-20AC-246146E88C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FE31FA-9CC2-B13E-E107-78EE3C8D21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B3ACF-B9A4-469A-8BD6-9C3508D4F4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51702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E2F548-679D-1BB1-8D22-6F47C258AD5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D776CC-E98E-5656-0FB2-58D3984076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01AB2D-2440-F364-ABC9-C7731B8A9D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2E8F0-1708-4366-BF61-D29EB8DE269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47770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CA8ACC1-AB60-B806-D1E1-6B91C1DDDA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A866B55-FCEA-180C-1CFE-6E3B8F229C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94F84E8-B611-8010-BF41-7E60288EBB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4F020-111C-4F3A-A816-E1B0F54298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94306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6DA1659-CA35-89CB-888C-238658E5ED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E2785DC-955D-69A9-240E-DB07536DA7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38448D-09F9-6029-4094-F0D852B387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C0DB8-C83A-4E2D-99D5-96EF76CD00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72206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D2BBC-496F-0326-A091-5305C8FBD4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BD7D80-E122-DBE7-246F-5F2E2FD92B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C4CE-E761-FAD9-F0FD-77F0DF3B2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74048-F2E8-CDE4-C3E4-CB653AE62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9403-407E-543B-10FC-A120988C3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7344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9B8F6-66EC-05E8-E2D1-F4FAA6E6D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95027-78CD-D266-C8C6-78D0D8114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6E736-A674-97EB-34A5-384985A48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7C2ADE-446E-9E68-62EC-ADD47DE20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332ED5-B815-8FCB-B9C3-588BB1119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7170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EFE39-A2B7-FC5C-7856-5DEFC66F9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C5D18E-9A92-0008-DC7F-D2BD152F77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4D238-0627-B05F-313F-D9B567FAF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9C6107-A4A9-7241-AAC1-25E0C3E17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66D0A7-FE57-D609-3CFF-0D018B0AD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615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BC9BE-3D86-4728-80B4-4E769F0AD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C2B22-764A-F49C-288D-F0C33FE250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0ABDA3-DB45-0D2D-592D-73FB1D6F17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EA2CF9-3ECC-3C18-DC12-588208D66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688A85-0162-A623-BEB3-39A9A9B11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CB3933-9A78-D811-15FB-AC1EF19A3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4469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582B7-C019-AEFA-E4E1-A7F5F3D1F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103590-A259-ABDE-147B-D5C484ACD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B8885B-C540-A562-D411-4AB5ADE29D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E83ADF-A358-2AA4-AA9E-C41DEC3AD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AD745F-3BB2-44CE-16D2-FA8FAD4A46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33027B-0F66-7ED4-8882-95C1E51FD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3B87BF-5322-560D-40E1-C0D19AD55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70D9FF-B8A0-EFCC-FE6B-3C4421EE9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3742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6A76-95A7-76D8-34FC-D6B33A841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FE567C-B860-7583-3B5C-D4FA39A9F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2FE6D7-A32F-5A62-81FA-184770107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9CA233-9636-F1ED-3DAF-919EE80B1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7960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591D58-3914-BCA0-CDC3-BD53E097E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D4AD-7D6B-4FFC-3025-344043E1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8EC354-A685-4C16-4D3E-1A2C22B4F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0414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622F3-EBC6-388B-2A86-0C79984C1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11DE3-2B29-862D-289C-79942C1F8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D0D374-4D6A-DF2F-DDD1-ED93C94C1D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A9C0A1-D1E4-9AA9-36E6-5A534E735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FB0407-1A13-C366-E016-1E8C0E2A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7FAFBB-205D-6AAF-4D5F-9B5C1EE61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1887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A2EA7-3609-1ECE-F90F-0EA22AF23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889E22-54C2-94D4-5423-F22C936244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2B9833-0BE0-DA19-5134-88382ACB3B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F468A7-A230-C5D0-D6BB-8F3705DFE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0A17B3-9053-662E-96BA-4D7E75FDF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13FAF1-ABDB-A463-2D3A-4F389081E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1746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DB718-65ED-4D7D-34C7-FB8EB370D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0EC729-55AD-FD7B-FA68-8541F7C29A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83CD6-5DCA-D707-CC9C-5C1072DA2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861E93-3528-6BCF-F6DF-0947CF0B7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E1737B-A742-E373-E532-47FC2B5EC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8138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3BAF79-D34E-A10C-F469-317206A718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32A280-91E1-E05B-737E-B8D084510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648448-AFE0-4B91-0428-EF2965176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E81E7B-57DD-F439-27CE-69FF8DE3E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43E66C-5298-53E1-1A35-F3667CE3C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496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C6E0945-96E0-AEB1-1111-D16F1F99E6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D132851-9872-B8F2-5808-438C429DA7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4928B77-73DA-1C3B-55BD-C3EF2F39232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  <a:ea typeface="+mn-ea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F9C6225-706B-7525-D2DA-34C567DB0C5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  <a:ea typeface="+mn-ea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AD7BE35-B463-71CB-8ACE-5CEE8C30842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FFA9C3E0-2186-4F90-A10C-8DF43A8B09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Times New Roman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Times New Roman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Times New Roman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Times New Roman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Times New Roman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Times New Roman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E8C0044-7F38-5A3C-DFD9-214BF8630A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D423337-4D43-7C58-235B-D4B9C7DE67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AB97A81-D83B-8042-5284-B73EEA392DD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  <a:ea typeface="+mn-ea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B84213B-F93E-3D0C-DDFA-2F703D53618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  <a:ea typeface="+mn-ea"/>
                <a:cs typeface="Times New Roman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080D0EA-A4FC-D67F-4D34-5D29EB5838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6591F07C-7C48-4811-9479-8CA7312900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Times New Roman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Times New Roman" charset="0"/>
          <a:cs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Times New Roman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Times New Roman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Times New Roman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Times New Roman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Times New Roman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D6D143-3BE2-111F-A010-56922CFA2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69A7EE-A01B-A76D-4B34-4093B98728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12607-68B5-7397-B94D-D47775BAEE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E29D1-2094-4011-B990-A5B50035461A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C1F77-70B0-DAB5-2A0A-47E213DEB4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BD93C-EA87-030B-CC51-C1DDB777EC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1A08D-6285-4709-9F22-189284BD0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94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umbots.com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file:///\\DC01\TeacherArea$\Safeguarding\Cyber%20and%20Online%20Safety\Discovering-digital-at-primary-back-to-school-August-2025.pdf" TargetMode="Externa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>
            <a:extLst>
              <a:ext uri="{FF2B5EF4-FFF2-40B4-BE49-F238E27FC236}">
                <a16:creationId xmlns:a16="http://schemas.microsoft.com/office/drawing/2014/main" id="{0F07F663-1192-79D7-9CF8-B3E154DC0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04800"/>
            <a:ext cx="84582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7200">
                <a:latin typeface="Comic Sans MS" panose="030F0702030302020204" pitchFamily="66" charset="0"/>
              </a:rPr>
              <a:t>Welcome to Year 2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3573726A-E0EF-8CC7-B13E-759612E42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" y="4024313"/>
            <a:ext cx="93980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10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3100" dirty="0">
                <a:latin typeface="Comic Sans MS"/>
                <a:cs typeface="Times New Roman"/>
              </a:rPr>
              <a:t>Miss Pike / Mrs </a:t>
            </a:r>
            <a:r>
              <a:rPr lang="en-GB" altLang="en-US" sz="3100" dirty="0" err="1">
                <a:latin typeface="Comic Sans MS"/>
                <a:cs typeface="Times New Roman"/>
              </a:rPr>
              <a:t>Linham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10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3100">
                <a:latin typeface="Comic Sans MS"/>
                <a:cs typeface="Times New Roman"/>
              </a:rPr>
              <a:t>Miss Harris / Mrs Holdaway</a:t>
            </a:r>
            <a:endParaRPr lang="en-GB" altLang="en-US" sz="310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10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100" dirty="0">
                <a:latin typeface="Comic Sans MS"/>
                <a:cs typeface="Times New Roman"/>
              </a:rPr>
              <a:t> </a:t>
            </a:r>
          </a:p>
        </p:txBody>
      </p:sp>
      <p:pic>
        <p:nvPicPr>
          <p:cNvPr id="3076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F5196D-D44B-AB26-DA63-4E89F784F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628775"/>
            <a:ext cx="406400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24ABD067-0F24-BF15-EEED-B6AEF74CE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566738"/>
            <a:ext cx="83058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u="sng">
                <a:latin typeface="Comic Sans MS" panose="030F0702030302020204" pitchFamily="66" charset="0"/>
              </a:rPr>
              <a:t>Our aims in Year 2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553D38B7-BC7C-F1D8-1682-3EF25BF6E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752600"/>
            <a:ext cx="83820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To enjoy school.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To become independent and confident learners.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To build on and apply the skills taught in Year 1.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To work hard to one’s own potential.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To be kind, caring and well behaved at all times.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To prepare for the transition into Key Stage 2.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To celebrate success and achievements.</a:t>
            </a:r>
          </a:p>
        </p:txBody>
      </p:sp>
      <p:pic>
        <p:nvPicPr>
          <p:cNvPr id="4100" name="Picture 4" descr="F:\PFiles\MSOffice\Clipart\standard\stddir1\bd07212_.wmf">
            <a:extLst>
              <a:ext uri="{FF2B5EF4-FFF2-40B4-BE49-F238E27FC236}">
                <a16:creationId xmlns:a16="http://schemas.microsoft.com/office/drawing/2014/main" id="{296FF2E4-222F-7658-BD37-5885D5D6C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724400"/>
            <a:ext cx="16002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ADECC6AA-15B8-FF98-13C7-89FE4401F7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50" y="1196975"/>
            <a:ext cx="867092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200" u="sng" dirty="0">
                <a:latin typeface="Comic Sans MS"/>
                <a:cs typeface="Times New Roman"/>
              </a:rPr>
              <a:t>Year 2</a:t>
            </a:r>
          </a:p>
          <a:p>
            <a:pPr algn="ctr" eaLnBrk="1" hangingPunct="1">
              <a:spcBef>
                <a:spcPct val="50000"/>
              </a:spcBef>
              <a:buNone/>
            </a:pPr>
            <a:r>
              <a:rPr lang="en-GB" altLang="en-US" sz="2200" dirty="0">
                <a:latin typeface="Comic Sans MS"/>
                <a:cs typeface="Times New Roman"/>
              </a:rPr>
              <a:t>Miss Pike – Monday, Tuesday, Wednesday</a:t>
            </a:r>
          </a:p>
          <a:p>
            <a:pPr algn="ctr" eaLnBrk="1" hangingPunct="1">
              <a:spcBef>
                <a:spcPct val="50000"/>
              </a:spcBef>
              <a:buNone/>
            </a:pPr>
            <a:r>
              <a:rPr lang="en-GB" altLang="en-US" sz="2200" dirty="0">
                <a:latin typeface="Comic Sans MS"/>
                <a:cs typeface="Times New Roman"/>
              </a:rPr>
              <a:t>Mrs Linham - Thursday and Friday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2200" u="sng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200" u="sng" dirty="0">
                <a:latin typeface="Comic Sans MS"/>
                <a:cs typeface="Times New Roman"/>
              </a:rPr>
              <a:t>PPA times</a:t>
            </a:r>
            <a:endParaRPr lang="en-GB" altLang="en-US" sz="2200">
              <a:latin typeface="Comic Sans MS"/>
              <a:cs typeface="Times New Roman"/>
            </a:endParaRPr>
          </a:p>
          <a:p>
            <a:pPr algn="ctr" eaLnBrk="1" hangingPunct="1">
              <a:spcBef>
                <a:spcPct val="50000"/>
              </a:spcBef>
              <a:buNone/>
            </a:pPr>
            <a:r>
              <a:rPr lang="en-GB" altLang="en-US" sz="2200" dirty="0">
                <a:latin typeface="Comic Sans MS"/>
                <a:cs typeface="Times New Roman"/>
              </a:rPr>
              <a:t>Miss Pike – Wednesday pm (Mrs Campbell will teach Science)</a:t>
            </a:r>
          </a:p>
          <a:p>
            <a:pPr algn="ctr">
              <a:spcBef>
                <a:spcPct val="50000"/>
              </a:spcBef>
              <a:buNone/>
            </a:pPr>
            <a:r>
              <a:rPr lang="en-GB" altLang="en-US" sz="2200" dirty="0">
                <a:latin typeface="Comic Sans MS"/>
                <a:cs typeface="Times New Roman"/>
              </a:rPr>
              <a:t>Mrs Linham – Thursday PM (Mrs Campbell will teach PSHE)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771627D2-712A-7926-44B9-AB98A3CDB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88913"/>
            <a:ext cx="7848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000" u="sng" dirty="0">
                <a:latin typeface="Comic Sans MS"/>
                <a:cs typeface="Times New Roman"/>
              </a:rPr>
              <a:t>How We Work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708EE866-1CAB-0615-AAA7-B6F8DCD3B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57200"/>
            <a:ext cx="8458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u="sng"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24057C4A-A098-BE83-70A1-1584EC6BA6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471613"/>
            <a:ext cx="87630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Reading at home……..aim for 5 times a week if possible.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In school, books can be changed if yellow reading records have been signed by an adult. </a:t>
            </a:r>
          </a:p>
        </p:txBody>
      </p:sp>
      <p:pic>
        <p:nvPicPr>
          <p:cNvPr id="6148" name="Picture 5" descr="C:\Users\PHardwick\AppData\Local\Microsoft\Windows\Temporary Internet Files\Content.IE5\MRQWIS5V\free-clip-art-children-reading-books[1].jpg">
            <a:extLst>
              <a:ext uri="{FF2B5EF4-FFF2-40B4-BE49-F238E27FC236}">
                <a16:creationId xmlns:a16="http://schemas.microsoft.com/office/drawing/2014/main" id="{F6C5530A-42BF-D588-A477-FB256C2E5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138" y="88900"/>
            <a:ext cx="11525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">
            <a:extLst>
              <a:ext uri="{FF2B5EF4-FFF2-40B4-BE49-F238E27FC236}">
                <a16:creationId xmlns:a16="http://schemas.microsoft.com/office/drawing/2014/main" id="{AB9280A0-F684-8961-8FB4-871ECEA9B0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41600"/>
            <a:ext cx="7126287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B205586-A44B-7682-3C02-2E54E35B64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12750"/>
            <a:ext cx="87630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dirty="0">
                <a:solidFill>
                  <a:srgbClr val="000000"/>
                </a:solidFill>
                <a:latin typeface="Comic Sans MS"/>
                <a:cs typeface="Times New Roman"/>
              </a:rPr>
              <a:t>Reading For Fluency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Comic Sans MS"/>
                <a:cs typeface="Times New Roman"/>
              </a:rPr>
              <a:t>This means reading with a story telling voice, using expression, taking note of punctuation and reading words accurately and automatically.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Comic Sans MS"/>
                <a:cs typeface="Times New Roman"/>
              </a:rPr>
              <a:t>It does not mean reading a text in the quickest possible time!!!</a:t>
            </a:r>
          </a:p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sz="4400" dirty="0">
                <a:solidFill>
                  <a:srgbClr val="000000"/>
                </a:solidFill>
                <a:latin typeface="Comic Sans MS"/>
                <a:cs typeface="Times New Roman"/>
              </a:rPr>
              <a:t>Reading For Pleasure</a:t>
            </a:r>
            <a:endParaRPr lang="en-GB" dirty="0">
              <a:latin typeface="Comic Sans MS"/>
              <a:cs typeface="Times New Roman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Comic Sans MS"/>
                <a:cs typeface="Times New Roman"/>
              </a:rPr>
              <a:t>Be inspired and excited about reading texts- ANYTHING…….         fiction, comics, poetry, magazines, dictionaries, newspapers etc </a:t>
            </a:r>
          </a:p>
        </p:txBody>
      </p:sp>
      <p:pic>
        <p:nvPicPr>
          <p:cNvPr id="7172" name="Picture 5" descr="C:\Users\PHardwick\AppData\Local\Microsoft\Windows\Temporary Internet Files\Content.IE5\MRQWIS5V\free-clip-art-children-reading-books[1].jpg">
            <a:extLst>
              <a:ext uri="{FF2B5EF4-FFF2-40B4-BE49-F238E27FC236}">
                <a16:creationId xmlns:a16="http://schemas.microsoft.com/office/drawing/2014/main" id="{4103341F-B7E3-A497-E27A-04563CCEB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240" y="4848547"/>
            <a:ext cx="1357547" cy="1620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D8C5409-25A4-17F1-931E-9621D459A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12750"/>
            <a:ext cx="87630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>
                <a:solidFill>
                  <a:srgbClr val="000000"/>
                </a:solidFill>
                <a:latin typeface="Comic Sans MS" panose="030F0702030302020204" pitchFamily="66" charset="0"/>
              </a:rPr>
              <a:t>Reading Comprehension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2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Comic Sans MS" panose="030F0702030302020204" pitchFamily="66" charset="0"/>
              </a:rPr>
              <a:t>Children have a bookmark stuck                                                              inside the front cover of their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Comic Sans MS" panose="030F0702030302020204" pitchFamily="66" charset="0"/>
              </a:rPr>
              <a:t>yellow reading records.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00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Comic Sans MS" panose="030F0702030302020204" pitchFamily="66" charset="0"/>
              </a:rPr>
              <a:t>This helps support parents with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Comic Sans MS" panose="030F0702030302020204" pitchFamily="66" charset="0"/>
              </a:rPr>
              <a:t>structuring questions to ask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Comic Sans MS" panose="030F0702030302020204" pitchFamily="66" charset="0"/>
              </a:rPr>
              <a:t>children to make sure they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Comic Sans MS" panose="030F0702030302020204" pitchFamily="66" charset="0"/>
              </a:rPr>
              <a:t>understand what they are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Comic Sans MS" panose="030F0702030302020204" pitchFamily="66" charset="0"/>
              </a:rPr>
              <a:t>reading. </a:t>
            </a:r>
            <a:endParaRPr lang="en-GB" altLang="en-US" sz="440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5" name="Picture 2">
            <a:extLst>
              <a:ext uri="{FF2B5EF4-FFF2-40B4-BE49-F238E27FC236}">
                <a16:creationId xmlns:a16="http://schemas.microsoft.com/office/drawing/2014/main" id="{D7E987B6-47D0-E865-53B2-927016666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300" y="1196975"/>
            <a:ext cx="4710113" cy="558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050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">
            <a:extLst>
              <a:ext uri="{FF2B5EF4-FFF2-40B4-BE49-F238E27FC236}">
                <a16:creationId xmlns:a16="http://schemas.microsoft.com/office/drawing/2014/main" id="{0365EC94-0DE7-B415-BF0B-1BB27E1D70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304800"/>
            <a:ext cx="3600450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dirty="0">
                <a:latin typeface="Comic Sans MS"/>
                <a:cs typeface="Times New Roman"/>
              </a:rPr>
              <a:t>Phonics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2000" dirty="0">
                <a:latin typeface="Comic Sans MS"/>
                <a:cs typeface="Times New Roman"/>
              </a:rPr>
              <a:t>Daily sessions</a:t>
            </a:r>
          </a:p>
          <a:p>
            <a:pPr algn="ctr">
              <a:spcBef>
                <a:spcPct val="0"/>
              </a:spcBef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algn="ctr">
              <a:buNone/>
            </a:pPr>
            <a:r>
              <a:rPr lang="en-GB" sz="2000" dirty="0">
                <a:latin typeface="Comic Sans MS"/>
                <a:cs typeface="Times New Roman"/>
              </a:rPr>
              <a:t>We continue with the Unlocking Letters and Sounds program until the end of term 2.</a:t>
            </a:r>
          </a:p>
          <a:p>
            <a:pPr algn="ctr">
              <a:spcBef>
                <a:spcPct val="0"/>
              </a:spcBef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AC892D-1B6E-42EC-A0E2-C85C634816BE}"/>
              </a:ext>
            </a:extLst>
          </p:cNvPr>
          <p:cNvSpPr/>
          <p:nvPr/>
        </p:nvSpPr>
        <p:spPr>
          <a:xfrm>
            <a:off x="5795963" y="5805488"/>
            <a:ext cx="2808287" cy="647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8196" name="Picture 8">
            <a:extLst>
              <a:ext uri="{FF2B5EF4-FFF2-40B4-BE49-F238E27FC236}">
                <a16:creationId xmlns:a16="http://schemas.microsoft.com/office/drawing/2014/main" id="{A2A7F564-E896-4ED7-E316-11F600E7F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459105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9">
            <a:extLst>
              <a:ext uri="{FF2B5EF4-FFF2-40B4-BE49-F238E27FC236}">
                <a16:creationId xmlns:a16="http://schemas.microsoft.com/office/drawing/2014/main" id="{5E9CBF5E-FB08-0E24-E00F-6F6B711788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124200"/>
            <a:ext cx="5148263" cy="358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Box 4">
            <a:extLst>
              <a:ext uri="{FF2B5EF4-FFF2-40B4-BE49-F238E27FC236}">
                <a16:creationId xmlns:a16="http://schemas.microsoft.com/office/drawing/2014/main" id="{63AC1D54-F90B-2B28-F2D2-FDFD7F633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63" y="3795713"/>
            <a:ext cx="360045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2000" dirty="0">
                <a:latin typeface="Comic Sans MS"/>
                <a:cs typeface="Times New Roman"/>
              </a:rPr>
              <a:t>Children who still need support with phonics beyond term 2 will continue their learning in small groups/individually during reading practice.</a:t>
            </a:r>
            <a:endParaRPr lang="en-GB" altLang="en-US" sz="2000" dirty="0">
              <a:latin typeface="Comic Sans MS"/>
            </a:endParaRPr>
          </a:p>
          <a:p>
            <a:pPr algn="ctr">
              <a:spcBef>
                <a:spcPct val="0"/>
              </a:spcBef>
              <a:buNone/>
            </a:pPr>
            <a:endParaRPr lang="en-GB" altLang="en-US" sz="2000" dirty="0">
              <a:latin typeface="Comic Sans MS"/>
              <a:cs typeface="Times New Roman"/>
            </a:endParaRPr>
          </a:p>
          <a:p>
            <a:pPr algn="ctr">
              <a:spcBef>
                <a:spcPct val="0"/>
              </a:spcBef>
              <a:buNone/>
            </a:pPr>
            <a:r>
              <a:rPr lang="en-GB" altLang="en-US" sz="2000" dirty="0">
                <a:latin typeface="Comic Sans MS"/>
                <a:cs typeface="Times New Roman"/>
              </a:rPr>
              <a:t>Phonics Screening Check  </a:t>
            </a:r>
            <a:r>
              <a:rPr lang="en-GB" altLang="en-US" sz="2000">
                <a:latin typeface="Comic Sans MS"/>
                <a:cs typeface="Times New Roman"/>
              </a:rPr>
              <a:t>takes place June 2027</a:t>
            </a:r>
            <a:endParaRPr lang="en-GB" altLang="en-US" sz="2000" dirty="0">
              <a:latin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a chart&#10;&#10;Description automatically generated">
            <a:extLst>
              <a:ext uri="{FF2B5EF4-FFF2-40B4-BE49-F238E27FC236}">
                <a16:creationId xmlns:a16="http://schemas.microsoft.com/office/drawing/2014/main" id="{67B35462-9E37-3DED-BFC4-88219A247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48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73F26350-B16E-2801-28F9-288D2D668D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81000"/>
            <a:ext cx="8458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u="sng">
                <a:latin typeface="Comic Sans MS" panose="030F0702030302020204" pitchFamily="66" charset="0"/>
              </a:rPr>
              <a:t>Maths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2AD7EF4-7EBA-C49E-990F-F8CD69179E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1390650"/>
            <a:ext cx="8839200" cy="529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b="1">
                <a:latin typeface="Comic Sans MS"/>
                <a:cs typeface="Times New Roman"/>
              </a:rPr>
              <a:t>Secure</a:t>
            </a:r>
            <a:r>
              <a:rPr lang="en-GB" altLang="en-US" sz="2800">
                <a:latin typeface="Comic Sans MS"/>
                <a:cs typeface="Times New Roman"/>
              </a:rPr>
              <a:t> knowledge of number families. Number bonds to and within 10 and 20 (+ and - facts)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dirty="0">
                <a:latin typeface="Comic Sans MS"/>
                <a:cs typeface="Times New Roman"/>
              </a:rPr>
              <a:t>Extra daily </a:t>
            </a:r>
            <a:r>
              <a:rPr lang="en-GB" altLang="en-US" sz="2800" dirty="0" err="1">
                <a:latin typeface="Comic Sans MS"/>
                <a:cs typeface="Times New Roman"/>
              </a:rPr>
              <a:t>Numbersense</a:t>
            </a:r>
            <a:r>
              <a:rPr lang="en-GB" altLang="en-US" sz="2800" dirty="0">
                <a:latin typeface="Comic Sans MS"/>
                <a:cs typeface="Times New Roman"/>
              </a:rPr>
              <a:t> lessons to support understanding of number facts.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/>
                <a:cs typeface="Times New Roman"/>
              </a:rPr>
              <a:t>Vocabulary - especially addition, subtraction.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/>
                <a:cs typeface="Times New Roman"/>
              </a:rPr>
              <a:t>Times tables 2, 5, 10 and their division facts.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Comic Sans MS"/>
                <a:cs typeface="Times New Roman"/>
              </a:rPr>
              <a:t>Fluency, reasoning and problem solving - need to apply knowledge and communicate thinking through verbal, written methods.</a:t>
            </a:r>
          </a:p>
          <a:p>
            <a:pPr marL="0" indent="0" eaLnBrk="1" hangingPunct="1">
              <a:spcBef>
                <a:spcPct val="50000"/>
              </a:spcBef>
              <a:buNone/>
            </a:pPr>
            <a:endParaRPr lang="en-GB" altLang="en-US" sz="2000">
              <a:latin typeface="Comic Sans MS"/>
              <a:cs typeface="Times New Roman"/>
            </a:endParaRPr>
          </a:p>
        </p:txBody>
      </p:sp>
      <p:pic>
        <p:nvPicPr>
          <p:cNvPr id="11268" name="Picture 4" descr="F:\PFiles\MSOffice\Clipart\standard\stddir1\bd05092_.wmf">
            <a:extLst>
              <a:ext uri="{FF2B5EF4-FFF2-40B4-BE49-F238E27FC236}">
                <a16:creationId xmlns:a16="http://schemas.microsoft.com/office/drawing/2014/main" id="{39F3A707-E56B-AA58-D437-0528451CB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134938"/>
            <a:ext cx="147478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95387DD5-8D49-15F2-15D4-015C59CAA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8600"/>
            <a:ext cx="6949470" cy="460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3">
            <a:extLst>
              <a:ext uri="{FF2B5EF4-FFF2-40B4-BE49-F238E27FC236}">
                <a16:creationId xmlns:a16="http://schemas.microsoft.com/office/drawing/2014/main" id="{7BC723C8-6C2D-9F7A-189F-88B60F3C0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725" y="4872147"/>
            <a:ext cx="76962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  <a:hlinkClick r:id="rId3"/>
              </a:rPr>
              <a:t>www.numbots.com</a:t>
            </a:r>
            <a:endParaRPr lang="en-GB" altLang="en-US" sz="240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The children also have their own logins for Numbots.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This is set as weekly homework and successes are celebrated in Friday service.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17A7C293-0C59-5A28-AB58-125A75460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457200"/>
            <a:ext cx="838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u="sng">
                <a:latin typeface="Comic Sans MS" panose="030F0702030302020204" pitchFamily="66" charset="0"/>
              </a:rPr>
              <a:t>Foundation Subjects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901EE48F-3856-C181-7BC3-207A96F8D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295400"/>
            <a:ext cx="8305800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omic Sans MS"/>
                <a:cs typeface="Times New Roman"/>
              </a:rPr>
              <a:t>Appropriate PE kit for inside (blue shorts, t-shirt, daps) and outside (shorts, t-shirt, warm tracksuit/trousers, top, daps/trainers). We have 2 sessions of PE on Tuesday and Thursday.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omic Sans MS"/>
                <a:cs typeface="Times New Roman"/>
              </a:rPr>
              <a:t>Book bags to come into school </a:t>
            </a:r>
            <a:r>
              <a:rPr lang="en-GB" altLang="en-US" sz="2400" b="1" u="sng" dirty="0">
                <a:latin typeface="Comic Sans MS"/>
                <a:cs typeface="Times New Roman"/>
              </a:rPr>
              <a:t>every</a:t>
            </a:r>
            <a:r>
              <a:rPr lang="en-GB" altLang="en-US" sz="2400" dirty="0">
                <a:latin typeface="Comic Sans MS"/>
                <a:cs typeface="Times New Roman"/>
              </a:rPr>
              <a:t> day. We look at yellow reading records daily.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omic Sans MS"/>
                <a:cs typeface="Times New Roman"/>
              </a:rPr>
              <a:t>   Playtimes (water only, fruit is provided. If you do provide a snack, please make sure it is a healthy one. </a:t>
            </a:r>
            <a:r>
              <a:rPr lang="en-GB" altLang="en-US" sz="2400" b="1" dirty="0">
                <a:latin typeface="Comic Sans MS"/>
                <a:cs typeface="Times New Roman"/>
              </a:rPr>
              <a:t>No toys</a:t>
            </a:r>
            <a:r>
              <a:rPr lang="en-GB" altLang="en-US" sz="2400" dirty="0">
                <a:latin typeface="Comic Sans MS"/>
                <a:cs typeface="Times New Roman"/>
              </a:rPr>
              <a:t> please!)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Comic Sans MS"/>
                <a:cs typeface="Times New Roman"/>
              </a:rPr>
              <a:t>Please ensure no jewellery.</a:t>
            </a:r>
          </a:p>
        </p:txBody>
      </p:sp>
      <p:pic>
        <p:nvPicPr>
          <p:cNvPr id="13316" name="Picture 5" descr="F:\PFiles\MSOffice\Clipart\corpbas\j0079256.wmf">
            <a:extLst>
              <a:ext uri="{FF2B5EF4-FFF2-40B4-BE49-F238E27FC236}">
                <a16:creationId xmlns:a16="http://schemas.microsoft.com/office/drawing/2014/main" id="{518B5619-9D24-4462-ECBA-BECB481DA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5106988"/>
            <a:ext cx="1066800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9" descr="F:\PFiles\MSOffice\Clipart\standard\stddir4\sy00630_.wmf">
            <a:extLst>
              <a:ext uri="{FF2B5EF4-FFF2-40B4-BE49-F238E27FC236}">
                <a16:creationId xmlns:a16="http://schemas.microsoft.com/office/drawing/2014/main" id="{4C2B126A-C5F5-036E-0DB8-1E2B0F670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50" y="188913"/>
            <a:ext cx="13716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6BE08-C4DF-4DDF-8769-8E4FAF238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1868295"/>
            <a:ext cx="7886700" cy="2735981"/>
          </a:xfrm>
        </p:spPr>
        <p:txBody>
          <a:bodyPr>
            <a:normAutofit fontScale="25000" lnSpcReduction="20000"/>
          </a:bodyPr>
          <a:lstStyle/>
          <a:p>
            <a:r>
              <a:rPr lang="en-US" sz="7200" dirty="0">
                <a:latin typeface="Comic Sans MS" panose="030F0702030302020204" pitchFamily="66" charset="0"/>
              </a:rPr>
              <a:t>Last year, we introduced The Zones of Regulation within our PSHE curriculum as a whole school approach to teach pupils about self-regulation and how to </a:t>
            </a:r>
            <a:r>
              <a:rPr lang="en-US" sz="7200" dirty="0" err="1">
                <a:latin typeface="Comic Sans MS" panose="030F0702030302020204" pitchFamily="66" charset="0"/>
              </a:rPr>
              <a:t>catogorise</a:t>
            </a:r>
            <a:r>
              <a:rPr lang="en-US" sz="7200" dirty="0">
                <a:latin typeface="Comic Sans MS" panose="030F0702030302020204" pitchFamily="66" charset="0"/>
              </a:rPr>
              <a:t> complex feelings and emotional states, using the curriculum designed by Leah </a:t>
            </a:r>
            <a:r>
              <a:rPr lang="en-US" sz="7200" dirty="0" err="1">
                <a:latin typeface="Comic Sans MS" panose="030F0702030302020204" pitchFamily="66" charset="0"/>
              </a:rPr>
              <a:t>Kupver</a:t>
            </a:r>
            <a:r>
              <a:rPr lang="en-US" sz="7200" dirty="0">
                <a:latin typeface="Comic Sans MS" panose="030F0702030302020204" pitchFamily="66" charset="0"/>
              </a:rPr>
              <a:t>.</a:t>
            </a:r>
          </a:p>
          <a:p>
            <a:r>
              <a:rPr lang="en-US" sz="7200" dirty="0">
                <a:latin typeface="Comic Sans MS" panose="030F0702030302020204" pitchFamily="66" charset="0"/>
              </a:rPr>
              <a:t>The curriculum helps to improve how pupils can </a:t>
            </a:r>
            <a:r>
              <a:rPr lang="en-US" sz="7200" dirty="0" err="1">
                <a:latin typeface="Comic Sans MS" panose="030F0702030302020204" pitchFamily="66" charset="0"/>
              </a:rPr>
              <a:t>recognise</a:t>
            </a:r>
            <a:r>
              <a:rPr lang="en-US" sz="7200" dirty="0">
                <a:latin typeface="Comic Sans MS" panose="030F0702030302020204" pitchFamily="66" charset="0"/>
              </a:rPr>
              <a:t> and communicate how they are feeling in a safe and </a:t>
            </a:r>
            <a:r>
              <a:rPr lang="en-US" sz="7200" dirty="0" err="1">
                <a:latin typeface="Comic Sans MS" panose="030F0702030302020204" pitchFamily="66" charset="0"/>
              </a:rPr>
              <a:t>non-judgemental</a:t>
            </a:r>
            <a:r>
              <a:rPr lang="en-US" sz="7200" dirty="0">
                <a:latin typeface="Comic Sans MS" panose="030F0702030302020204" pitchFamily="66" charset="0"/>
              </a:rPr>
              <a:t> way, whilst learning strategies or tools to help them move between four Zones: Blue, Yellow, Red and Green – which are used to help them identify and </a:t>
            </a:r>
            <a:r>
              <a:rPr lang="en-US" sz="7200" dirty="0" err="1">
                <a:latin typeface="Comic Sans MS" panose="030F0702030302020204" pitchFamily="66" charset="0"/>
              </a:rPr>
              <a:t>recognise</a:t>
            </a:r>
            <a:r>
              <a:rPr lang="en-US" sz="7200" dirty="0">
                <a:latin typeface="Comic Sans MS" panose="030F0702030302020204" pitchFamily="66" charset="0"/>
              </a:rPr>
              <a:t> how regulated they feel.</a:t>
            </a:r>
          </a:p>
          <a:p>
            <a:r>
              <a:rPr lang="en-US" sz="7200" dirty="0">
                <a:latin typeface="Comic Sans MS" panose="030F0702030302020204" pitchFamily="66" charset="0"/>
              </a:rPr>
              <a:t>Our aim to develop a common language within our school community that all pupils, can </a:t>
            </a:r>
            <a:r>
              <a:rPr lang="en-US" sz="7200" dirty="0" err="1">
                <a:latin typeface="Comic Sans MS" panose="030F0702030302020204" pitchFamily="66" charset="0"/>
              </a:rPr>
              <a:t>enage</a:t>
            </a:r>
            <a:r>
              <a:rPr lang="en-US" sz="7200" dirty="0">
                <a:latin typeface="Comic Sans MS" panose="030F0702030302020204" pitchFamily="66" charset="0"/>
              </a:rPr>
              <a:t> with and understand from EYFS through to Year 6 proved successful and we will be revisiting the tools and strategies in our PSHE sessions across the school during Term 1.</a:t>
            </a:r>
          </a:p>
          <a:p>
            <a:r>
              <a:rPr lang="en-US" sz="7200" dirty="0">
                <a:latin typeface="Comic Sans MS" panose="030F0702030302020204" pitchFamily="66" charset="0"/>
              </a:rPr>
              <a:t>We will also be introducing ‘Regulation Stations’ as areas where children can go to self-regulate around our site, which will have pictorial reminders of the tools and strategies they could use.</a:t>
            </a:r>
          </a:p>
          <a:p>
            <a:r>
              <a:rPr lang="en-US" sz="7200" dirty="0">
                <a:latin typeface="Comic Sans MS" panose="030F0702030302020204" pitchFamily="66" charset="0"/>
              </a:rPr>
              <a:t>If you would like any further information regarding the Zones of Regulation, or further resources you can use at home with your child, please ask a member of the team.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58CD91-95A2-4487-AE02-614AC45CC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332656"/>
            <a:ext cx="2261996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407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40" y="952810"/>
            <a:ext cx="2657387" cy="26634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2827" y="952810"/>
            <a:ext cx="2576945" cy="25590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39" y="3520678"/>
            <a:ext cx="2462889" cy="24800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4709" y="3416259"/>
            <a:ext cx="2585063" cy="2609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6454" y="952810"/>
            <a:ext cx="3307709" cy="24631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9118" y="3416258"/>
            <a:ext cx="1815063" cy="258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64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1B33D-AC83-461A-9AA7-627EC2BF3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9223" y="4688271"/>
            <a:ext cx="5911289" cy="593834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GB" sz="27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Discovering digital at primary</a:t>
            </a:r>
            <a:br>
              <a:rPr lang="en-GB" sz="2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8555EF-FACC-4177-AA1C-58DF0042E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09223" y="977434"/>
            <a:ext cx="6725555" cy="3482237"/>
          </a:xfrm>
        </p:spPr>
      </p:pic>
    </p:spTree>
    <p:extLst>
      <p:ext uri="{BB962C8B-B14F-4D97-AF65-F5344CB8AC3E}">
        <p14:creationId xmlns:p14="http://schemas.microsoft.com/office/powerpoint/2010/main" val="2738000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11DA95C-ABD6-0DAF-AA31-D3CA362F9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28600"/>
            <a:ext cx="386836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 u="sng" dirty="0">
                <a:latin typeface="Comic Sans MS"/>
                <a:cs typeface="Times New Roman"/>
              </a:rPr>
              <a:t>Please help us...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2CD238CA-6F11-C18B-8F13-D82EED146F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143000"/>
            <a:ext cx="8964612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marL="24161750" indent="-24161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8.45 am - drop off time. (Register closes at 8.55am)</a:t>
            </a:r>
            <a:endParaRPr lang="en-GB" altLang="en-US" sz="2000" dirty="0">
              <a:latin typeface="Comic Sans MS" panose="030F0702030302020204" pitchFamily="66" charset="0"/>
            </a:endParaRP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3.20 pm pick-up time.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Absence - please write a note/make phone call.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Medicines/health issues - we need to know please.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Concerns/queries - please see us before/after school. After school is usually much better for a longer chat as it’s important to settle children quickly in the mornings.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If you are working, then please do email the office with any queries and we will get back to you as soon as we can.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Space is limited, so please think about whether it is necessary for your child to bring a LARGE bag/rucksack to school.      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000" dirty="0">
                <a:latin typeface="Comic Sans MS"/>
                <a:cs typeface="Times New Roman"/>
              </a:rPr>
              <a:t>Please look at the Year 2 class page on the school website as there are lots of photographs and important information.</a:t>
            </a:r>
          </a:p>
        </p:txBody>
      </p:sp>
      <p:pic>
        <p:nvPicPr>
          <p:cNvPr id="15364" name="Picture 4" descr="F:\PFiles\MSOffice\Clipart\WebArt\bs00011a.gif">
            <a:extLst>
              <a:ext uri="{FF2B5EF4-FFF2-40B4-BE49-F238E27FC236}">
                <a16:creationId xmlns:a16="http://schemas.microsoft.com/office/drawing/2014/main" id="{3124D1A1-9A78-95DF-DE05-EA3E8253F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39713"/>
            <a:ext cx="1655762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Slide Background">
            <a:extLst>
              <a:ext uri="{FF2B5EF4-FFF2-40B4-BE49-F238E27FC236}">
                <a16:creationId xmlns:a16="http://schemas.microsoft.com/office/drawing/2014/main" id="{5F637E18-EF26-4327-9077-7FFC67B98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6393" name="Rectangle 16392">
            <a:extLst>
              <a:ext uri="{FF2B5EF4-FFF2-40B4-BE49-F238E27FC236}">
                <a16:creationId xmlns:a16="http://schemas.microsoft.com/office/drawing/2014/main" id="{3EED6667-6BE8-A2AB-422A-5A1D89727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4000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6" name="TextBox 2">
            <a:extLst>
              <a:ext uri="{FF2B5EF4-FFF2-40B4-BE49-F238E27FC236}">
                <a16:creationId xmlns:a16="http://schemas.microsoft.com/office/drawing/2014/main" id="{FA579C08-6AD0-39AF-1EA4-7FBA595D9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7819" y="164998"/>
            <a:ext cx="5261624" cy="12352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altLang="en-US" sz="3100" u="sng" kern="1200" dirty="0">
                <a:latin typeface="Comic Sans MS"/>
                <a:ea typeface="+mj-ea"/>
                <a:cs typeface="+mj-cs"/>
              </a:rPr>
              <a:t>Weekly Timetable</a:t>
            </a:r>
            <a:endParaRPr lang="en-US">
              <a:ea typeface="+mj-e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4A8EE-E41F-4DD4-A54B-220AC99F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1" y="1153663"/>
            <a:ext cx="8811496" cy="56886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1B4841F1F3D943869190627278525B" ma:contentTypeVersion="15" ma:contentTypeDescription="Create a new document." ma:contentTypeScope="" ma:versionID="42158a0a1d4367e59e1d87c04d2e5e80">
  <xsd:schema xmlns:xsd="http://www.w3.org/2001/XMLSchema" xmlns:xs="http://www.w3.org/2001/XMLSchema" xmlns:p="http://schemas.microsoft.com/office/2006/metadata/properties" xmlns:ns3="145e43d7-0298-4127-87c6-acd8e23e1ff4" xmlns:ns4="f967e21f-7325-4631-9de8-423078a95c98" targetNamespace="http://schemas.microsoft.com/office/2006/metadata/properties" ma:root="true" ma:fieldsID="4fab2c79bc19ef5b15d7fb9b07444197" ns3:_="" ns4:_="">
    <xsd:import namespace="145e43d7-0298-4127-87c6-acd8e23e1ff4"/>
    <xsd:import namespace="f967e21f-7325-4631-9de8-423078a95c9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5e43d7-0298-4127-87c6-acd8e23e1f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67e21f-7325-4631-9de8-423078a95c9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45e43d7-0298-4127-87c6-acd8e23e1ff4" xsi:nil="true"/>
  </documentManagement>
</p:properties>
</file>

<file path=customXml/itemProps1.xml><?xml version="1.0" encoding="utf-8"?>
<ds:datastoreItem xmlns:ds="http://schemas.openxmlformats.org/officeDocument/2006/customXml" ds:itemID="{6EF6E6A5-40C3-42BE-916B-617BAF04313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CAA5E3-5523-470D-A6A1-9E55EDD9FB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5e43d7-0298-4127-87c6-acd8e23e1ff4"/>
    <ds:schemaRef ds:uri="f967e21f-7325-4631-9de8-423078a95c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4D7F7AE-976F-464E-AE07-F24B37BEF1A6}">
  <ds:schemaRefs>
    <ds:schemaRef ds:uri="http://purl.org/dc/dcmitype/"/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145e43d7-0298-4127-87c6-acd8e23e1ff4"/>
    <ds:schemaRef ds:uri="f967e21f-7325-4631-9de8-423078a95c9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754</TotalTime>
  <Words>874</Words>
  <Application>Microsoft Office PowerPoint</Application>
  <PresentationFormat>On-screen Show (4:3)</PresentationFormat>
  <Paragraphs>78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Times New Roman</vt:lpstr>
      <vt:lpstr>Default Design</vt:lpstr>
      <vt:lpstr>Default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Discovering digital at primary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Penny Hardwick</dc:creator>
  <cp:lastModifiedBy>Claire Linham</cp:lastModifiedBy>
  <cp:revision>238</cp:revision>
  <dcterms:created xsi:type="dcterms:W3CDTF">2022-09-01T19:54:16Z</dcterms:created>
  <dcterms:modified xsi:type="dcterms:W3CDTF">2026-09-18T20:02:56Z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0x010100B31B4841F1F3D943869190627278525B</vt:lpwstr>
  </property>
  <property fmtid="{D5CDD505-2E9C-101B-9397-08002B2CF9AE}" pid="3" name="_activity">
    <vt:lpwstr/>
  </property>
</Properties>
</file>