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handoutMasterIdLst>
    <p:handoutMasterId r:id="rId16"/>
  </p:handoutMasterIdLst>
  <p:sldIdLst>
    <p:sldId id="256" r:id="rId3"/>
    <p:sldId id="275" r:id="rId4"/>
    <p:sldId id="277" r:id="rId5"/>
    <p:sldId id="276" r:id="rId6"/>
    <p:sldId id="260" r:id="rId7"/>
    <p:sldId id="262" r:id="rId8"/>
    <p:sldId id="263" r:id="rId9"/>
    <p:sldId id="267" r:id="rId10"/>
    <p:sldId id="268" r:id="rId11"/>
    <p:sldId id="278" r:id="rId12"/>
    <p:sldId id="266" r:id="rId13"/>
    <p:sldId id="279" r:id="rId14"/>
  </p:sldIdLst>
  <p:sldSz cx="9144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7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BF71C7C-47D0-456D-9B7D-CA1FB6889348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6115" cy="456843"/>
          </a:xfrm>
          <a:prstGeom prst="rect">
            <a:avLst/>
          </a:prstGeom>
          <a:noFill/>
          <a:ln>
            <a:noFill/>
          </a:ln>
        </p:spPr>
        <p:txBody>
          <a:bodyPr vert="horz" wrap="none" lIns="78839" tIns="39602" rIns="78839" bIns="39602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7F94D1-F638-4A97-BE2F-1BB3DB6FAF9A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1884" y="0"/>
            <a:ext cx="2976115" cy="456843"/>
          </a:xfrm>
          <a:prstGeom prst="rect">
            <a:avLst/>
          </a:prstGeom>
          <a:noFill/>
          <a:ln>
            <a:noFill/>
          </a:ln>
        </p:spPr>
        <p:txBody>
          <a:bodyPr vert="horz" wrap="none" lIns="78839" tIns="39602" rIns="78839" bIns="39602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DD03AD-3046-484E-B0C3-766D38DCDEAC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6800"/>
            <a:ext cx="2976115" cy="456843"/>
          </a:xfrm>
          <a:prstGeom prst="rect">
            <a:avLst/>
          </a:prstGeom>
          <a:noFill/>
          <a:ln>
            <a:noFill/>
          </a:ln>
        </p:spPr>
        <p:txBody>
          <a:bodyPr vert="horz" wrap="none" lIns="78839" tIns="39602" rIns="78839" bIns="39602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BB8DCD-7612-43A4-AD47-4A415FE4F478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1884" y="8686800"/>
            <a:ext cx="2976115" cy="456843"/>
          </a:xfrm>
          <a:prstGeom prst="rect">
            <a:avLst/>
          </a:prstGeom>
          <a:noFill/>
          <a:ln>
            <a:noFill/>
          </a:ln>
        </p:spPr>
        <p:txBody>
          <a:bodyPr vert="horz" wrap="none" lIns="78839" tIns="39602" rIns="78839" bIns="39602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E743646-B575-4217-A5A3-48E7D3599E85}" type="slidenum">
              <a:t>‹#›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553311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39BBBC-CD91-482F-9AEB-8840EEAAE24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34DBBF-7104-47F5-B33C-0FB478B0244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en-GB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FC98F80E-E864-4AE2-9832-C915E1194CF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21D35E-5057-45DF-9362-9B21E277797A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D2773-B1D8-4E7C-8B5B-14B1719FC3DF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19317-55B8-4141-A0A8-26242AA170D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AB0D5629-4393-4971-B5F9-78A260C15DB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57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en-GB" sz="2000" b="0" i="0" u="none" strike="noStrike" kern="1200" cap="none" spc="0" baseline="0">
        <a:solidFill>
          <a:srgbClr val="000000"/>
        </a:solidFill>
        <a:highlight>
          <a:srgbClr val="FFFFFF"/>
        </a:highlight>
        <a:uFillTx/>
        <a:latin typeface="Liberation Sans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33960D58-D2FE-4B75-8333-A9DC0C87DA2B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771F514-FEA3-4304-939A-29D65B678823}" type="slidenum">
              <a:t>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D4C092D-BA90-436D-95EF-EBDA33983825}"/>
              </a:ext>
            </a:extLst>
          </p:cNvPr>
          <p:cNvSpPr txBox="1"/>
          <p:nvPr/>
        </p:nvSpPr>
        <p:spPr>
          <a:xfrm>
            <a:off x="3884755" y="8685364"/>
            <a:ext cx="2971443" cy="45684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EF0BFA-5719-4BB4-B97D-B347FE79F072}" type="slidenum">
              <a:t>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EE4B4D87-8915-409A-83AF-032319DC3345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3A6608C-2D15-4AC0-96D6-09D9331159FD}" type="slidenum">
              <a:t>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5" name="Slide Image Placeholder 1">
            <a:extLst>
              <a:ext uri="{FF2B5EF4-FFF2-40B4-BE49-F238E27FC236}">
                <a16:creationId xmlns:a16="http://schemas.microsoft.com/office/drawing/2014/main" id="{62BD1F0B-BDD6-4F3A-B035-ED4ABDB301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6" name="Notes Placeholder 2">
            <a:extLst>
              <a:ext uri="{FF2B5EF4-FFF2-40B4-BE49-F238E27FC236}">
                <a16:creationId xmlns:a16="http://schemas.microsoft.com/office/drawing/2014/main" id="{2A562200-B91D-448C-979F-6F8605CCD13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 lIns="90004" tIns="44997" rIns="90004" bIns="44997"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CE2C6C4A-6062-460D-804D-C549A8DD00D3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03EF23E-1A9D-4007-B8CB-305C5877373D}" type="slidenum">
              <a:t>5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6195F0D1-172A-41C2-9940-8DF613542C30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D858EB0-34BC-4E2C-8E11-0BBEEC61B7B3}" type="slidenum">
              <a:t>5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Slide Image Placeholder 1">
            <a:extLst>
              <a:ext uri="{FF2B5EF4-FFF2-40B4-BE49-F238E27FC236}">
                <a16:creationId xmlns:a16="http://schemas.microsoft.com/office/drawing/2014/main" id="{AB87117F-969C-49E7-91D6-67B7063745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4591" y="695328"/>
            <a:ext cx="4568827" cy="3427408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5" name="Notes Placeholder 2">
            <a:extLst>
              <a:ext uri="{FF2B5EF4-FFF2-40B4-BE49-F238E27FC236}">
                <a16:creationId xmlns:a16="http://schemas.microsoft.com/office/drawing/2014/main" id="{1B14B682-8F17-463E-9578-BDF14098612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FEF48156-0F4A-4FCA-8A85-A7EBF764015C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3B25EA9-D70C-4C9B-B2AD-E77BEF39EB3E}" type="slidenum">
              <a:t>6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D9620B14-8E93-4451-A94F-01429ACFD083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0CE45C-E331-44A2-AE03-EB235A4C9B6A}" type="slidenum">
              <a:t>6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Slide Image Placeholder 1">
            <a:extLst>
              <a:ext uri="{FF2B5EF4-FFF2-40B4-BE49-F238E27FC236}">
                <a16:creationId xmlns:a16="http://schemas.microsoft.com/office/drawing/2014/main" id="{E09CF81E-515E-446D-900D-7B290A38B2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4591" y="695328"/>
            <a:ext cx="4568827" cy="3427408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5" name="Notes Placeholder 2">
            <a:extLst>
              <a:ext uri="{FF2B5EF4-FFF2-40B4-BE49-F238E27FC236}">
                <a16:creationId xmlns:a16="http://schemas.microsoft.com/office/drawing/2014/main" id="{33D64DC1-F208-40D4-9364-A2FCB6B3600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5E504096-039D-47D1-A3BF-FE357FCF4993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0B439CC-9E32-4AA6-8618-4BE748EF6AD7}" type="slidenum">
              <a:t>7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9DDCA342-3C42-4040-8EFE-807EBF719D28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6D7CBAA-CCE5-4AFD-988C-26EF97DD1A5A}" type="slidenum">
              <a:t>7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Slide Image Placeholder 1">
            <a:extLst>
              <a:ext uri="{FF2B5EF4-FFF2-40B4-BE49-F238E27FC236}">
                <a16:creationId xmlns:a16="http://schemas.microsoft.com/office/drawing/2014/main" id="{B586DBF0-CB7C-48A8-9C07-76A6B5C727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4591" y="695328"/>
            <a:ext cx="4568827" cy="3427408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5" name="Notes Placeholder 2">
            <a:extLst>
              <a:ext uri="{FF2B5EF4-FFF2-40B4-BE49-F238E27FC236}">
                <a16:creationId xmlns:a16="http://schemas.microsoft.com/office/drawing/2014/main" id="{50C8323B-D29B-4654-81A2-B79B35819DC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2EDA3438-071B-4452-B253-E91CC3A5B7FA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73CD848-0A00-4BB9-96B9-5DE7BD9B08C1}" type="slidenum">
              <a:t>11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AE98D7C-3A28-49C0-A720-B16DBB711584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3769925-02C2-4AC3-BCDE-788BF2E121FE}" type="slidenum">
              <a:t>11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Slide Image Placeholder 1">
            <a:extLst>
              <a:ext uri="{FF2B5EF4-FFF2-40B4-BE49-F238E27FC236}">
                <a16:creationId xmlns:a16="http://schemas.microsoft.com/office/drawing/2014/main" id="{81BEA5AE-0492-4205-9195-FF6C8AF2F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4591" y="695328"/>
            <a:ext cx="4568827" cy="3427408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5" name="Notes Placeholder 2">
            <a:extLst>
              <a:ext uri="{FF2B5EF4-FFF2-40B4-BE49-F238E27FC236}">
                <a16:creationId xmlns:a16="http://schemas.microsoft.com/office/drawing/2014/main" id="{6F365BD2-0260-42C7-8E72-E952910C449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8563F91E-52C4-45E7-B704-B35222171DBD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699F311-0173-4B98-B13D-DF7F7C742616}" type="slidenum">
              <a:t>12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B820ADA6-7C1A-4864-9FBC-B4F6CBC11CF4}"/>
              </a:ext>
            </a:extLst>
          </p:cNvPr>
          <p:cNvSpPr txBox="1"/>
          <p:nvPr/>
        </p:nvSpPr>
        <p:spPr>
          <a:xfrm>
            <a:off x="3884755" y="8685364"/>
            <a:ext cx="2971443" cy="45684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243A7B9-F856-4BC9-8155-DF3102FB9A7B}" type="slidenum">
              <a:t>12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CF7DC6B0-5BBB-4FC8-B6D6-3E091CE04EE6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1CB3D15-5A01-4B8A-9E94-2F1416D1B89E}" type="slidenum">
              <a:t>12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5" name="Slide Image Placeholder 1">
            <a:extLst>
              <a:ext uri="{FF2B5EF4-FFF2-40B4-BE49-F238E27FC236}">
                <a16:creationId xmlns:a16="http://schemas.microsoft.com/office/drawing/2014/main" id="{DC7930B4-F570-4BA7-B193-F7C4F31023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</p:sp>
      <p:sp>
        <p:nvSpPr>
          <p:cNvPr id="6" name="Notes Placeholder 2">
            <a:extLst>
              <a:ext uri="{FF2B5EF4-FFF2-40B4-BE49-F238E27FC236}">
                <a16:creationId xmlns:a16="http://schemas.microsoft.com/office/drawing/2014/main" id="{098DFD51-B0DC-4701-A51D-8B53E218171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443"/>
          </a:xfrm>
        </p:spPr>
        <p:txBody>
          <a:bodyPr lIns="90004" tIns="44997" rIns="90004" bIns="44997"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D4031-6199-47B3-86D3-941210449C7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480"/>
            <a:ext cx="6858000" cy="2387516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A3733D-0D4D-40EF-AB95-5F30EEAE9C7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159"/>
            <a:ext cx="6858000" cy="1655640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D98DC-277C-4400-A3E3-E777324DAD4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DCD783-4A35-4B3D-A6E5-8AE2946549A9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42D07-BB36-46FC-A20E-3525A12AA78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065F7-3E0E-4E0C-88A1-B6054D76AA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53AD88-DB21-4FF2-AA27-64A292B73F8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130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C8E2-8238-424B-974E-60DA7BDE4E3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662F1D-0950-408B-B09B-53B38812B1F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4515"/>
            <a:ext cx="8229243" cy="3977639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DC596-570F-4250-875B-2B058F114E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A85829-97CE-4EA1-8E0A-8890419FDADA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0B701C-F184-432A-BEF5-35FAFAE747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DC1BA-8B36-49B7-BA94-3CBBFEE8897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B1F72B-9F94-416A-B192-CC5B89E0273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82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E2D84-21A5-4B25-A8AB-83B05588A1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76" y="1709644"/>
            <a:ext cx="7886882" cy="2852644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0A617C-8CF6-496C-89CE-7DFFD932E71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76" y="4589638"/>
            <a:ext cx="7886882" cy="1500118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3CBC2-73D9-49FE-8EDF-C784CCF045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AC69CE-E6F2-4E99-A228-EF8338AB9324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7D6D2-8760-4BD2-BE94-3241ADCF43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D9AC6-6545-4A72-B6A1-A2B3B247A9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CD233C-E88E-4510-950E-D1D47DA3210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150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29DBB-C69E-431E-9EEA-F89BD389529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68CAC-154C-49F6-AD8D-28C2EDD91B4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4881"/>
            <a:ext cx="4038475" cy="3976561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A44D4-D4B0-4F60-B882-5F3DEE69056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8315" y="1604881"/>
            <a:ext cx="4038475" cy="3976561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1A6EC6-591B-4F28-9D29-C2EA3BD14DF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2D8AC3-FC27-4498-BDCA-63C0D4B52864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A0245F-9195-4454-9F6B-0622621C41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426EE3-B8F4-4748-A56B-812E6790C2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684E4A-22ED-4486-AA3D-04E72597D85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14949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E9E15-F8D6-431E-AC82-1AFFE37A21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365037"/>
            <a:ext cx="7886882" cy="132552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779626-0D00-4364-BE2C-33A80FAD26D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359" y="1681197"/>
            <a:ext cx="3868561" cy="824038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4E405-A1DC-491F-A717-6254993499C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30359" y="2505236"/>
            <a:ext cx="3868561" cy="3684602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FB43C6-6615-405A-A772-2E6C37ADC23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241" y="1681197"/>
            <a:ext cx="3887635" cy="824038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D28978-04D9-4C4B-9233-7649A98DA88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29241" y="2505236"/>
            <a:ext cx="3887635" cy="3684602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80F843-306B-4AE7-B953-AF99EA5D9A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20740E-A70C-4BE8-8E07-E1602114E953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7512CC-6730-4CCC-A67F-D3D75ABE27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50614B-5705-4008-B7D9-CBDD99F55D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F21410-8D90-4C1B-9490-AEB47174C22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974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8142A-0F09-4473-AF30-193736AF230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97D2E8-CACF-4C63-A82F-E2563BA403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1B9787-BAA8-4DC4-B084-9F669E266FDF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3F6AA0-4537-49F0-BD1D-0772F591692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772289-388B-4CBA-87F0-099BC13DC6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341A08-C106-4915-821B-4A816C31EEE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736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62581D-A303-47E5-BC70-89DAA30C2B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85CA15-1822-480D-95AB-3B9FF068F704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94F919-C863-4A9E-A9D4-370F0EA250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F6D49-032B-453B-9171-89A7A44370A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8AE9E1-93EA-4176-AB68-B2EBE1B82EFD}" type="slidenum">
              <a:t>‹#›</a:t>
            </a:fld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B901364-44BD-49D5-890E-6E9C9F62BB6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 lIns="0" tIns="0" rIns="0" bIns="0" anchor="ctr"/>
          <a:lstStyle>
            <a:lvl1pPr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2C12AA-89DE-4729-92B0-565CACF346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604515"/>
            <a:ext cx="8229243" cy="3977283"/>
          </a:xfrm>
        </p:spPr>
        <p:txBody>
          <a:bodyPr/>
          <a:lstStyle>
            <a:lvl1pPr>
              <a:spcBef>
                <a:spcPts val="1415"/>
              </a:spcBef>
              <a:spcAft>
                <a:spcPts val="0"/>
              </a:spcAft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545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CB40E-ACD6-461A-B190-5F67E49956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457200"/>
            <a:ext cx="2949479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D53FF-BB24-4669-B9DA-B133FE8F7E2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887635" y="987478"/>
            <a:ext cx="4629241" cy="4873678"/>
          </a:xfrm>
        </p:spPr>
        <p:txBody>
          <a:bodyPr lIns="0" tIns="0" rIns="0" bIns="0" anchorCtr="0"/>
          <a:lstStyle>
            <a:lvl1pPr algn="l">
              <a:spcAft>
                <a:spcPts val="1415"/>
              </a:spcAft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C27CB2-BCA5-4A3F-ABD5-2AB4D5EDCB8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359" y="2057400"/>
            <a:ext cx="2949479" cy="3811676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6D5AF3-F264-4346-ABDF-E2332D6CC78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482589-A7A2-4A39-9277-2FE4C6D1B93F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424E5-CDB7-4640-9312-B4F3DBCB506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926182-38CF-4E2E-A403-FFC4AE6334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B12160-60F2-4530-AE62-FE169B62BDB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912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1BAE5-3E86-48EF-A29E-C3424307D9B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457200"/>
            <a:ext cx="2949479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4CC6DE-4279-4AA7-8F5B-81ECCF96315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887635" y="987478"/>
            <a:ext cx="4629241" cy="4873678"/>
          </a:xfrm>
        </p:spPr>
        <p:txBody>
          <a:bodyPr lIns="0" tIns="0" rIns="0" bIns="0"/>
          <a:lstStyle>
            <a:lvl1pPr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65D8E4-B3E7-4466-8439-8CE1F546473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359" y="2057400"/>
            <a:ext cx="2949479" cy="3811676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39869-5F3D-4828-940D-205CD6DA86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9BB134-AF7B-4F56-8254-DE8C446D04E6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F2DECA-65E0-48CE-A7A8-A5D8303A46A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02105-9372-46C7-A43D-A432BA96C5F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1E89F4-9E29-4E38-95B8-11A22855606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566E7-D4F5-4A55-9338-85D6D3DF8C2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2A634-2315-45FD-B07C-84BA5AB9A75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16CA8-F484-40ED-8D44-EE647EE1D0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A5249B-B062-4C4A-8F7C-ABC48873ACE6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F8477-A332-47A3-AC6F-F6FE2E9706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F90B5-1F2E-41F8-88AF-9E0CAE9BCA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D3DEB6-6909-43AC-A8D9-74A9D7A33C8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035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13CB2-A7F5-4AA5-A423-ECECDACA6CBD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1604881"/>
            <a:ext cx="2057400" cy="3976561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B5BAF6-411C-4F34-927D-02DD3B61E1F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1604881"/>
            <a:ext cx="6019915" cy="397656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4E93E-2418-4502-A470-725B86D553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68D383-3612-4FE2-943A-5D7A3FD6D806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02F0E-A227-4456-99E8-6AF23172256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73F44A-F0AC-48BB-BEE9-28BB223B4F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CF8C84-A856-42EF-9588-35A1DDCC410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942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8D689-556C-426B-A18C-933A567B3C5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480"/>
            <a:ext cx="6858000" cy="2387516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ED12DC-7214-4220-B9E2-459D78A8FA9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159"/>
            <a:ext cx="6858000" cy="1655640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103BD-AA24-4C4B-9939-335324943B6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449E40-F4DB-4B40-9231-BE3F680F6F59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B74F0-E2E3-4209-B5B6-FA3A025CA57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9090FA-6AE0-42CA-9EB3-1B76947928B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86B1C8B-2DD4-427F-89DE-608EF8A7E5B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377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6DF16-5B2A-407A-B856-66A46F1C6C4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176FF-F393-4039-B4BD-5F63F39CB61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243" cy="4525557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91AF8-2FA0-4499-B41F-C1EF1647A18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76A90D-4630-4EFD-BA4C-D2E624F7DACC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1C7D0-E08E-4008-90C4-85ACD7DF977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563A6-15E2-4F12-9E3A-6296575985F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B84D86-F806-4FB3-B72E-C121BF91AC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692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4645D-2A8B-4285-B05F-3A69D12490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76" y="1709644"/>
            <a:ext cx="7886882" cy="2852644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483405-2F88-422A-9EEE-8C5E17DA0A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76" y="4589638"/>
            <a:ext cx="7886882" cy="1500118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FC4799-5DEA-477E-BCBA-106EBF794E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C16722-2224-4E8F-8E65-956BA1DF0267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E020C4-0182-4F80-9897-50D2DB4AC1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50BFE-0FB1-4E83-AC5E-234868E751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129498-D746-4AC2-A17B-32520E10ABB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133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C2EF9-AA4A-4536-8C98-7F88836FA61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C37F2-8B1D-4F45-A692-D74115242A9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67A0A9-DCC2-4D1E-BC12-1AA96E11CA9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DDACD-5EF6-496E-9A35-4406483C60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B48746-EDCB-4542-BF13-B8C567B2E2E6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74E895-D16D-4EE0-9DB1-91122FF247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8C85D2-26A9-4C14-AB99-DF522FD4237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EB0E31-6E79-4EB6-94FB-1441A3C02E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451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89247-FABB-428A-A98F-B2FB1CB86E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365037"/>
            <a:ext cx="7886882" cy="132552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560C30-F4C4-45F3-8BB9-6C6BCB76152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359" y="1681197"/>
            <a:ext cx="3868561" cy="824038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38A3FE-4556-4A99-8A2D-CBAFDA9101B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30359" y="2505236"/>
            <a:ext cx="3868561" cy="3684602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776943-BCE2-44FA-A4E6-2973A95ADC7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241" y="1681197"/>
            <a:ext cx="3887635" cy="824038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E680F0-0072-4A4D-9AF0-4349DC47978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29241" y="2505236"/>
            <a:ext cx="3887635" cy="3684602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9DD34-1E50-47A6-81C9-83A5116D997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1C9C8A-BB2A-42CF-A7DE-637594AE56A5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B80018-B390-4452-A87F-174DE7AF1F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5CCC21-3A0A-4921-96FD-1AF879D03D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3475BD-5B80-4020-99A3-E6B5DC99CAC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918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B4B8B-F3E0-4796-B536-ABDA21DC8B3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52AE16-7F68-4F44-ABBA-204339B70C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DFE301-E543-4893-886B-E36725A5D747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D17EE1-4E89-41D5-92E7-55BDA89514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724499-2B7C-4028-965E-A0BA586D4D8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945449-2B6A-4EF4-8081-F473717B79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49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90B9D0-5D2E-410C-9FFA-E2C2D4C1B0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08D278-4FC7-41A9-ADA4-39254B4EFEDF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549255-E6B6-4A5B-9C52-B5C0EF1A386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7C42A8-5EF4-4EE3-9424-B93F8E0FF95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6329F1-EFC0-4442-8BB6-785030C3C069}" type="slidenum">
              <a:t>‹#›</a:t>
            </a:fld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DBD211D-5C8C-4CF2-93D5-3D42B4154E7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 lIns="0" tIns="0" rIns="0" bIns="0" anchor="ctr"/>
          <a:lstStyle>
            <a:lvl1pPr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945C11C-3032-4BF6-90FF-DCFD78514EE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604515"/>
            <a:ext cx="8229243" cy="3977283"/>
          </a:xfrm>
        </p:spPr>
        <p:txBody>
          <a:bodyPr lIns="0" tIns="0" rIns="0" bIns="0"/>
          <a:lstStyle>
            <a:lvl1pPr>
              <a:spcBef>
                <a:spcPts val="1415"/>
              </a:spcBef>
              <a:spcAft>
                <a:spcPts val="0"/>
              </a:spcAft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458209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D33EB-2741-4F53-8F46-3418037C2C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457200"/>
            <a:ext cx="2949479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39D96-B5FC-487B-88DA-DF540A24B75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887635" y="987478"/>
            <a:ext cx="4629241" cy="4873678"/>
          </a:xfrm>
        </p:spPr>
        <p:txBody>
          <a:bodyPr anchorCtr="0"/>
          <a:lstStyle>
            <a:lvl1pPr algn="l">
              <a:spcAft>
                <a:spcPts val="1415"/>
              </a:spcAft>
              <a:buSzPct val="45000"/>
              <a:buFont typeface="StarSymbol"/>
              <a:buChar char="●"/>
              <a:defRPr sz="3200"/>
            </a:lvl1pPr>
          </a:lstStyle>
          <a:p>
            <a:pPr lvl="0"/>
            <a:r>
              <a:rPr lang="en-US"/>
              <a:t>Click to edit Master text styles</a:t>
            </a:r>
            <a:br>
              <a:rPr lang="en-US"/>
            </a:br>
            <a:r>
              <a:rPr lang="en-US"/>
              <a:t>Second level</a:t>
            </a:r>
            <a:br>
              <a:rPr lang="en-US"/>
            </a:br>
            <a:r>
              <a:rPr lang="en-US"/>
              <a:t>Third level</a:t>
            </a:r>
            <a:br>
              <a:rPr lang="en-US"/>
            </a:br>
            <a:r>
              <a:rPr lang="en-US"/>
              <a:t>Fourth level</a:t>
            </a:r>
            <a:br>
              <a:rPr lang="en-US"/>
            </a:br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4BADDE-D732-473B-A108-9D9771FB106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359" y="2057400"/>
            <a:ext cx="2949479" cy="3811676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8EC15A-B4D5-4717-8653-06E9215723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FAA6D6-A7D0-4870-8058-FC9EFE388AE7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647AA-B1DC-4880-BB96-AB2641DFEF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3768CA-DE85-4C62-B6F1-E563BE75AC9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13DA73-FA7B-47DE-8A41-C9F8500811E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988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694C-BFCA-4F0D-807B-F0E088A36E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359" y="457200"/>
            <a:ext cx="2949479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82CE56-9F37-436D-93FA-9DADCEA73A6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887635" y="987478"/>
            <a:ext cx="4629241" cy="4873678"/>
          </a:xfrm>
        </p:spPr>
        <p:txBody>
          <a:bodyPr/>
          <a:lstStyle>
            <a:lvl1pPr>
              <a:defRPr lang="en-GB">
                <a:latin typeface="Liberation Sans" pitchFamily="18"/>
                <a:cs typeface="Mangal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8718A-B66C-4F94-8070-639A22FB93E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359" y="2057400"/>
            <a:ext cx="2949479" cy="3811676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04FA17-DB2D-4D78-96F9-67B7A3EE99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A5C30F9-DB39-4DC7-97D8-B2D2807AE426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81C3F-245C-4B47-A48F-AF2B9EA890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4F51E-A332-41BB-8AFA-8881A310F5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18F60D-5BF3-4577-8834-9C2B3176851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6964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79B8D-10F6-4943-AB18-4E1278A28EA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2B4005-89BE-4506-B8B8-871302B90CA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13584-40C3-4502-AD9A-67AB50694B8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A34CD5-1A81-4D9D-9EDB-B57A0CDEBE1B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34D8C-2690-4F00-915D-19D503E5C78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96524B-1063-4C82-9231-47C65D6F6E3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231AB2-BDEB-4C84-8C31-6C4E8726621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491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22C0A0-7885-4274-BB43-81AAF92FA6C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62E9D-F79B-41C2-A6E6-2D9DF595648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8CD03-103E-459A-B719-7950207DD5F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B544F8-D4D8-41EA-A1E0-5BB793E2AE15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8220E-DBFD-4A1D-93AE-A34BF7762E0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1CB62-1877-4715-B4D0-99101250D76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51F770-D89D-4FA0-8F2C-46542BAF27E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886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7EF0A-62D0-48A1-B5BD-627C1C24AF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2130478"/>
            <a:ext cx="7772043" cy="1469523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1" compatLnSpc="1">
            <a:noAutofit/>
          </a:bodyPr>
          <a:lstStyle/>
          <a:p>
            <a:pPr lvl="0"/>
            <a:r>
              <a:rPr lang="en-US"/>
              <a:t>Click to edit the title text formatClick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A6E0ED0-EE78-43F8-B77E-28C55A0BAAA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Lucida Sans Unicode" pitchFamily="2"/>
                <a:cs typeface="Tahoma" pitchFamily="2"/>
              </a:defRPr>
            </a:lvl1pPr>
          </a:lstStyle>
          <a:p>
            <a:pPr lvl="0"/>
            <a:fld id="{79C5DCDD-6DF3-4C60-9B0A-514437EE3E53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ADBD15F-C0D5-478D-AD57-4943F78530D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118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F1CA99E-3FA9-4831-8134-071E075C4EF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Lucida Sans Unicode" pitchFamily="2"/>
                <a:cs typeface="Tahoma" pitchFamily="2"/>
              </a:defRPr>
            </a:lvl1pPr>
          </a:lstStyle>
          <a:p>
            <a:pPr lvl="0"/>
            <a:fld id="{ADFA8CDE-B054-4EA2-BF7E-0291D1FA6400}" type="slidenum">
              <a:t>‹#›</a:t>
            </a:fld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8DBE40-D323-4EF9-B297-9D9EFF906D1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4515"/>
            <a:ext cx="8229243" cy="397763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1pPr>
    </p:titleStyle>
    <p:bodyStyle>
      <a:lvl1pPr marL="0" marR="0" lvl="0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75000"/>
        <a:buFont typeface="StarSymbol"/>
        <a:buChar char="–"/>
        <a:tabLst/>
        <a:defRPr lang="en-US" sz="2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Mangal" pitchFamily="2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45000"/>
        <a:buFont typeface="StarSymbol"/>
        <a:buChar char="●"/>
        <a:tabLst/>
        <a:defRPr lang="en-US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Mangal" pitchFamily="2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75000"/>
        <a:buFont typeface="StarSymbol"/>
        <a:buChar char="–"/>
        <a:tabLst/>
        <a:defRPr lang="en-US" sz="18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Mangal" pitchFamily="2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45000"/>
        <a:buFont typeface="StarSymbol"/>
        <a:buChar char="●"/>
        <a:tabLst/>
        <a:defRPr lang="en-US" sz="18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Mangal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1275-E589-472B-8F64-08E3E91030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243" cy="1142643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1" compatLnSpc="1">
            <a:noAutofit/>
          </a:bodyPr>
          <a:lstStyle/>
          <a:p>
            <a:pPr lvl="0"/>
            <a:r>
              <a:rPr lang="en-US"/>
              <a:t>Click to edit the title text formatClick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34D18-097C-436A-87A2-43B84DD654E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243" cy="4525557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/>
          <a:p>
            <a:pPr lvl="0"/>
            <a:r>
              <a:rPr lang="en-US"/>
              <a:t>Click to edit the outline text format</a:t>
            </a:r>
          </a:p>
          <a:p>
            <a:pPr lvl="1"/>
            <a:r>
              <a:rPr lang="en-US"/>
              <a:t>Second Outline Level</a:t>
            </a:r>
          </a:p>
          <a:p>
            <a:pPr lvl="2"/>
            <a:r>
              <a:rPr lang="en-US"/>
              <a:t>Third Outline Level</a:t>
            </a:r>
          </a:p>
          <a:p>
            <a:pPr lvl="3"/>
            <a:r>
              <a:rPr lang="en-US"/>
              <a:t>Fourth Outline Level</a:t>
            </a:r>
          </a:p>
          <a:p>
            <a:pPr lvl="4"/>
            <a:r>
              <a:rPr lang="en-US"/>
              <a:t>Fifth Outline Level</a:t>
            </a:r>
          </a:p>
          <a:p>
            <a:pPr lvl="5"/>
            <a:r>
              <a:rPr lang="en-US"/>
              <a:t>Sixth Outline Level</a:t>
            </a:r>
          </a:p>
          <a:p>
            <a:pPr lvl="6"/>
            <a:r>
              <a:rPr lang="en-US"/>
              <a:t>Seventh Outline Level</a:t>
            </a:r>
          </a:p>
          <a:p>
            <a:pPr lvl="7"/>
            <a:r>
              <a:rPr lang="en-US"/>
              <a:t>Eighth Outline Level</a:t>
            </a:r>
          </a:p>
          <a:p>
            <a:pPr lvl="8"/>
            <a:r>
              <a:rPr lang="en-US"/>
              <a:t>Ninth Outline LevelClick to edit Master text styles</a:t>
            </a:r>
          </a:p>
          <a:p>
            <a:pPr lvl="8"/>
            <a:r>
              <a:rPr lang="en-US"/>
              <a:t>Second level</a:t>
            </a:r>
          </a:p>
          <a:p>
            <a:pPr lvl="8"/>
            <a:r>
              <a:rPr lang="en-US"/>
              <a:t>Third level</a:t>
            </a:r>
          </a:p>
          <a:p>
            <a:pPr lvl="8"/>
            <a:r>
              <a:rPr lang="en-US"/>
              <a:t>Fourth level</a:t>
            </a:r>
          </a:p>
          <a:p>
            <a:pPr lvl="8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0342E-028E-4087-8939-4630DA2309C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Lucida Sans Unicode" pitchFamily="2"/>
                <a:cs typeface="Tahoma" pitchFamily="2"/>
              </a:defRPr>
            </a:lvl1pPr>
          </a:lstStyle>
          <a:p>
            <a:pPr lvl="0"/>
            <a:fld id="{392E3B22-EB80-4A60-B28F-528AF735F9FD}" type="datetime1">
              <a:rPr lang="en-GB"/>
              <a:pPr lvl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4C30D-55BE-41E9-B145-F9ADFFEDB26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118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1A968-4B5D-45E5-8E7E-15E29BF698D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Lucida Sans Unicode" pitchFamily="2"/>
                <a:cs typeface="Tahoma" pitchFamily="2"/>
              </a:defRPr>
            </a:lvl1pPr>
          </a:lstStyle>
          <a:p>
            <a:pPr lvl="0"/>
            <a:fld id="{0C7F3744-52C4-461D-84D6-887B2BF78E0C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1pPr>
    </p:titleStyle>
    <p:bodyStyle>
      <a:lvl1pPr marL="0" marR="0" lvl="0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1pPr>
      <a:lvl2pPr marL="0" marR="0" lvl="1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75000"/>
        <a:buFont typeface="StarSymbol"/>
        <a:buChar char="–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2pPr>
      <a:lvl3pPr marL="0" marR="0" lvl="2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3pPr>
      <a:lvl4pPr marL="0" marR="0" lvl="3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75000"/>
        <a:buFont typeface="StarSymbol"/>
        <a:buChar char="–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4pPr>
      <a:lvl5pPr marL="0" marR="0" lvl="4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5pPr>
      <a:lvl6pPr marL="0" marR="0" lvl="5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6pPr>
      <a:lvl7pPr marL="0" marR="0" lvl="6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7pPr>
      <a:lvl8pPr marL="0" marR="0" lvl="7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8pPr>
      <a:lvl9pPr marL="0" marR="0" lvl="8" indent="0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en-US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" pitchFamily="2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79E48-FAC8-4332-84BD-3793500F569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25124" y="1746119"/>
            <a:ext cx="8064678" cy="1469523"/>
          </a:xfrm>
        </p:spPr>
        <p:txBody>
          <a:bodyPr/>
          <a:lstStyle/>
          <a:p>
            <a:pPr lvl="0" hangingPunct="1"/>
            <a:r>
              <a:rPr lang="en-GB" b="1">
                <a:latin typeface="Bradley Hand ITC" pitchFamily="66"/>
              </a:rPr>
              <a:t>With kind hearts and determined minds, we inspire each other to be the best we can be.</a:t>
            </a:r>
            <a:endParaRPr lang="en-US" i="1">
              <a:latin typeface="Bradley Hand ITC" pitchFamily="66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D6B46-11E1-4845-86E9-B7CAB4CE4CE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r="34651"/>
          <a:stretch>
            <a:fillRect/>
          </a:stretch>
        </p:blipFill>
        <p:spPr>
          <a:xfrm>
            <a:off x="1704057" y="385419"/>
            <a:ext cx="5735875" cy="1155600"/>
          </a:xfrm>
          <a:prstGeom prst="rect">
            <a:avLst/>
          </a:prstGeom>
          <a:solidFill>
            <a:srgbClr val="EDEDED"/>
          </a:solidFill>
          <a:ln w="88916" cap="flat">
            <a:solidFill>
              <a:srgbClr val="FFFFFF"/>
            </a:solidFill>
            <a:prstDash val="solid"/>
            <a:miter/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7B852E2-1044-444C-81EE-817ADF5CC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057" y="4079019"/>
            <a:ext cx="6114821" cy="22679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40836-BB4D-4FD1-B0B0-628584A0EBF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/>
          <a:lstStyle/>
          <a:p>
            <a:pPr lvl="0"/>
            <a:r>
              <a:rPr lang="en-GB"/>
              <a:t>Introductions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50443-94A1-49C3-8F72-E3E220DC1F5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604515"/>
            <a:ext cx="8229243" cy="4690780"/>
          </a:xfrm>
        </p:spPr>
        <p:txBody>
          <a:bodyPr/>
          <a:lstStyle/>
          <a:p>
            <a:pPr lvl="0"/>
            <a:r>
              <a:rPr lang="en-GB"/>
              <a:t> Class Team </a:t>
            </a:r>
          </a:p>
          <a:p>
            <a:pPr lvl="0"/>
            <a:r>
              <a:rPr lang="en-GB"/>
              <a:t> Senior Leadership Team </a:t>
            </a:r>
          </a:p>
          <a:p>
            <a:pPr lvl="0"/>
            <a:r>
              <a:rPr lang="en-GB"/>
              <a:t> Chair of Governors </a:t>
            </a:r>
          </a:p>
          <a:p>
            <a:pPr lvl="0"/>
            <a:r>
              <a:rPr lang="en-GB"/>
              <a:t> Aspens Catering Company</a:t>
            </a:r>
          </a:p>
          <a:p>
            <a:pPr lvl="0"/>
            <a:r>
              <a:rPr lang="en-GB"/>
              <a:t> Kids’ Club</a:t>
            </a:r>
          </a:p>
          <a:p>
            <a:pPr lvl="0"/>
            <a:r>
              <a:rPr lang="en-GB"/>
              <a:t> School Nursing Team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D1F48-7657-425E-A274-84E8D0DA536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973" y="1071695"/>
            <a:ext cx="7772043" cy="1469523"/>
          </a:xfrm>
        </p:spPr>
        <p:txBody>
          <a:bodyPr/>
          <a:lstStyle/>
          <a:p>
            <a:pPr lvl="0"/>
            <a:r>
              <a:rPr lang="en-GB"/>
              <a:t>Bracken – our school dog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14C5E-AFF6-4D63-8162-2F245E03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889" y="2217127"/>
            <a:ext cx="4705346" cy="36194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0EC234F9-8644-4BCE-B745-A68D5C67021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0893" y="648282"/>
            <a:ext cx="4038475" cy="3976561"/>
          </a:xfrm>
        </p:spPr>
        <p:txBody>
          <a:bodyPr/>
          <a:lstStyle/>
          <a:p>
            <a:pPr lvl="0" algn="l"/>
            <a:r>
              <a:rPr lang="en-GB"/>
              <a:t>Kids’ Club </a:t>
            </a:r>
            <a:br>
              <a:rPr lang="en-GB"/>
            </a:br>
            <a:br>
              <a:rPr lang="en-GB" sz="2700"/>
            </a:br>
            <a:r>
              <a:rPr lang="en-GB" sz="2700"/>
              <a:t>- On site wrap around care</a:t>
            </a:r>
            <a:br>
              <a:rPr lang="en-GB" sz="2700"/>
            </a:br>
            <a:r>
              <a:rPr lang="en-GB" sz="2700"/>
              <a:t>- </a:t>
            </a:r>
            <a:r>
              <a:rPr lang="en-US" sz="2700"/>
              <a:t>Sessions run from 7.45am to 8.55am and 3.30pm to 6.00pm Monday to Friday during term time. </a:t>
            </a:r>
            <a:br>
              <a:rPr lang="en-US" sz="2700"/>
            </a:br>
            <a:br>
              <a:rPr lang="en-US" sz="2700"/>
            </a:br>
            <a:r>
              <a:rPr lang="en-US" sz="2700" i="1"/>
              <a:t>More information can be found on our school website.</a:t>
            </a:r>
            <a:br>
              <a:rPr lang="en-US" i="1"/>
            </a:br>
            <a:endParaRPr lang="en-GB" i="1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A4BB5A0D-07F3-461A-B71C-CA5E6DD2202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724275" y="648282"/>
            <a:ext cx="4038475" cy="3976561"/>
          </a:xfrm>
        </p:spPr>
        <p:txBody>
          <a:bodyPr/>
          <a:lstStyle/>
          <a:p>
            <a:pPr lvl="0" algn="l"/>
            <a:r>
              <a:rPr lang="en-GB"/>
              <a:t>School Nursing Team </a:t>
            </a:r>
            <a:br>
              <a:rPr lang="en-GB"/>
            </a:br>
            <a:r>
              <a:rPr lang="en-GB" sz="2700"/>
              <a:t>- Visit to school twice in YR to do a weight and height monitoring service and then a sight and hearing check. </a:t>
            </a:r>
            <a:br>
              <a:rPr lang="en-GB" sz="2700"/>
            </a:br>
            <a:r>
              <a:rPr lang="en-GB" sz="2700"/>
              <a:t>- Nasal Flu vaccination in school</a:t>
            </a:r>
            <a:br>
              <a:rPr lang="en-GB" sz="2700"/>
            </a:br>
            <a:r>
              <a:rPr lang="en-GB" sz="2700"/>
              <a:t>- Take over from the Health Visiting Team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he EYFS Curricul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215E5-4886-470D-B0C6-91EBF2A4FF6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 hangingPunct="1"/>
            <a:r>
              <a:rPr lang="en-US" sz="4000" u="sng"/>
              <a:t>The EYFS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0CB62-1222-4D28-A473-6D38042D27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74320" y="1022216"/>
            <a:ext cx="8656323" cy="3539614"/>
          </a:xfrm>
        </p:spPr>
        <p:txBody>
          <a:bodyPr/>
          <a:lstStyle/>
          <a:p>
            <a:pPr lvl="0" hangingPunct="1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400"/>
              <a:t>7 areas of learning                          </a:t>
            </a:r>
          </a:p>
          <a:p>
            <a:pPr marL="457200" lvl="0">
              <a:buNone/>
            </a:pPr>
            <a:endParaRPr lang="en-US" sz="2400"/>
          </a:p>
          <a:p>
            <a:pPr marL="457200" lvl="0">
              <a:buNone/>
            </a:pPr>
            <a:endParaRPr lang="en-US" sz="2400"/>
          </a:p>
          <a:p>
            <a:pPr marL="457200" lvl="0">
              <a:buNone/>
            </a:pPr>
            <a:endParaRPr lang="en-US" sz="2400"/>
          </a:p>
          <a:p>
            <a:pPr marL="457200" lvl="0">
              <a:buNone/>
            </a:pPr>
            <a:endParaRPr lang="en-US" sz="2000"/>
          </a:p>
          <a:p>
            <a:pPr marL="457200" lvl="0">
              <a:buNone/>
            </a:pPr>
            <a:endParaRPr lang="en-US" sz="200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27BD7AA-9BAA-4F37-9919-C764D693B7D2}"/>
              </a:ext>
            </a:extLst>
          </p:cNvPr>
          <p:cNvGraphicFramePr>
            <a:graphicFrameLocks noGrp="1"/>
          </p:cNvGraphicFramePr>
          <p:nvPr/>
        </p:nvGraphicFramePr>
        <p:xfrm>
          <a:off x="376522" y="1524003"/>
          <a:ext cx="8309920" cy="290070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154960">
                  <a:extLst>
                    <a:ext uri="{9D8B030D-6E8A-4147-A177-3AD203B41FA5}">
                      <a16:colId xmlns:a16="http://schemas.microsoft.com/office/drawing/2014/main" val="1278490199"/>
                    </a:ext>
                  </a:extLst>
                </a:gridCol>
                <a:gridCol w="4154960">
                  <a:extLst>
                    <a:ext uri="{9D8B030D-6E8A-4147-A177-3AD203B41FA5}">
                      <a16:colId xmlns:a16="http://schemas.microsoft.com/office/drawing/2014/main" val="475546330"/>
                    </a:ext>
                  </a:extLst>
                </a:gridCol>
              </a:tblGrid>
              <a:tr h="462302">
                <a:tc>
                  <a:txBody>
                    <a:bodyPr/>
                    <a:lstStyle/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200" b="1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Prime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200" b="1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Specific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6948907"/>
                  </a:ext>
                </a:extLst>
              </a:tr>
              <a:tr h="1853717">
                <a:tc>
                  <a:txBody>
                    <a:bodyPr/>
                    <a:lstStyle/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Communication and Language</a:t>
                      </a: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endParaRPr lang="en-GB" sz="2200" b="0" i="0" u="none" strike="noStrike" kern="1200" cap="none" spc="0">
                        <a:solidFill>
                          <a:srgbClr val="000000"/>
                        </a:solidFill>
                        <a:latin typeface="Calibri" pitchFamily="18"/>
                        <a:ea typeface="Microsoft YaHei" pitchFamily="2"/>
                        <a:cs typeface="Arial" pitchFamily="2"/>
                      </a:endParaRP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Physical Development</a:t>
                      </a: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endParaRPr lang="en-GB" sz="2200" b="0" i="0" u="none" strike="noStrike" kern="1200" cap="none" spc="0">
                        <a:solidFill>
                          <a:srgbClr val="000000"/>
                        </a:solidFill>
                        <a:latin typeface="Calibri" pitchFamily="18"/>
                        <a:ea typeface="Microsoft YaHei" pitchFamily="2"/>
                        <a:cs typeface="Arial" pitchFamily="2"/>
                      </a:endParaRP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Personal, Social  and Emotional Development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Mathematics</a:t>
                      </a: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endParaRPr lang="en-GB" sz="2200" b="0" i="0" u="none" strike="noStrike" kern="1200" cap="none" spc="0">
                        <a:solidFill>
                          <a:srgbClr val="000000"/>
                        </a:solidFill>
                        <a:latin typeface="Calibri" pitchFamily="18"/>
                        <a:ea typeface="Microsoft YaHei" pitchFamily="2"/>
                        <a:cs typeface="Arial" pitchFamily="2"/>
                      </a:endParaRP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Literacy</a:t>
                      </a: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endParaRPr lang="en-GB" sz="2200" b="0" i="0" u="none" strike="noStrike" kern="1200" cap="none" spc="0">
                        <a:solidFill>
                          <a:srgbClr val="000000"/>
                        </a:solidFill>
                        <a:latin typeface="Calibri" pitchFamily="18"/>
                        <a:ea typeface="Microsoft YaHei" pitchFamily="2"/>
                        <a:cs typeface="Arial" pitchFamily="2"/>
                      </a:endParaRP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Understanding the World</a:t>
                      </a: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endParaRPr lang="en-GB" sz="2200" b="0" i="0" u="none" strike="noStrike" kern="1200" cap="none" spc="0">
                        <a:solidFill>
                          <a:srgbClr val="000000"/>
                        </a:solidFill>
                        <a:latin typeface="Calibri" pitchFamily="18"/>
                        <a:ea typeface="Microsoft YaHei" pitchFamily="2"/>
                        <a:cs typeface="Arial" pitchFamily="2"/>
                      </a:endParaRPr>
                    </a:p>
                    <a:p>
                      <a:pPr marL="0" marR="0" lvl="0" indent="0" algn="l" rtl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45000"/>
                        <a:buFont typeface="Arial" pitchFamily="32"/>
                        <a:buChar char="•"/>
                        <a:tabLst/>
                      </a:pPr>
                      <a:r>
                        <a:rPr lang="en-GB" sz="2200" b="0" i="0" u="none" strike="noStrike" kern="1200" cap="none" spc="0">
                          <a:solidFill>
                            <a:srgbClr val="000000"/>
                          </a:solidFill>
                          <a:latin typeface="Calibri" pitchFamily="18"/>
                          <a:ea typeface="Microsoft YaHei" pitchFamily="2"/>
                          <a:cs typeface="Arial" pitchFamily="2"/>
                        </a:rPr>
                        <a:t>Expressive Arts and Design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328382"/>
                  </a:ext>
                </a:extLst>
              </a:tr>
            </a:tbl>
          </a:graphicData>
        </a:graphic>
      </p:graphicFrame>
      <p:pic>
        <p:nvPicPr>
          <p:cNvPr id="5" name="Picture 6">
            <a:extLst>
              <a:ext uri="{FF2B5EF4-FFF2-40B4-BE49-F238E27FC236}">
                <a16:creationId xmlns:a16="http://schemas.microsoft.com/office/drawing/2014/main" id="{6717BB8C-4CEE-481B-9DF0-DC95AB0376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523"/>
          <a:stretch>
            <a:fillRect/>
          </a:stretch>
        </p:blipFill>
        <p:spPr>
          <a:xfrm>
            <a:off x="2793866" y="4571853"/>
            <a:ext cx="1768019" cy="21204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CD3DAAD1-7C1A-41E5-9220-843AB2672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6873" y="4565590"/>
            <a:ext cx="1686555" cy="21404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C3B12B0B-9941-4047-80E3-786813563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9887" y="4558091"/>
            <a:ext cx="1686555" cy="214792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CCF0DBF4-19DA-45E3-BC20-33C9EABA48A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168" t="3765" r="18586" b="-58"/>
          <a:stretch>
            <a:fillRect/>
          </a:stretch>
        </p:blipFill>
        <p:spPr>
          <a:xfrm>
            <a:off x="213356" y="4525703"/>
            <a:ext cx="2255523" cy="21535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ow are the areas of learning taught?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6D5A9-B2EF-4053-884E-FC7542705D9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 hangingPunct="1"/>
            <a:r>
              <a:rPr lang="en-US" sz="3000" u="sng"/>
              <a:t>How are the areas of learning taught?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7520D-20F5-469D-A66A-67626B5B24C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164515"/>
            <a:ext cx="8229243" cy="2443779"/>
          </a:xfrm>
        </p:spPr>
        <p:txBody>
          <a:bodyPr/>
          <a:lstStyle/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 sz="2800"/>
              <a:t>Play based learning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 sz="2800"/>
              <a:t>A mix of adult-led activities and child-led activities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 sz="2800"/>
              <a:t>Planning is based on children’s interests and their curiosity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EFB8CC6-AC06-4988-B307-99ECAA243D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53" t="27408" r="12271" b="18370"/>
          <a:stretch>
            <a:fillRect/>
          </a:stretch>
        </p:blipFill>
        <p:spPr>
          <a:xfrm>
            <a:off x="80933" y="4192011"/>
            <a:ext cx="2814322" cy="248202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F32C0BF8-88A1-4CCC-9D6F-820216F09F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7202" y="4192011"/>
            <a:ext cx="3326696" cy="248202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09234FD-1E1C-463F-8122-25AB591AEE6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444" t="20516" r="10334"/>
          <a:stretch>
            <a:fillRect/>
          </a:stretch>
        </p:blipFill>
        <p:spPr>
          <a:xfrm>
            <a:off x="6366894" y="4230261"/>
            <a:ext cx="2560320" cy="24437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ow we assess your child in Y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4AC7B-E69A-479E-8338-DD47D214D97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 hangingPunct="1"/>
            <a:r>
              <a:rPr lang="en-US"/>
              <a:t>How we assess your child in YR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28858-B699-40DF-8D06-CE38B433F7A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162440"/>
            <a:ext cx="8229243" cy="4525557"/>
          </a:xfrm>
        </p:spPr>
        <p:txBody>
          <a:bodyPr/>
          <a:lstStyle/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 sz="2800"/>
              <a:t>On entry baseline assessment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endParaRPr lang="en-US" sz="2800"/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 sz="2800"/>
              <a:t>Observations and photographs via online learning diaries on Tapestry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endParaRPr lang="en-US" sz="2800"/>
          </a:p>
        </p:txBody>
      </p:sp>
      <p:pic>
        <p:nvPicPr>
          <p:cNvPr id="4" name="Picture 2" descr="Tapestry - Log In">
            <a:extLst>
              <a:ext uri="{FF2B5EF4-FFF2-40B4-BE49-F238E27FC236}">
                <a16:creationId xmlns:a16="http://schemas.microsoft.com/office/drawing/2014/main" id="{C3A00358-F552-4531-A15E-D20A890EF5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64613" y="3932706"/>
            <a:ext cx="8243882" cy="161644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55064-B2EE-4810-959D-5C5CB8122BA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/>
          <a:lstStyle/>
          <a:p>
            <a:pPr lvl="0"/>
            <a:r>
              <a:rPr lang="en-GB"/>
              <a:t>Induction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7A162-9A8D-4FC2-A07B-CC6CDE1067A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845993"/>
            <a:ext cx="8499512" cy="5439244"/>
          </a:xfrm>
        </p:spPr>
        <p:txBody>
          <a:bodyPr/>
          <a:lstStyle/>
          <a:p>
            <a:pPr marL="457200" lvl="0" indent="-457200"/>
            <a:r>
              <a:rPr lang="en-US" sz="2900">
                <a:latin typeface="Calibri"/>
              </a:rPr>
              <a:t>‘Stay and Play’ sessions June 11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, 20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and 25</a:t>
            </a:r>
            <a:r>
              <a:rPr lang="en-US" sz="2900" baseline="30000">
                <a:latin typeface="Calibri"/>
              </a:rPr>
              <a:t>th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/>
            <a:r>
              <a:rPr lang="en-US" sz="2900">
                <a:latin typeface="Calibri"/>
              </a:rPr>
              <a:t>Home visits on September 2</a:t>
            </a:r>
            <a:r>
              <a:rPr lang="en-US" sz="2900" baseline="30000">
                <a:latin typeface="Calibri"/>
              </a:rPr>
              <a:t>nd</a:t>
            </a:r>
            <a:r>
              <a:rPr lang="en-US" sz="2900">
                <a:latin typeface="Calibri"/>
              </a:rPr>
              <a:t>, 3</a:t>
            </a:r>
            <a:r>
              <a:rPr lang="en-US" sz="2900" baseline="30000">
                <a:latin typeface="Calibri"/>
              </a:rPr>
              <a:t>rd, </a:t>
            </a:r>
            <a:r>
              <a:rPr lang="en-US" sz="2900">
                <a:latin typeface="Calibri"/>
              </a:rPr>
              <a:t>4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and 5</a:t>
            </a:r>
            <a:r>
              <a:rPr lang="en-US" sz="2900" baseline="30000">
                <a:latin typeface="Calibri"/>
              </a:rPr>
              <a:t>th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/>
            <a:r>
              <a:rPr lang="en-US" sz="2900">
                <a:latin typeface="Calibri"/>
              </a:rPr>
              <a:t>Half day visit Friday 6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September (either AM or PM)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/>
            <a:r>
              <a:rPr lang="en-US" sz="2900">
                <a:latin typeface="Calibri"/>
              </a:rPr>
              <a:t>Week commencing Monday 9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September half days with lunch (Collection at 1:20pm)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/>
            <a:r>
              <a:rPr lang="en-US" sz="2900">
                <a:latin typeface="Calibri"/>
              </a:rPr>
              <a:t>Week commencing Monday 16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September full days (optional – to be discussed with class teachers)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/>
            <a:r>
              <a:rPr lang="en-US" sz="2900">
                <a:latin typeface="Calibri"/>
              </a:rPr>
              <a:t>Week commencing Monday 23</a:t>
            </a:r>
            <a:r>
              <a:rPr lang="en-US" sz="2900" baseline="30000">
                <a:latin typeface="Calibri"/>
              </a:rPr>
              <a:t>th</a:t>
            </a:r>
            <a:r>
              <a:rPr lang="en-US" sz="2900">
                <a:latin typeface="Calibri"/>
              </a:rPr>
              <a:t> September full days for all</a:t>
            </a:r>
            <a:endParaRPr lang="en-US" sz="2900">
              <a:solidFill>
                <a:srgbClr val="242424"/>
              </a:solidFill>
              <a:latin typeface="Calibri"/>
            </a:endParaRPr>
          </a:p>
          <a:p>
            <a:pPr marL="457200" lvl="0" indent="-457200">
              <a:buChar char="-"/>
            </a:pPr>
            <a:endParaRPr lang="en-GB"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68BA1-ABC7-4E24-8F44-68BC0E62D36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32075" y="273597"/>
            <a:ext cx="8554367" cy="1144801"/>
          </a:xfrm>
        </p:spPr>
        <p:txBody>
          <a:bodyPr/>
          <a:lstStyle/>
          <a:p>
            <a:pPr lvl="0"/>
            <a:r>
              <a:rPr lang="en-GB" sz="3500" u="sng"/>
              <a:t>Stay &amp; Play  – June 11</a:t>
            </a:r>
            <a:r>
              <a:rPr lang="en-GB" sz="3500" u="sng" baseline="30000"/>
              <a:t>th</a:t>
            </a:r>
            <a:r>
              <a:rPr lang="en-GB" sz="3500" u="sng"/>
              <a:t>, 20</a:t>
            </a:r>
            <a:r>
              <a:rPr lang="en-GB" sz="3500" u="sng" baseline="30000"/>
              <a:t>th</a:t>
            </a:r>
            <a:r>
              <a:rPr lang="en-GB" sz="3500" u="sng"/>
              <a:t> and 25</a:t>
            </a:r>
            <a:r>
              <a:rPr lang="en-GB" sz="3500" u="sng" baseline="30000"/>
              <a:t>th</a:t>
            </a:r>
            <a:endParaRPr lang="en-GB" sz="3500" u="sn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D9454-0C48-4934-9E36-B263A58D8A6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94637" y="845993"/>
            <a:ext cx="8229243" cy="4281851"/>
          </a:xfrm>
        </p:spPr>
        <p:txBody>
          <a:bodyPr/>
          <a:lstStyle/>
          <a:p>
            <a:pPr marL="457200" lvl="0" indent="-457200"/>
            <a:r>
              <a:rPr lang="en-GB" sz="2500"/>
              <a:t>Tuesday June 11</a:t>
            </a:r>
            <a:r>
              <a:rPr lang="en-GB" sz="2500" baseline="30000"/>
              <a:t>th</a:t>
            </a:r>
            <a:r>
              <a:rPr lang="en-GB" sz="2500"/>
              <a:t> - opportunity for your child and 1 adult to visit us and play in the classroom.</a:t>
            </a:r>
          </a:p>
          <a:p>
            <a:pPr marL="457200" lvl="0" indent="-457200"/>
            <a:r>
              <a:rPr lang="en-GB" sz="2500"/>
              <a:t>Thursday June 20</a:t>
            </a:r>
            <a:r>
              <a:rPr lang="en-GB" sz="2500" baseline="30000"/>
              <a:t>th</a:t>
            </a:r>
            <a:r>
              <a:rPr lang="en-GB" sz="2500"/>
              <a:t> and Tuesday June 25</a:t>
            </a:r>
            <a:r>
              <a:rPr lang="en-GB" sz="2500" baseline="30000"/>
              <a:t>th</a:t>
            </a:r>
            <a:r>
              <a:rPr lang="en-GB" sz="2500"/>
              <a:t> – opportunity for your child to visit us and play in the classroom.  (Adults are welcome to wait in the library where there will be an opportunity to purchase school uniform).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A000E03C-19C3-41A3-809A-E94C059E9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105" y="3429000"/>
            <a:ext cx="3749058" cy="286002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FD694-20F9-4E50-B17B-055EB599B57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06542" y="161839"/>
            <a:ext cx="4287164" cy="1144801"/>
          </a:xfrm>
        </p:spPr>
        <p:txBody>
          <a:bodyPr/>
          <a:lstStyle/>
          <a:p>
            <a:pPr lvl="0" algn="l"/>
            <a:r>
              <a:rPr lang="en-GB" sz="3500" u="sng"/>
              <a:t>Useful Information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DB09A7-943F-4B82-B07A-58ADD0DC902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94637" y="845993"/>
            <a:ext cx="8229243" cy="5738408"/>
          </a:xfrm>
        </p:spPr>
        <p:txBody>
          <a:bodyPr/>
          <a:lstStyle/>
          <a:p>
            <a:pPr marL="457200" lvl="0" indent="-457200"/>
            <a:r>
              <a:rPr lang="en-US" sz="2400"/>
              <a:t>Drop-off at 8.45am and pick-up at 3.20pm</a:t>
            </a:r>
          </a:p>
          <a:p>
            <a:pPr marL="457200" lvl="0" indent="-457200"/>
            <a:r>
              <a:rPr lang="en-GB" sz="2400"/>
              <a:t>Please bring daily - coat, water bottle, book bag, spare clothes (if appropriate)</a:t>
            </a:r>
          </a:p>
          <a:p>
            <a:pPr marL="457200" lvl="0" indent="-457200"/>
            <a:r>
              <a:rPr lang="en-GB" sz="2400"/>
              <a:t>Labelled PE kit to be left in school</a:t>
            </a:r>
          </a:p>
          <a:p>
            <a:pPr marL="457200" lvl="0" indent="-457200"/>
            <a:r>
              <a:rPr lang="en-GB" sz="2400"/>
              <a:t>Children receive fruit daily and milk (until 5</a:t>
            </a:r>
            <a:r>
              <a:rPr lang="en-GB" sz="2400" baseline="30000"/>
              <a:t>th</a:t>
            </a:r>
            <a:r>
              <a:rPr lang="en-GB" sz="2400"/>
              <a:t> birthday)</a:t>
            </a:r>
          </a:p>
          <a:p>
            <a:pPr marL="457200" lvl="0" indent="-457200"/>
            <a:r>
              <a:rPr lang="en-GB" sz="2400"/>
              <a:t>All children entitled to free school meal Reception to the end of Year 2</a:t>
            </a:r>
          </a:p>
          <a:p>
            <a:pPr marL="457200" lvl="0" indent="-457200"/>
            <a:r>
              <a:rPr lang="en-GB" sz="2400"/>
              <a:t>Please leave personal toys at home</a:t>
            </a:r>
          </a:p>
          <a:p>
            <a:pPr lvl="0">
              <a:buNone/>
            </a:pPr>
            <a:r>
              <a:rPr lang="en-US" sz="2400" i="1"/>
              <a:t>We understand and hugely value the importance of supporting children to settle happily into their new environment. Therefore we will always work closely with parents to enable a positive and happy transition into Year R. </a:t>
            </a:r>
          </a:p>
          <a:p>
            <a:pPr marL="457200" lvl="0" indent="-457200"/>
            <a:endParaRPr lang="en-US" sz="25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F1F85C-9851-4A36-8E9B-30871863B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0001" y="69421"/>
            <a:ext cx="3423998" cy="7765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hat can you do over the Summer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A481B-7BC2-4AD9-98F7-A0B37FE81C2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 hangingPunct="1"/>
            <a:r>
              <a:rPr lang="en-US"/>
              <a:t>What can you do over the Summer?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9BF55-596B-41C9-BB2D-5D389085587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774621"/>
            <a:ext cx="8229243" cy="4525557"/>
          </a:xfrm>
        </p:spPr>
        <p:txBody>
          <a:bodyPr/>
          <a:lstStyle/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Dress independently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Be as independent as possible, especially going to the toilet and using cutlery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Share stories together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Talk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Please complete the ‘All About Me’ book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r>
              <a:rPr lang="en-US"/>
              <a:t>Share images of staff that they will see coming to school (via the website)</a:t>
            </a:r>
          </a:p>
          <a:p>
            <a:pPr marL="457200" lvl="0" indent="-457200" hangingPunct="1">
              <a:spcBef>
                <a:spcPts val="640"/>
              </a:spcBef>
              <a:spcAft>
                <a:spcPts val="0"/>
              </a:spcAft>
            </a:pPr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4034C9F7-E6E8-4E8D-BEB1-117125CD35B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555543" y="1041190"/>
            <a:ext cx="1955407" cy="1303047"/>
          </a:xfrm>
          <a:prstGeom prst="rect">
            <a:avLst/>
          </a:prstGeom>
          <a:solidFill>
            <a:srgbClr val="EDEDED"/>
          </a:solidFill>
          <a:ln w="88916" cap="flat">
            <a:solidFill>
              <a:srgbClr val="FFFFFF"/>
            </a:solidFill>
            <a:prstDash val="solid"/>
            <a:miter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2D7D-B0C9-4544-AF9E-16FAC45449F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25124" y="1746119"/>
            <a:ext cx="8064678" cy="1469523"/>
          </a:xfrm>
        </p:spPr>
        <p:txBody>
          <a:bodyPr/>
          <a:lstStyle/>
          <a:p>
            <a:pPr lvl="0" hangingPunct="1"/>
            <a:r>
              <a:rPr lang="en-GB" b="1">
                <a:latin typeface="Bradley Hand ITC" pitchFamily="66"/>
              </a:rPr>
              <a:t>With kind hearts and determined minds, we inspire each other to be the best we can be.</a:t>
            </a:r>
            <a:endParaRPr lang="en-US" i="1">
              <a:latin typeface="Bradley Hand ITC" pitchFamily="66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06936-4188-4D49-855B-82110B23E08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r="34651"/>
          <a:stretch>
            <a:fillRect/>
          </a:stretch>
        </p:blipFill>
        <p:spPr>
          <a:xfrm>
            <a:off x="1704057" y="385419"/>
            <a:ext cx="5735875" cy="1155600"/>
          </a:xfrm>
          <a:prstGeom prst="rect">
            <a:avLst/>
          </a:prstGeom>
          <a:solidFill>
            <a:srgbClr val="EDEDED"/>
          </a:solidFill>
          <a:ln w="88916" cap="flat">
            <a:solidFill>
              <a:srgbClr val="FFFFFF"/>
            </a:solidFill>
            <a:prstDash val="solid"/>
            <a:miter/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3511FF7A-1A43-44A2-AA87-DBF80443B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057" y="4079019"/>
            <a:ext cx="6114821" cy="22679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548</Words>
  <Application>Microsoft Office PowerPoint</Application>
  <PresentationFormat>Widescreen</PresentationFormat>
  <Paragraphs>78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Bradley Hand ITC</vt:lpstr>
      <vt:lpstr>Calibri</vt:lpstr>
      <vt:lpstr>Liberation Sans</vt:lpstr>
      <vt:lpstr>Liberation Serif</vt:lpstr>
      <vt:lpstr>StarSymbol</vt:lpstr>
      <vt:lpstr>Times New Roman</vt:lpstr>
      <vt:lpstr>Default</vt:lpstr>
      <vt:lpstr>Default 1</vt:lpstr>
      <vt:lpstr>With kind hearts and determined minds, we inspire each other to be the best we can be.</vt:lpstr>
      <vt:lpstr>Introductions </vt:lpstr>
      <vt:lpstr>Bracken – our school dog</vt:lpstr>
      <vt:lpstr>Kids’ Club   - On site wrap around care - Sessions run from 7.45am to 8.55am and 3.30pm to 6.00pm Monday to Friday during term time.   More information can be found on our school website. </vt:lpstr>
      <vt:lpstr>The EYFS Curriculum</vt:lpstr>
      <vt:lpstr>How are the areas of learning taught?</vt:lpstr>
      <vt:lpstr>How we assess your child in YR</vt:lpstr>
      <vt:lpstr>Induction</vt:lpstr>
      <vt:lpstr>Stay &amp; Play  – June 11th, 20th and 25th</vt:lpstr>
      <vt:lpstr>Useful Information</vt:lpstr>
      <vt:lpstr>What can you do over the Summer? </vt:lpstr>
      <vt:lpstr>With kind hearts and determined minds, we inspire each other to be the best we can be.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inspire a love of learning within a Christian community, promoting tolerance, creativity and a zest for life.</dc:title>
  <dc:creator>Debbie Birkett</dc:creator>
  <cp:lastModifiedBy>Sarah Price</cp:lastModifiedBy>
  <cp:revision>24</cp:revision>
  <dcterms:modified xsi:type="dcterms:W3CDTF">2024-06-04T16:19:59Z</dcterms:modified>
</cp:coreProperties>
</file>