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Lst>
  <p:sldSz cx="10693400" cy="7556500"/>
  <p:notesSz cx="6858000" cy="9144000"/>
  <p:embeddedFontLst>
    <p:embeddedFont>
      <p:font typeface="A Day Without Sun Text Bold" panose="020B0604020202020204" charset="0"/>
      <p:regular r:id="rId6"/>
    </p:embeddedFont>
    <p:embeddedFont>
      <p:font typeface="Calibri" panose="020F0502020204030204" pitchFamily="34" charset="0"/>
      <p:regular r:id="rId7"/>
      <p:bold r:id="rId8"/>
      <p:italic r:id="rId9"/>
      <p:boldItalic r:id="rId10"/>
    </p:embeddedFont>
    <p:embeddedFont>
      <p:font typeface="A Day Without Sun Text" panose="020B0604020202020204" charset="0"/>
      <p:regular r:id="rId11"/>
    </p:embeddedFont>
    <p:embeddedFont>
      <p:font typeface="Cambria Math" panose="02040503050406030204" pitchFamily="18" charset="0"/>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108" d="100"/>
          <a:sy n="108" d="100"/>
        </p:scale>
        <p:origin x="206" y="1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font" Target="fonts/font2.fntdata"/><Relationship Id="rId12" Type="http://schemas.openxmlformats.org/officeDocument/2006/relationships/font" Target="fonts/font7.fntdata"/><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font" Target="fonts/font4.fntdata"/><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Freeform 46">
            <a:extLst>
              <a:ext uri="{FF2B5EF4-FFF2-40B4-BE49-F238E27FC236}">
                <a16:creationId xmlns:a16="http://schemas.microsoft.com/office/drawing/2014/main" id="{4B0E5293-F58C-48C2-B0C7-ABB9B41E4257}"/>
              </a:ext>
            </a:extLst>
          </p:cNvPr>
          <p:cNvSpPr/>
          <p:nvPr/>
        </p:nvSpPr>
        <p:spPr>
          <a:xfrm>
            <a:off x="356572" y="3440464"/>
            <a:ext cx="5598932" cy="1007615"/>
          </a:xfrm>
          <a:custGeom>
            <a:avLst/>
            <a:gdLst/>
            <a:ahLst/>
            <a:cxnLst/>
            <a:rect l="l" t="t" r="r" b="b"/>
            <a:pathLst>
              <a:path w="2002933" h="305717">
                <a:moveTo>
                  <a:pt x="0" y="0"/>
                </a:moveTo>
                <a:lnTo>
                  <a:pt x="2002933" y="0"/>
                </a:lnTo>
                <a:lnTo>
                  <a:pt x="2002933" y="305717"/>
                </a:lnTo>
                <a:lnTo>
                  <a:pt x="0" y="305717"/>
                </a:lnTo>
                <a:close/>
              </a:path>
            </a:pathLst>
          </a:custGeom>
          <a:solidFill>
            <a:srgbClr val="FFFFFF"/>
          </a:solidFill>
          <a:ln w="19050" cap="sq">
            <a:solidFill>
              <a:schemeClr val="accent4">
                <a:lumMod val="75000"/>
              </a:schemeClr>
            </a:solidFill>
            <a:prstDash val="dash"/>
            <a:miter/>
          </a:ln>
        </p:spPr>
        <p:txBody>
          <a:bodyPr/>
          <a:lstStyle/>
          <a:p>
            <a:endParaRPr lang="en-GB"/>
          </a:p>
        </p:txBody>
      </p:sp>
      <p:grpSp>
        <p:nvGrpSpPr>
          <p:cNvPr id="55" name="Group 27">
            <a:extLst>
              <a:ext uri="{FF2B5EF4-FFF2-40B4-BE49-F238E27FC236}">
                <a16:creationId xmlns:a16="http://schemas.microsoft.com/office/drawing/2014/main" id="{F97FA338-44CB-4581-B0E2-8F0569F8C0F2}"/>
              </a:ext>
            </a:extLst>
          </p:cNvPr>
          <p:cNvGrpSpPr/>
          <p:nvPr/>
        </p:nvGrpSpPr>
        <p:grpSpPr>
          <a:xfrm>
            <a:off x="6167228" y="2637977"/>
            <a:ext cx="4182666" cy="1064073"/>
            <a:chOff x="0" y="0"/>
            <a:chExt cx="1556265" cy="367161"/>
          </a:xfrm>
        </p:grpSpPr>
        <p:sp>
          <p:nvSpPr>
            <p:cNvPr id="56" name="Freeform 28">
              <a:extLst>
                <a:ext uri="{FF2B5EF4-FFF2-40B4-BE49-F238E27FC236}">
                  <a16:creationId xmlns:a16="http://schemas.microsoft.com/office/drawing/2014/main" id="{FE8E19D4-72FF-4CB0-97C1-2B7906D59BD6}"/>
                </a:ext>
              </a:extLst>
            </p:cNvPr>
            <p:cNvSpPr/>
            <p:nvPr/>
          </p:nvSpPr>
          <p:spPr>
            <a:xfrm>
              <a:off x="0" y="0"/>
              <a:ext cx="1556265" cy="367161"/>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57" name="TextBox 29">
              <a:extLst>
                <a:ext uri="{FF2B5EF4-FFF2-40B4-BE49-F238E27FC236}">
                  <a16:creationId xmlns:a16="http://schemas.microsoft.com/office/drawing/2014/main" id="{4032BA07-15D4-4920-A065-1577E7161E70}"/>
                </a:ext>
              </a:extLst>
            </p:cNvPr>
            <p:cNvSpPr txBox="1"/>
            <p:nvPr/>
          </p:nvSpPr>
          <p:spPr>
            <a:xfrm>
              <a:off x="0" y="-28575"/>
              <a:ext cx="1556265" cy="395736"/>
            </a:xfrm>
            <a:prstGeom prst="rect">
              <a:avLst/>
            </a:prstGeom>
            <a:ln>
              <a:solidFill>
                <a:schemeClr val="accent4">
                  <a:lumMod val="75000"/>
                </a:schemeClr>
              </a:solidFill>
            </a:ln>
          </p:spPr>
          <p:txBody>
            <a:bodyPr lIns="50800" tIns="50800" rIns="50800" bIns="50800" rtlCol="0" anchor="ctr"/>
            <a:lstStyle/>
            <a:p>
              <a:pPr algn="ctr">
                <a:lnSpc>
                  <a:spcPts val="1400"/>
                </a:lnSpc>
              </a:pPr>
              <a:endParaRPr lang="en-US" sz="1000" dirty="0">
                <a:solidFill>
                  <a:srgbClr val="000000"/>
                </a:solidFill>
                <a:latin typeface="A Day Without Sun Text"/>
                <a:ea typeface="A Day Without Sun Text"/>
                <a:cs typeface="A Day Without Sun Text"/>
                <a:sym typeface="A Day Without Sun Text"/>
              </a:endParaRPr>
            </a:p>
          </p:txBody>
        </p:sp>
      </p:grpSp>
      <p:grpSp>
        <p:nvGrpSpPr>
          <p:cNvPr id="2" name="Group 2"/>
          <p:cNvGrpSpPr/>
          <p:nvPr/>
        </p:nvGrpSpPr>
        <p:grpSpPr>
          <a:xfrm rot="-5400000">
            <a:off x="3810306" y="6373179"/>
            <a:ext cx="14096132" cy="893023"/>
            <a:chOff x="0" y="0"/>
            <a:chExt cx="5051735" cy="320039"/>
          </a:xfrm>
          <a:solidFill>
            <a:schemeClr val="accent4">
              <a:lumMod val="60000"/>
              <a:lumOff val="40000"/>
            </a:schemeClr>
          </a:solidFill>
        </p:grpSpPr>
        <p:sp>
          <p:nvSpPr>
            <p:cNvPr id="3" name="Freeform 3"/>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4" name="TextBox 4"/>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1551913" y="278584"/>
            <a:ext cx="14096132" cy="572721"/>
            <a:chOff x="0" y="0"/>
            <a:chExt cx="5051735" cy="205250"/>
          </a:xfrm>
          <a:solidFill>
            <a:schemeClr val="accent4">
              <a:lumMod val="60000"/>
              <a:lumOff val="40000"/>
            </a:schemeClr>
          </a:solidFill>
        </p:grpSpPr>
        <p:sp>
          <p:nvSpPr>
            <p:cNvPr id="6" name="Freeform 6"/>
            <p:cNvSpPr/>
            <p:nvPr/>
          </p:nvSpPr>
          <p:spPr>
            <a:xfrm>
              <a:off x="0" y="0"/>
              <a:ext cx="5051735" cy="205250"/>
            </a:xfrm>
            <a:custGeom>
              <a:avLst/>
              <a:gdLst/>
              <a:ahLst/>
              <a:cxnLst/>
              <a:rect l="l" t="t" r="r" b="b"/>
              <a:pathLst>
                <a:path w="5051735" h="205250">
                  <a:moveTo>
                    <a:pt x="0" y="0"/>
                  </a:moveTo>
                  <a:lnTo>
                    <a:pt x="5051735" y="0"/>
                  </a:lnTo>
                  <a:lnTo>
                    <a:pt x="5051735" y="205250"/>
                  </a:lnTo>
                  <a:lnTo>
                    <a:pt x="0" y="205250"/>
                  </a:lnTo>
                  <a:close/>
                </a:path>
              </a:pathLst>
            </a:custGeom>
            <a:grpFill/>
          </p:spPr>
          <p:txBody>
            <a:bodyPr/>
            <a:lstStyle/>
            <a:p>
              <a:endParaRPr lang="en-GB"/>
            </a:p>
          </p:txBody>
        </p:sp>
        <p:sp>
          <p:nvSpPr>
            <p:cNvPr id="7" name="TextBox 7"/>
            <p:cNvSpPr txBox="1"/>
            <p:nvPr/>
          </p:nvSpPr>
          <p:spPr>
            <a:xfrm>
              <a:off x="0" y="-28575"/>
              <a:ext cx="5051735" cy="233825"/>
            </a:xfrm>
            <a:prstGeom prst="rect">
              <a:avLst/>
            </a:prstGeom>
            <a:grpFill/>
          </p:spPr>
          <p:txBody>
            <a:bodyPr lIns="50800" tIns="50800" rIns="50800" bIns="50800" rtlCol="0" anchor="ctr"/>
            <a:lstStyle/>
            <a:p>
              <a:pPr algn="ctr">
                <a:lnSpc>
                  <a:spcPts val="1960"/>
                </a:lnSpc>
                <a:spcBef>
                  <a:spcPct val="0"/>
                </a:spcBef>
              </a:pPr>
              <a:endParaRPr dirty="0"/>
            </a:p>
          </p:txBody>
        </p:sp>
      </p:grpSp>
      <p:grpSp>
        <p:nvGrpSpPr>
          <p:cNvPr id="8" name="Group 8"/>
          <p:cNvGrpSpPr/>
          <p:nvPr/>
        </p:nvGrpSpPr>
        <p:grpSpPr>
          <a:xfrm>
            <a:off x="-1418715" y="7319349"/>
            <a:ext cx="14096132" cy="893023"/>
            <a:chOff x="0" y="0"/>
            <a:chExt cx="5051735" cy="320039"/>
          </a:xfrm>
          <a:solidFill>
            <a:schemeClr val="accent4">
              <a:lumMod val="60000"/>
              <a:lumOff val="40000"/>
            </a:schemeClr>
          </a:solidFill>
        </p:grpSpPr>
        <p:sp>
          <p:nvSpPr>
            <p:cNvPr id="9" name="Freeform 9"/>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10" name="TextBox 10"/>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349684" y="938460"/>
            <a:ext cx="9980821" cy="436093"/>
            <a:chOff x="0" y="0"/>
            <a:chExt cx="3590547" cy="156286"/>
          </a:xfrm>
        </p:grpSpPr>
        <p:sp>
          <p:nvSpPr>
            <p:cNvPr id="12" name="Freeform 12"/>
            <p:cNvSpPr/>
            <p:nvPr/>
          </p:nvSpPr>
          <p:spPr>
            <a:xfrm>
              <a:off x="0" y="0"/>
              <a:ext cx="3590547" cy="156286"/>
            </a:xfrm>
            <a:custGeom>
              <a:avLst/>
              <a:gdLst/>
              <a:ahLst/>
              <a:cxnLst/>
              <a:rect l="l" t="t" r="r" b="b"/>
              <a:pathLst>
                <a:path w="3590547" h="156286">
                  <a:moveTo>
                    <a:pt x="0" y="0"/>
                  </a:moveTo>
                  <a:lnTo>
                    <a:pt x="3590547" y="0"/>
                  </a:lnTo>
                  <a:lnTo>
                    <a:pt x="3590547" y="156286"/>
                  </a:lnTo>
                  <a:lnTo>
                    <a:pt x="0" y="156286"/>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3" name="TextBox 13"/>
            <p:cNvSpPr txBox="1"/>
            <p:nvPr/>
          </p:nvSpPr>
          <p:spPr>
            <a:xfrm>
              <a:off x="0" y="-28575"/>
              <a:ext cx="3590547" cy="184861"/>
            </a:xfrm>
            <a:prstGeom prst="rect">
              <a:avLst/>
            </a:prstGeom>
            <a:ln>
              <a:solidFill>
                <a:schemeClr val="accent4">
                  <a:lumMod val="75000"/>
                </a:schemeClr>
              </a:solidFill>
            </a:ln>
          </p:spPr>
          <p:txBody>
            <a:bodyPr lIns="50800" tIns="50800" rIns="50800" bIns="50800" rtlCol="0" anchor="ctr"/>
            <a:lstStyle/>
            <a:p>
              <a:pPr algn="ctr">
                <a:lnSpc>
                  <a:spcPts val="1960"/>
                </a:lnSpc>
              </a:pPr>
              <a:r>
                <a:rPr lang="en-US" sz="1400" dirty="0">
                  <a:solidFill>
                    <a:srgbClr val="000000"/>
                  </a:solidFill>
                  <a:latin typeface="A Day Without Sun Text"/>
                  <a:ea typeface="A Day Without Sun Text"/>
                  <a:cs typeface="A Day Without Sun Text"/>
                  <a:sym typeface="A Day Without Sun Text"/>
                </a:rPr>
                <a:t>How does prayer and fasting help Muslims find harmony? </a:t>
              </a:r>
            </a:p>
          </p:txBody>
        </p:sp>
      </p:grpSp>
      <p:grpSp>
        <p:nvGrpSpPr>
          <p:cNvPr id="14" name="Group 14"/>
          <p:cNvGrpSpPr/>
          <p:nvPr/>
        </p:nvGrpSpPr>
        <p:grpSpPr>
          <a:xfrm>
            <a:off x="344494" y="1520089"/>
            <a:ext cx="5582822" cy="2927991"/>
            <a:chOff x="23657" y="45249"/>
            <a:chExt cx="2004142" cy="1063403"/>
          </a:xfrm>
        </p:grpSpPr>
        <p:sp>
          <p:nvSpPr>
            <p:cNvPr id="15" name="Freeform 15"/>
            <p:cNvSpPr/>
            <p:nvPr/>
          </p:nvSpPr>
          <p:spPr>
            <a:xfrm>
              <a:off x="24239" y="50994"/>
              <a:ext cx="2003560" cy="633106"/>
            </a:xfrm>
            <a:custGeom>
              <a:avLst/>
              <a:gdLst/>
              <a:ahLst/>
              <a:cxnLst/>
              <a:rect l="l" t="t" r="r" b="b"/>
              <a:pathLst>
                <a:path w="2003560" h="875812">
                  <a:moveTo>
                    <a:pt x="0" y="0"/>
                  </a:moveTo>
                  <a:lnTo>
                    <a:pt x="2003560" y="0"/>
                  </a:lnTo>
                  <a:lnTo>
                    <a:pt x="2003560" y="875812"/>
                  </a:lnTo>
                  <a:lnTo>
                    <a:pt x="0" y="875812"/>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6" name="TextBox 16"/>
            <p:cNvSpPr txBox="1"/>
            <p:nvPr/>
          </p:nvSpPr>
          <p:spPr>
            <a:xfrm>
              <a:off x="23657" y="45249"/>
              <a:ext cx="2003560" cy="1063403"/>
            </a:xfrm>
            <a:prstGeom prst="rect">
              <a:avLst/>
            </a:prstGeom>
            <a:ln>
              <a:solidFill>
                <a:schemeClr val="accent4">
                  <a:lumMod val="75000"/>
                </a:schemeClr>
              </a:solidFill>
            </a:ln>
          </p:spPr>
          <p:txBody>
            <a:bodyPr lIns="50800" tIns="50800" rIns="50800" bIns="50800" rtlCol="0" anchor="ctr"/>
            <a:lstStyle/>
            <a:p>
              <a:pPr algn="ctr">
                <a:lnSpc>
                  <a:spcPts val="1400"/>
                </a:lnSpc>
              </a:pPr>
              <a:endParaRPr lang="en-US" sz="1000" b="1" u="sng" dirty="0">
                <a:solidFill>
                  <a:srgbClr val="000000"/>
                </a:solidFill>
                <a:latin typeface="A Day Without Sun Text Bold"/>
                <a:ea typeface="A Day Without Sun Text Bold"/>
                <a:cs typeface="A Day Without Sun Text Bold"/>
                <a:sym typeface="A Day Without Sun Text Bold"/>
              </a:endParaRPr>
            </a:p>
          </p:txBody>
        </p:sp>
      </p:grpSp>
      <p:sp>
        <p:nvSpPr>
          <p:cNvPr id="17" name="TextBox 17"/>
          <p:cNvSpPr txBox="1"/>
          <p:nvPr/>
        </p:nvSpPr>
        <p:spPr>
          <a:xfrm>
            <a:off x="327062" y="142665"/>
            <a:ext cx="6980886" cy="679450"/>
          </a:xfrm>
          <a:prstGeom prst="rect">
            <a:avLst/>
          </a:prstGeom>
        </p:spPr>
        <p:txBody>
          <a:bodyPr lIns="0" tIns="0" rIns="0" bIns="0" rtlCol="0" anchor="t">
            <a:spAutoFit/>
          </a:bodyPr>
          <a:lstStyle/>
          <a:p>
            <a:pPr algn="l">
              <a:lnSpc>
                <a:spcPts val="5599"/>
              </a:lnSpc>
            </a:pPr>
            <a:r>
              <a:rPr lang="en-US" sz="3999" dirty="0">
                <a:solidFill>
                  <a:srgbClr val="383E48"/>
                </a:solidFill>
                <a:latin typeface="A Day Without Sun Text"/>
                <a:ea typeface="A Day Without Sun Text"/>
                <a:cs typeface="A Day Without Sun Text"/>
                <a:sym typeface="A Day Without Sun Text"/>
              </a:rPr>
              <a:t>Islam</a:t>
            </a:r>
          </a:p>
        </p:txBody>
      </p:sp>
      <p:grpSp>
        <p:nvGrpSpPr>
          <p:cNvPr id="18" name="Group 18"/>
          <p:cNvGrpSpPr/>
          <p:nvPr/>
        </p:nvGrpSpPr>
        <p:grpSpPr>
          <a:xfrm rot="-10800000">
            <a:off x="-1551913" y="-714754"/>
            <a:ext cx="14096132" cy="893023"/>
            <a:chOff x="0" y="0"/>
            <a:chExt cx="5051735" cy="320039"/>
          </a:xfrm>
          <a:solidFill>
            <a:schemeClr val="accent4">
              <a:lumMod val="60000"/>
              <a:lumOff val="40000"/>
            </a:schemeClr>
          </a:solidFill>
        </p:grpSpPr>
        <p:sp>
          <p:nvSpPr>
            <p:cNvPr id="19" name="Freeform 19"/>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0" name="TextBox 20"/>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1" name="Group 21"/>
          <p:cNvGrpSpPr/>
          <p:nvPr/>
        </p:nvGrpSpPr>
        <p:grpSpPr>
          <a:xfrm rot="-5400000">
            <a:off x="-7243752" y="7404594"/>
            <a:ext cx="14096132" cy="893023"/>
            <a:chOff x="0" y="0"/>
            <a:chExt cx="5051735" cy="320039"/>
          </a:xfrm>
          <a:solidFill>
            <a:schemeClr val="accent4">
              <a:lumMod val="60000"/>
              <a:lumOff val="40000"/>
            </a:schemeClr>
          </a:solidFill>
        </p:grpSpPr>
        <p:sp>
          <p:nvSpPr>
            <p:cNvPr id="22" name="Freeform 22"/>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3" name="TextBox 23"/>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4" name="Group 24"/>
          <p:cNvGrpSpPr/>
          <p:nvPr/>
        </p:nvGrpSpPr>
        <p:grpSpPr>
          <a:xfrm>
            <a:off x="599486" y="7404594"/>
            <a:ext cx="14096132" cy="893023"/>
            <a:chOff x="0" y="0"/>
            <a:chExt cx="5051735" cy="320039"/>
          </a:xfrm>
          <a:solidFill>
            <a:schemeClr val="accent4">
              <a:lumMod val="60000"/>
              <a:lumOff val="40000"/>
            </a:schemeClr>
          </a:solidFill>
        </p:grpSpPr>
        <p:sp>
          <p:nvSpPr>
            <p:cNvPr id="25" name="Freeform 25"/>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6" name="TextBox 26"/>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7" name="Group 27"/>
          <p:cNvGrpSpPr/>
          <p:nvPr/>
        </p:nvGrpSpPr>
        <p:grpSpPr>
          <a:xfrm>
            <a:off x="6172783" y="1514539"/>
            <a:ext cx="4157722" cy="954033"/>
            <a:chOff x="0" y="0"/>
            <a:chExt cx="1556265" cy="367161"/>
          </a:xfrm>
        </p:grpSpPr>
        <p:sp>
          <p:nvSpPr>
            <p:cNvPr id="28" name="Freeform 28"/>
            <p:cNvSpPr/>
            <p:nvPr/>
          </p:nvSpPr>
          <p:spPr>
            <a:xfrm>
              <a:off x="0" y="0"/>
              <a:ext cx="1556265" cy="367161"/>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29" name="TextBox 29"/>
            <p:cNvSpPr txBox="1"/>
            <p:nvPr/>
          </p:nvSpPr>
          <p:spPr>
            <a:xfrm>
              <a:off x="0" y="-28575"/>
              <a:ext cx="1556265" cy="395736"/>
            </a:xfrm>
            <a:prstGeom prst="rect">
              <a:avLst/>
            </a:prstGeom>
            <a:ln>
              <a:solidFill>
                <a:schemeClr val="accent4">
                  <a:lumMod val="75000"/>
                </a:schemeClr>
              </a:solidFill>
            </a:ln>
          </p:spPr>
          <p:txBody>
            <a:bodyPr lIns="50800" tIns="50800" rIns="50800" bIns="50800" rtlCol="0" anchor="ctr"/>
            <a:lstStyle/>
            <a:p>
              <a:pPr algn="ctr">
                <a:lnSpc>
                  <a:spcPts val="1400"/>
                </a:lnSpc>
              </a:pPr>
              <a:endParaRPr lang="en-US" sz="1000" dirty="0">
                <a:solidFill>
                  <a:srgbClr val="000000"/>
                </a:solidFill>
                <a:latin typeface="A Day Without Sun Text"/>
                <a:ea typeface="A Day Without Sun Text"/>
                <a:cs typeface="A Day Without Sun Text"/>
                <a:sym typeface="A Day Without Sun Text"/>
              </a:endParaRPr>
            </a:p>
          </p:txBody>
        </p:sp>
      </p:grpSp>
      <p:sp>
        <p:nvSpPr>
          <p:cNvPr id="32" name="TextBox 32"/>
          <p:cNvSpPr txBox="1"/>
          <p:nvPr/>
        </p:nvSpPr>
        <p:spPr>
          <a:xfrm>
            <a:off x="324969" y="3472327"/>
            <a:ext cx="5622776" cy="1022489"/>
          </a:xfrm>
          <a:prstGeom prst="rect">
            <a:avLst/>
          </a:prstGeom>
          <a:ln>
            <a:solidFill>
              <a:schemeClr val="accent4">
                <a:lumMod val="75000"/>
              </a:schemeClr>
            </a:solidFill>
          </a:ln>
        </p:spPr>
        <p:txBody>
          <a:bodyPr lIns="50800" tIns="50800" rIns="50800" bIns="50800" rtlCol="0" anchor="ctr"/>
          <a:lstStyle/>
          <a:p>
            <a:pPr algn="ctr"/>
            <a:r>
              <a:rPr lang="en-GB" sz="1000" b="1" u="sng" dirty="0">
                <a:effectLst/>
                <a:latin typeface="A Day Without Sun Text" panose="020B0604020202020204" charset="0"/>
                <a:ea typeface="Calibri" panose="020F0502020204030204" pitchFamily="34" charset="0"/>
              </a:rPr>
              <a:t>Who is Allah and how does believing in Allah help Muslims live in harmony?</a:t>
            </a:r>
            <a:r>
              <a:rPr lang="en-GB" sz="1000" b="1" u="sng" dirty="0">
                <a:effectLst/>
                <a:latin typeface="A Day Without Sun Text" panose="020B0604020202020204" charset="0"/>
                <a:ea typeface="Aptos"/>
                <a:cs typeface="Arial" panose="020B0604020202020204" pitchFamily="34" charset="0"/>
              </a:rPr>
              <a:t> </a:t>
            </a:r>
            <a:endParaRPr lang="en-GB" sz="1000" b="1" u="sng" dirty="0">
              <a:effectLst/>
              <a:latin typeface="A Day Without Sun Text" panose="020B0604020202020204" charset="0"/>
              <a:ea typeface="Calibri" panose="020F0502020204030204" pitchFamily="34" charset="0"/>
              <a:cs typeface="Calibri" panose="020F0502020204030204" pitchFamily="34" charset="0"/>
            </a:endParaRPr>
          </a:p>
          <a:p>
            <a:r>
              <a:rPr lang="en-GB" sz="1000" kern="100" dirty="0" smtClean="0">
                <a:effectLst/>
                <a:latin typeface="A Day Without Sun Text" panose="020B0604020202020204" charset="0"/>
                <a:ea typeface="Calibri" panose="020F0502020204030204" pitchFamily="34" charset="0"/>
                <a:cs typeface="Arial" panose="020B0604020202020204" pitchFamily="34" charset="0"/>
              </a:rPr>
              <a:t>Muslims </a:t>
            </a:r>
            <a:r>
              <a:rPr lang="en-GB" sz="1000" kern="100" dirty="0">
                <a:effectLst/>
                <a:latin typeface="A Day Without Sun Text" panose="020B0604020202020204" charset="0"/>
                <a:ea typeface="Calibri" panose="020F0502020204030204" pitchFamily="34" charset="0"/>
                <a:cs typeface="Arial" panose="020B0604020202020204" pitchFamily="34" charset="0"/>
              </a:rPr>
              <a:t>believe in one God, Allah, who created the world and wants people to live good and peaceful lives. Many Muslims believe that following Allah’s guidance helps them live calmly and kindly with others. Harmony means living peacefully with God, yourself, and other people. Belief in Allah is at the centre of everything Muslims do.</a:t>
            </a:r>
            <a:endParaRPr lang="en-GB" sz="1000" kern="100" dirty="0">
              <a:effectLst/>
              <a:latin typeface="A Day Without Sun Text" panose="020B0604020202020204" charset="0"/>
              <a:ea typeface="Aptos"/>
              <a:cs typeface="Arial" panose="020B0604020202020204" pitchFamily="34" charset="0"/>
            </a:endParaRPr>
          </a:p>
          <a:p>
            <a:pPr algn="ctr">
              <a:lnSpc>
                <a:spcPts val="1400"/>
              </a:lnSpc>
            </a:pPr>
            <a:endParaRPr lang="en-US" sz="1000" dirty="0">
              <a:solidFill>
                <a:srgbClr val="000000"/>
              </a:solidFill>
              <a:latin typeface="A Day Without Sun Text"/>
              <a:ea typeface="A Day Without Sun Text"/>
              <a:cs typeface="A Day Without Sun Text"/>
              <a:sym typeface="A Day Without Sun Text"/>
            </a:endParaRPr>
          </a:p>
        </p:txBody>
      </p:sp>
      <p:sp>
        <p:nvSpPr>
          <p:cNvPr id="37" name="Freeform 37"/>
          <p:cNvSpPr/>
          <p:nvPr/>
        </p:nvSpPr>
        <p:spPr>
          <a:xfrm>
            <a:off x="6167228" y="3795569"/>
            <a:ext cx="4158132" cy="990693"/>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pPr lvl="0" algn="ctr">
              <a:lnSpc>
                <a:spcPct val="107000"/>
              </a:lnSpc>
              <a:spcAft>
                <a:spcPts val="800"/>
              </a:spcAft>
            </a:pPr>
            <a:r>
              <a:rPr lang="en-GB" sz="1000" b="1" u="sng" kern="100" dirty="0">
                <a:effectLst/>
                <a:latin typeface="A Day Without Sun Text" panose="020B0604020202020204" charset="0"/>
                <a:ea typeface="Calibri" panose="020F0502020204030204" pitchFamily="34" charset="0"/>
                <a:cs typeface="Arial" panose="020B0604020202020204" pitchFamily="34" charset="0"/>
              </a:rPr>
              <a:t>How does fasting during Ramadan help Muslims make good choices?</a:t>
            </a:r>
            <a:r>
              <a:rPr lang="en-GB" sz="1000" u="sng" kern="100" dirty="0">
                <a:effectLst/>
                <a:latin typeface="A Day Without Sun Text" panose="020B0604020202020204" charset="0"/>
                <a:ea typeface="Calibri" panose="020F0502020204030204" pitchFamily="34" charset="0"/>
                <a:cs typeface="Arial" panose="020B0604020202020204" pitchFamily="34" charset="0"/>
              </a:rPr>
              <a:t> </a:t>
            </a:r>
            <a:endParaRPr lang="en-GB" sz="1000" u="sng" kern="100" dirty="0" smtClean="0">
              <a:effectLst/>
              <a:latin typeface="A Day Without Sun Text" panose="020B0604020202020204" charset="0"/>
              <a:ea typeface="Calibri" panose="020F0502020204030204" pitchFamily="34" charset="0"/>
              <a:cs typeface="Arial" panose="020B0604020202020204" pitchFamily="34" charset="0"/>
            </a:endParaRPr>
          </a:p>
          <a:p>
            <a:pPr lvl="0">
              <a:lnSpc>
                <a:spcPct val="107000"/>
              </a:lnSpc>
              <a:spcAft>
                <a:spcPts val="800"/>
              </a:spcAft>
            </a:pPr>
            <a:r>
              <a:rPr lang="en-GB" sz="1000" kern="100" dirty="0" smtClean="0">
                <a:effectLst/>
                <a:latin typeface="A Day Without Sun Text" panose="020B0604020202020204" charset="0"/>
                <a:ea typeface="Calibri" panose="020F0502020204030204" pitchFamily="34" charset="0"/>
                <a:cs typeface="Arial" panose="020B0604020202020204" pitchFamily="34" charset="0"/>
              </a:rPr>
              <a:t>During </a:t>
            </a:r>
            <a:r>
              <a:rPr lang="en-GB" sz="1000" kern="100" dirty="0">
                <a:effectLst/>
                <a:latin typeface="A Day Without Sun Text" panose="020B0604020202020204" charset="0"/>
                <a:ea typeface="Calibri" panose="020F0502020204030204" pitchFamily="34" charset="0"/>
                <a:cs typeface="Arial" panose="020B0604020202020204" pitchFamily="34" charset="0"/>
              </a:rPr>
              <a:t>Ramadan, many Muslims fast during daylight hours. Fasting (Sawm) teaches self</a:t>
            </a:r>
            <a:r>
              <a:rPr lang="en-GB" sz="1000" kern="100" dirty="0">
                <a:effectLst/>
                <a:latin typeface="A Day Without Sun Text" panose="020B0604020202020204" charset="0"/>
                <a:ea typeface="Calibri" panose="020F0502020204030204" pitchFamily="34" charset="0"/>
                <a:cs typeface="Cambria Math" panose="02040503050406030204" pitchFamily="18" charset="0"/>
              </a:rPr>
              <a:t>‑</a:t>
            </a:r>
            <a:r>
              <a:rPr lang="en-GB" sz="1000" kern="100" dirty="0">
                <a:effectLst/>
                <a:latin typeface="A Day Without Sun Text" panose="020B0604020202020204" charset="0"/>
                <a:ea typeface="Calibri" panose="020F0502020204030204" pitchFamily="34" charset="0"/>
                <a:cs typeface="Arial" panose="020B0604020202020204" pitchFamily="34" charset="0"/>
              </a:rPr>
              <a:t>control, empathy, and gratitude. Ramadan is also about kindness, prayer, and helping others, not just food. Muslims aim to improve behaviour during this time. </a:t>
            </a:r>
            <a:endParaRPr lang="en-GB" sz="1000" kern="100" dirty="0">
              <a:effectLst/>
              <a:latin typeface="A Day Without Sun Text" panose="020B0604020202020204" charset="0"/>
              <a:ea typeface="Aptos"/>
              <a:cs typeface="Arial" panose="020B0604020202020204" pitchFamily="34" charset="0"/>
            </a:endParaRPr>
          </a:p>
        </p:txBody>
      </p:sp>
      <p:sp>
        <p:nvSpPr>
          <p:cNvPr id="40" name="Freeform 40"/>
          <p:cNvSpPr/>
          <p:nvPr/>
        </p:nvSpPr>
        <p:spPr>
          <a:xfrm>
            <a:off x="6176185" y="4843847"/>
            <a:ext cx="4143538" cy="902353"/>
          </a:xfrm>
          <a:custGeom>
            <a:avLst/>
            <a:gdLst/>
            <a:ahLst/>
            <a:cxnLst/>
            <a:rect l="l" t="t" r="r" b="b"/>
            <a:pathLst>
              <a:path w="1556265" h="305717">
                <a:moveTo>
                  <a:pt x="0" y="0"/>
                </a:moveTo>
                <a:lnTo>
                  <a:pt x="1556265" y="0"/>
                </a:lnTo>
                <a:lnTo>
                  <a:pt x="1556265" y="305717"/>
                </a:lnTo>
                <a:lnTo>
                  <a:pt x="0" y="305717"/>
                </a:lnTo>
                <a:close/>
              </a:path>
            </a:pathLst>
          </a:custGeom>
          <a:solidFill>
            <a:srgbClr val="FFFFFF"/>
          </a:solidFill>
          <a:ln w="19050" cap="sq">
            <a:solidFill>
              <a:schemeClr val="accent4">
                <a:lumMod val="75000"/>
              </a:schemeClr>
            </a:solidFill>
            <a:prstDash val="dash"/>
            <a:miter/>
          </a:ln>
        </p:spPr>
        <p:txBody>
          <a:bodyPr/>
          <a:lstStyle/>
          <a:p>
            <a:pPr algn="ctr"/>
            <a:r>
              <a:rPr lang="en-GB" sz="1000" b="1" u="sng" dirty="0">
                <a:effectLst/>
                <a:latin typeface="A Day Without Sun Text" panose="020B0604020202020204" charset="0"/>
                <a:ea typeface="Calibri" panose="020F0502020204030204" pitchFamily="34" charset="0"/>
              </a:rPr>
              <a:t>How do prayer and fasting help Muslims live in harmony?</a:t>
            </a:r>
            <a:r>
              <a:rPr lang="en-GB" sz="1000" u="sng" dirty="0">
                <a:effectLst/>
                <a:latin typeface="A Day Without Sun Text" panose="020B0604020202020204" charset="0"/>
                <a:ea typeface="Aptos"/>
                <a:cs typeface="Arial" panose="020B0604020202020204" pitchFamily="34" charset="0"/>
              </a:rPr>
              <a:t> </a:t>
            </a:r>
            <a:endParaRPr lang="en-GB" sz="1000" u="sng" dirty="0" smtClean="0">
              <a:effectLst/>
              <a:latin typeface="A Day Without Sun Text" panose="020B0604020202020204" charset="0"/>
              <a:ea typeface="Aptos"/>
              <a:cs typeface="Arial" panose="020B0604020202020204" pitchFamily="34" charset="0"/>
            </a:endParaRPr>
          </a:p>
          <a:p>
            <a:pPr algn="ctr"/>
            <a:endParaRPr lang="en-GB" sz="1000" u="sng" dirty="0" smtClean="0">
              <a:effectLst/>
              <a:latin typeface="A Day Without Sun Text" panose="020B0604020202020204" charset="0"/>
              <a:ea typeface="Aptos"/>
              <a:cs typeface="Arial" panose="020B0604020202020204" pitchFamily="34" charset="0"/>
            </a:endParaRPr>
          </a:p>
          <a:p>
            <a:r>
              <a:rPr lang="en-GB" sz="1000" dirty="0" smtClean="0">
                <a:effectLst/>
                <a:latin typeface="A Day Without Sun Text" panose="020B0604020202020204" charset="0"/>
                <a:ea typeface="Calibri" panose="020F0502020204030204" pitchFamily="34" charset="0"/>
              </a:rPr>
              <a:t>Prayer </a:t>
            </a:r>
            <a:r>
              <a:rPr lang="en-GB" sz="1000" dirty="0">
                <a:effectLst/>
                <a:latin typeface="A Day Without Sun Text" panose="020B0604020202020204" charset="0"/>
                <a:ea typeface="Calibri" panose="020F0502020204030204" pitchFamily="34" charset="0"/>
              </a:rPr>
              <a:t>and fasting are key practices in Islam that help Muslims feel close to Allah. These practices encourage calmness, self</a:t>
            </a:r>
            <a:r>
              <a:rPr lang="en-GB" sz="1000" dirty="0">
                <a:effectLst/>
                <a:latin typeface="A Day Without Sun Text" panose="020B0604020202020204" charset="0"/>
                <a:ea typeface="Calibri" panose="020F0502020204030204" pitchFamily="34" charset="0"/>
                <a:cs typeface="Cambria Math" panose="02040503050406030204" pitchFamily="18" charset="0"/>
              </a:rPr>
              <a:t>‑</a:t>
            </a:r>
            <a:r>
              <a:rPr lang="en-GB" sz="1000" dirty="0">
                <a:effectLst/>
                <a:latin typeface="A Day Without Sun Text" panose="020B0604020202020204" charset="0"/>
                <a:ea typeface="Calibri" panose="020F0502020204030204" pitchFamily="34" charset="0"/>
              </a:rPr>
              <a:t>control, gratitude, and kindness towards others. Harmony is about balance between belief, actions, and community. Muslims express this in different ways.</a:t>
            </a:r>
            <a:endParaRPr lang="en-GB" sz="1000" dirty="0">
              <a:latin typeface="A Day Without Sun Text" panose="020B0604020202020204" charset="0"/>
            </a:endParaRPr>
          </a:p>
          <a:p>
            <a:endParaRPr lang="en-GB" b="1" dirty="0"/>
          </a:p>
        </p:txBody>
      </p:sp>
      <p:grpSp>
        <p:nvGrpSpPr>
          <p:cNvPr id="45" name="Group 45"/>
          <p:cNvGrpSpPr/>
          <p:nvPr/>
        </p:nvGrpSpPr>
        <p:grpSpPr>
          <a:xfrm>
            <a:off x="324969" y="4527813"/>
            <a:ext cx="5630535" cy="1065345"/>
            <a:chOff x="0" y="0"/>
            <a:chExt cx="2009613" cy="305717"/>
          </a:xfrm>
        </p:grpSpPr>
        <p:sp>
          <p:nvSpPr>
            <p:cNvPr id="46" name="Freeform 46"/>
            <p:cNvSpPr/>
            <p:nvPr/>
          </p:nvSpPr>
          <p:spPr>
            <a:xfrm>
              <a:off x="0" y="0"/>
              <a:ext cx="2002933" cy="305717"/>
            </a:xfrm>
            <a:custGeom>
              <a:avLst/>
              <a:gdLst/>
              <a:ahLst/>
              <a:cxnLst/>
              <a:rect l="l" t="t" r="r" b="b"/>
              <a:pathLst>
                <a:path w="2002933" h="305717">
                  <a:moveTo>
                    <a:pt x="0" y="0"/>
                  </a:moveTo>
                  <a:lnTo>
                    <a:pt x="2002933" y="0"/>
                  </a:lnTo>
                  <a:lnTo>
                    <a:pt x="2002933" y="305717"/>
                  </a:lnTo>
                  <a:lnTo>
                    <a:pt x="0" y="305717"/>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47" name="TextBox 47"/>
            <p:cNvSpPr txBox="1"/>
            <p:nvPr/>
          </p:nvSpPr>
          <p:spPr>
            <a:xfrm>
              <a:off x="12108" y="0"/>
              <a:ext cx="1997505" cy="292132"/>
            </a:xfrm>
            <a:prstGeom prst="rect">
              <a:avLst/>
            </a:prstGeom>
            <a:ln>
              <a:solidFill>
                <a:schemeClr val="accent4">
                  <a:lumMod val="75000"/>
                </a:schemeClr>
              </a:solidFill>
            </a:ln>
          </p:spPr>
          <p:txBody>
            <a:bodyPr lIns="50800" tIns="50800" rIns="50800" bIns="50800" rtlCol="0" anchor="ctr"/>
            <a:lstStyle/>
            <a:p>
              <a:pPr lvl="0" algn="ctr">
                <a:lnSpc>
                  <a:spcPct val="107000"/>
                </a:lnSpc>
                <a:spcAft>
                  <a:spcPts val="800"/>
                </a:spcAft>
              </a:pPr>
              <a:r>
                <a:rPr lang="en-GB" sz="1000" b="1" u="sng" kern="100" dirty="0">
                  <a:effectLst/>
                  <a:latin typeface="A Day Without Sun Text" panose="020B0604020202020204" charset="0"/>
                  <a:ea typeface="Calibri" panose="020F0502020204030204" pitchFamily="34" charset="0"/>
                  <a:cs typeface="Arial" panose="020B0604020202020204" pitchFamily="34" charset="0"/>
                </a:rPr>
                <a:t>What is the Shahadah and how does it help Muslims belong?</a:t>
              </a:r>
              <a:r>
                <a:rPr lang="en-GB" sz="1000" u="sng" kern="100" dirty="0">
                  <a:effectLst/>
                  <a:latin typeface="A Day Without Sun Text" panose="020B0604020202020204" charset="0"/>
                  <a:ea typeface="Aptos"/>
                  <a:cs typeface="Arial" panose="020B0604020202020204" pitchFamily="34" charset="0"/>
                </a:rPr>
                <a:t> </a:t>
              </a:r>
            </a:p>
            <a:p>
              <a:pPr lvl="0">
                <a:lnSpc>
                  <a:spcPct val="107000"/>
                </a:lnSpc>
                <a:spcAft>
                  <a:spcPts val="800"/>
                </a:spcAft>
              </a:pPr>
              <a:r>
                <a:rPr lang="en-GB" sz="1000" kern="100" dirty="0">
                  <a:effectLst/>
                  <a:latin typeface="A Day Without Sun Text" panose="020B0604020202020204" charset="0"/>
                  <a:ea typeface="Calibri" panose="020F0502020204030204" pitchFamily="34" charset="0"/>
                  <a:cs typeface="Arial" panose="020B0604020202020204" pitchFamily="34" charset="0"/>
                </a:rPr>
                <a:t>The Shahadah is the Muslim statement of faith and is one of the Five Pillars of Islam. It says that there is only one God and that Muhammad is the messenger of Allah. Saying the Shahadah shows belonging to the Muslim community (the ummah). It helps Muslims feel connected and united through shared belief</a:t>
              </a:r>
              <a:r>
                <a:rPr lang="en-GB" sz="1000" kern="100" dirty="0" smtClean="0">
                  <a:effectLst/>
                  <a:latin typeface="A Day Without Sun Text" panose="020B0604020202020204" charset="0"/>
                  <a:ea typeface="Calibri" panose="020F0502020204030204" pitchFamily="34" charset="0"/>
                  <a:cs typeface="Arial" panose="020B0604020202020204" pitchFamily="34" charset="0"/>
                </a:rPr>
                <a:t>.</a:t>
              </a:r>
              <a:endParaRPr lang="en-GB" sz="1000" kern="100" dirty="0">
                <a:effectLst/>
                <a:latin typeface="A Day Without Sun Text" panose="020B0604020202020204" charset="0"/>
                <a:ea typeface="Aptos"/>
                <a:cs typeface="Arial" panose="020B0604020202020204" pitchFamily="34" charset="0"/>
              </a:endParaRPr>
            </a:p>
          </p:txBody>
        </p:sp>
      </p:grpSp>
      <p:sp>
        <p:nvSpPr>
          <p:cNvPr id="51" name="TextBox 51"/>
          <p:cNvSpPr txBox="1"/>
          <p:nvPr/>
        </p:nvSpPr>
        <p:spPr>
          <a:xfrm>
            <a:off x="6111798" y="166578"/>
            <a:ext cx="3716145" cy="602729"/>
          </a:xfrm>
          <a:prstGeom prst="rect">
            <a:avLst/>
          </a:prstGeom>
        </p:spPr>
        <p:txBody>
          <a:bodyPr lIns="0" tIns="0" rIns="0" bIns="0" rtlCol="0" anchor="t">
            <a:spAutoFit/>
          </a:bodyPr>
          <a:lstStyle/>
          <a:p>
            <a:pPr algn="r">
              <a:lnSpc>
                <a:spcPts val="4685"/>
              </a:lnSpc>
            </a:pPr>
            <a:r>
              <a:rPr lang="en-US" sz="3346" dirty="0">
                <a:solidFill>
                  <a:srgbClr val="383E48"/>
                </a:solidFill>
                <a:latin typeface="A Day Without Sun Text"/>
                <a:ea typeface="A Day Without Sun Text"/>
                <a:cs typeface="A Day Without Sun Text"/>
                <a:sym typeface="A Day Without Sun Text"/>
              </a:rPr>
              <a:t>RE and Worldviews </a:t>
            </a:r>
          </a:p>
        </p:txBody>
      </p:sp>
      <p:sp>
        <p:nvSpPr>
          <p:cNvPr id="52" name="TextBox 51">
            <a:extLst>
              <a:ext uri="{FF2B5EF4-FFF2-40B4-BE49-F238E27FC236}">
                <a16:creationId xmlns:a16="http://schemas.microsoft.com/office/drawing/2014/main" id="{503B406A-30CC-488D-9A7C-A793329E6B83}"/>
              </a:ext>
            </a:extLst>
          </p:cNvPr>
          <p:cNvSpPr txBox="1"/>
          <p:nvPr/>
        </p:nvSpPr>
        <p:spPr>
          <a:xfrm>
            <a:off x="6198060" y="1544237"/>
            <a:ext cx="3850671" cy="846257"/>
          </a:xfrm>
          <a:prstGeom prst="rect">
            <a:avLst/>
          </a:prstGeom>
          <a:noFill/>
        </p:spPr>
        <p:txBody>
          <a:bodyPr wrap="square">
            <a:spAutoFit/>
          </a:bodyPr>
          <a:lstStyle/>
          <a:p>
            <a:pPr lvl="0" algn="ctr">
              <a:lnSpc>
                <a:spcPct val="107000"/>
              </a:lnSpc>
              <a:spcAft>
                <a:spcPts val="800"/>
              </a:spcAft>
            </a:pPr>
            <a:r>
              <a:rPr lang="en-GB" sz="1000" b="1" u="sng" kern="100" dirty="0">
                <a:effectLst/>
                <a:latin typeface="A Day Without Sun Text" panose="020B0604020202020204" charset="0"/>
                <a:ea typeface="Calibri" panose="020F0502020204030204" pitchFamily="34" charset="0"/>
                <a:cs typeface="Arial" panose="020B0604020202020204" pitchFamily="34" charset="0"/>
              </a:rPr>
              <a:t>How does daily prayer help Muslims feel calm and focused?</a:t>
            </a:r>
            <a:r>
              <a:rPr lang="en-GB" sz="1000" u="sng" kern="100" dirty="0">
                <a:effectLst/>
                <a:latin typeface="A Day Without Sun Text" panose="020B0604020202020204" charset="0"/>
                <a:ea typeface="Aptos"/>
                <a:cs typeface="Arial" panose="020B0604020202020204" pitchFamily="34" charset="0"/>
              </a:rPr>
              <a:t> </a:t>
            </a:r>
          </a:p>
          <a:p>
            <a:pPr lvl="0">
              <a:lnSpc>
                <a:spcPct val="107000"/>
              </a:lnSpc>
              <a:spcAft>
                <a:spcPts val="800"/>
              </a:spcAft>
            </a:pPr>
            <a:r>
              <a:rPr lang="en-GB" sz="1000" kern="100" dirty="0">
                <a:effectLst/>
                <a:latin typeface="A Day Without Sun Text" panose="020B0604020202020204" charset="0"/>
                <a:ea typeface="Calibri" panose="020F0502020204030204" pitchFamily="34" charset="0"/>
                <a:cs typeface="Arial" panose="020B0604020202020204" pitchFamily="34" charset="0"/>
              </a:rPr>
              <a:t>Muslims pray five times a day in a ritual called Salat. Prayer helps Muslims pause, reflect, and remember Allah throughout the day. It supports mindfulness, calmness, and connection with God. Prayer also helps Muslims live disciplined and balanced lives</a:t>
            </a:r>
            <a:endParaRPr lang="en-GB" sz="1000" kern="100" dirty="0">
              <a:effectLst/>
              <a:latin typeface="A Day Without Sun Text" panose="020B0604020202020204" charset="0"/>
              <a:ea typeface="Aptos"/>
              <a:cs typeface="Arial" panose="020B0604020202020204" pitchFamily="34" charset="0"/>
            </a:endParaRPr>
          </a:p>
        </p:txBody>
      </p:sp>
      <p:sp>
        <p:nvSpPr>
          <p:cNvPr id="54" name="TextBox 53">
            <a:extLst>
              <a:ext uri="{FF2B5EF4-FFF2-40B4-BE49-F238E27FC236}">
                <a16:creationId xmlns:a16="http://schemas.microsoft.com/office/drawing/2014/main" id="{AE6AA804-87D1-4AE5-B474-23B8DDBE7D3D}"/>
              </a:ext>
            </a:extLst>
          </p:cNvPr>
          <p:cNvSpPr txBox="1"/>
          <p:nvPr/>
        </p:nvSpPr>
        <p:spPr>
          <a:xfrm>
            <a:off x="6084921" y="2745393"/>
            <a:ext cx="4071781" cy="846257"/>
          </a:xfrm>
          <a:prstGeom prst="rect">
            <a:avLst/>
          </a:prstGeom>
          <a:noFill/>
        </p:spPr>
        <p:txBody>
          <a:bodyPr wrap="square">
            <a:spAutoFit/>
          </a:bodyPr>
          <a:lstStyle/>
          <a:p>
            <a:pPr lvl="0" algn="ctr">
              <a:lnSpc>
                <a:spcPct val="107000"/>
              </a:lnSpc>
              <a:spcAft>
                <a:spcPts val="800"/>
              </a:spcAft>
            </a:pPr>
            <a:r>
              <a:rPr lang="en-GB" sz="1000" b="1" u="sng" kern="100" dirty="0">
                <a:effectLst/>
                <a:latin typeface="A Day Without Sun Text" panose="020B0604020202020204" charset="0"/>
                <a:ea typeface="Calibri" panose="020F0502020204030204" pitchFamily="34" charset="0"/>
                <a:cs typeface="Arial" panose="020B0604020202020204" pitchFamily="34" charset="0"/>
              </a:rPr>
              <a:t>Why does praying together in a mosque help Muslims live in harmony</a:t>
            </a:r>
            <a:r>
              <a:rPr lang="en-GB" sz="1000" b="1" u="sng" kern="100" dirty="0" smtClean="0">
                <a:effectLst/>
                <a:latin typeface="A Day Without Sun Text" panose="020B0604020202020204" charset="0"/>
                <a:ea typeface="Calibri" panose="020F0502020204030204" pitchFamily="34" charset="0"/>
                <a:cs typeface="Arial" panose="020B0604020202020204" pitchFamily="34" charset="0"/>
              </a:rPr>
              <a:t>?</a:t>
            </a:r>
          </a:p>
          <a:p>
            <a:pPr lvl="0">
              <a:lnSpc>
                <a:spcPct val="107000"/>
              </a:lnSpc>
              <a:spcAft>
                <a:spcPts val="800"/>
              </a:spcAft>
            </a:pPr>
            <a:r>
              <a:rPr lang="en-GB" sz="1000" kern="100" dirty="0" smtClean="0">
                <a:effectLst/>
                <a:latin typeface="A Day Without Sun Text" panose="020B0604020202020204" charset="0"/>
                <a:ea typeface="Aptos"/>
                <a:cs typeface="Arial" panose="020B0604020202020204" pitchFamily="34" charset="0"/>
              </a:rPr>
              <a:t> </a:t>
            </a:r>
            <a:r>
              <a:rPr lang="en-GB" sz="1000" kern="100" dirty="0">
                <a:effectLst/>
                <a:latin typeface="A Day Without Sun Text" panose="020B0604020202020204" charset="0"/>
                <a:ea typeface="Calibri" panose="020F0502020204030204" pitchFamily="34" charset="0"/>
                <a:cs typeface="Arial" panose="020B0604020202020204" pitchFamily="34" charset="0"/>
              </a:rPr>
              <a:t>A mosque is a special place where Muslims gather to pray together, especially on Fridays. Praying together builds community and equality, as everyone stands side by side. Mosques also teach kindness, learning, and respect. Community prayer strengthens shared values.</a:t>
            </a:r>
            <a:endParaRPr lang="en-GB" sz="1000" kern="100" dirty="0">
              <a:effectLst/>
              <a:latin typeface="A Day Without Sun Text" panose="020B0604020202020204" charset="0"/>
              <a:ea typeface="Aptos"/>
              <a:cs typeface="Arial" panose="020B0604020202020204" pitchFamily="34" charset="0"/>
            </a:endParaRPr>
          </a:p>
        </p:txBody>
      </p:sp>
      <p:pic>
        <p:nvPicPr>
          <p:cNvPr id="58" name="Picture 2" descr="Britain's stunning mosques revealed for the first time in new book ...">
            <a:extLst>
              <a:ext uri="{FF2B5EF4-FFF2-40B4-BE49-F238E27FC236}">
                <a16:creationId xmlns:a16="http://schemas.microsoft.com/office/drawing/2014/main" id="{4DB24B37-B926-4A0C-8C52-EFA7DCA5CB2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46300" y="5667340"/>
            <a:ext cx="1192771" cy="1524935"/>
          </a:xfrm>
          <a:prstGeom prst="rect">
            <a:avLst/>
          </a:prstGeom>
          <a:noFill/>
          <a:extLst>
            <a:ext uri="{909E8E84-426E-40DD-AFC4-6F175D3DCCD1}">
              <a14:hiddenFill xmlns:a14="http://schemas.microsoft.com/office/drawing/2010/main">
                <a:solidFill>
                  <a:srgbClr val="FFFFFF"/>
                </a:solidFill>
              </a14:hiddenFill>
            </a:ext>
          </a:extLst>
        </p:spPr>
      </p:pic>
      <p:pic>
        <p:nvPicPr>
          <p:cNvPr id="59" name="Google Shape;1103;p94">
            <a:extLst>
              <a:ext uri="{FF2B5EF4-FFF2-40B4-BE49-F238E27FC236}">
                <a16:creationId xmlns:a16="http://schemas.microsoft.com/office/drawing/2014/main" id="{3E22A895-56B7-4F57-9315-14B94232FD15}"/>
              </a:ext>
            </a:extLst>
          </p:cNvPr>
          <p:cNvPicPr preferRelativeResize="0"/>
          <p:nvPr/>
        </p:nvPicPr>
        <p:blipFill rotWithShape="1">
          <a:blip r:embed="rId3">
            <a:alphaModFix/>
          </a:blip>
          <a:srcRect t="12349"/>
          <a:stretch/>
        </p:blipFill>
        <p:spPr>
          <a:xfrm>
            <a:off x="3581015" y="5670792"/>
            <a:ext cx="2503906" cy="1469549"/>
          </a:xfrm>
          <a:prstGeom prst="rect">
            <a:avLst/>
          </a:prstGeom>
          <a:noFill/>
          <a:ln>
            <a:noFill/>
          </a:ln>
          <a:effectLst>
            <a:outerShdw blurRad="57150" dist="19050" dir="5400000" algn="bl" rotWithShape="0">
              <a:srgbClr val="000000">
                <a:alpha val="50000"/>
              </a:srgbClr>
            </a:outerShdw>
          </a:effectLst>
        </p:spPr>
      </p:pic>
      <p:sp>
        <p:nvSpPr>
          <p:cNvPr id="60" name="TextBox 59">
            <a:extLst>
              <a:ext uri="{FF2B5EF4-FFF2-40B4-BE49-F238E27FC236}">
                <a16:creationId xmlns:a16="http://schemas.microsoft.com/office/drawing/2014/main" id="{C496B6DB-3D15-45E6-A818-B4470E527C6D}"/>
              </a:ext>
            </a:extLst>
          </p:cNvPr>
          <p:cNvSpPr txBox="1"/>
          <p:nvPr/>
        </p:nvSpPr>
        <p:spPr>
          <a:xfrm>
            <a:off x="392407" y="1492566"/>
            <a:ext cx="5455478" cy="2087751"/>
          </a:xfrm>
          <a:prstGeom prst="rect">
            <a:avLst/>
          </a:prstGeom>
          <a:noFill/>
        </p:spPr>
        <p:txBody>
          <a:bodyPr wrap="square" rtlCol="0">
            <a:spAutoFit/>
          </a:bodyPr>
          <a:lstStyle/>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Very Important Vocabulary:</a:t>
            </a:r>
            <a:endParaRPr lang="en-GB" sz="1000" dirty="0">
              <a:latin typeface="A Day Without Sun Text" panose="020B0604020202020204" charset="0"/>
              <a:ea typeface="Aptos"/>
            </a:endParaRPr>
          </a:p>
          <a:p>
            <a:r>
              <a:rPr lang="en-GB" sz="1000" b="1" u="sng" dirty="0">
                <a:effectLst/>
                <a:latin typeface="A Day Without Sun Text" panose="020B0604020202020204" charset="0"/>
                <a:ea typeface="Aptos"/>
              </a:rPr>
              <a:t>Allah: </a:t>
            </a:r>
            <a:r>
              <a:rPr lang="en-GB" sz="1000" dirty="0">
                <a:effectLst/>
                <a:latin typeface="A Day Without Sun Text" panose="020B0604020202020204" charset="0"/>
                <a:ea typeface="Calibri" panose="020F0502020204030204" pitchFamily="34" charset="0"/>
              </a:rPr>
              <a:t>Allah is the Arabic word for God</a:t>
            </a:r>
            <a:r>
              <a:rPr lang="en-GB" sz="1000" dirty="0" smtClean="0">
                <a:effectLst/>
                <a:latin typeface="A Day Without Sun Text" panose="020B0604020202020204" charset="0"/>
                <a:ea typeface="Calibri" panose="020F0502020204030204" pitchFamily="34" charset="0"/>
              </a:rPr>
              <a:t>.</a:t>
            </a:r>
            <a:endParaRPr lang="en-GB" sz="1000" dirty="0" smtClean="0">
              <a:effectLst/>
              <a:latin typeface="A Day Without Sun Text" panose="020B0604020202020204" charset="0"/>
              <a:ea typeface="Aptos"/>
            </a:endParaRPr>
          </a:p>
          <a:p>
            <a:r>
              <a:rPr lang="en-GB" sz="1000" b="1" u="sng" dirty="0" smtClean="0">
                <a:effectLst/>
                <a:latin typeface="A Day Without Sun Text" panose="020B0604020202020204" charset="0"/>
                <a:ea typeface="Aptos"/>
              </a:rPr>
              <a:t>Muslim</a:t>
            </a:r>
            <a:r>
              <a:rPr lang="en-GB" sz="1000" b="1" u="sng" dirty="0">
                <a:effectLst/>
                <a:latin typeface="A Day Without Sun Text" panose="020B0604020202020204" charset="0"/>
                <a:ea typeface="Aptos"/>
              </a:rPr>
              <a:t>:</a:t>
            </a:r>
            <a:r>
              <a:rPr lang="en-GB" sz="1000" dirty="0">
                <a:effectLst/>
                <a:latin typeface="A Day Without Sun Text" panose="020B0604020202020204" charset="0"/>
                <a:ea typeface="Aptos"/>
              </a:rPr>
              <a:t>  </a:t>
            </a:r>
            <a:r>
              <a:rPr lang="en-GB" sz="1000" i="0" dirty="0">
                <a:solidFill>
                  <a:srgbClr val="333333"/>
                </a:solidFill>
                <a:effectLst/>
                <a:latin typeface="A Day Without Sun Text" panose="020B0604020202020204" charset="0"/>
              </a:rPr>
              <a:t>A Muslim is someone who believes in Islam and lives according to its rules.</a:t>
            </a:r>
            <a:endParaRPr lang="en-GB" sz="1000" dirty="0">
              <a:effectLst/>
              <a:latin typeface="A Day Without Sun Text" panose="020B0604020202020204" charset="0"/>
              <a:ea typeface="Aptos"/>
            </a:endParaRPr>
          </a:p>
          <a:p>
            <a:r>
              <a:rPr lang="en-GB" sz="1000" b="1" u="sng" dirty="0">
                <a:effectLst/>
                <a:latin typeface="A Day Without Sun Text" panose="020B0604020202020204" charset="0"/>
                <a:ea typeface="Aptos"/>
              </a:rPr>
              <a:t>Islam: </a:t>
            </a:r>
            <a:r>
              <a:rPr lang="en-GB" sz="1000" i="0" dirty="0">
                <a:solidFill>
                  <a:srgbClr val="333333"/>
                </a:solidFill>
                <a:effectLst/>
                <a:latin typeface="A Day Without Sun Text" panose="020B0604020202020204" charset="0"/>
              </a:rPr>
              <a:t>Islam is a major world </a:t>
            </a:r>
            <a:r>
              <a:rPr lang="en-GB" sz="1000" i="0" dirty="0" smtClean="0">
                <a:solidFill>
                  <a:srgbClr val="333333"/>
                </a:solidFill>
                <a:effectLst/>
                <a:latin typeface="A Day Without Sun Text" panose="020B0604020202020204" charset="0"/>
              </a:rPr>
              <a:t>religion.</a:t>
            </a:r>
            <a:endParaRPr lang="en-GB" sz="1000" dirty="0">
              <a:effectLst/>
              <a:latin typeface="A Day Without Sun Text" panose="020B0604020202020204" charset="0"/>
              <a:ea typeface="Aptos"/>
            </a:endParaRPr>
          </a:p>
          <a:p>
            <a:r>
              <a:rPr lang="en-GB" sz="1000" b="1" u="sng" dirty="0">
                <a:effectLst/>
                <a:latin typeface="A Day Without Sun Text" panose="020B0604020202020204" charset="0"/>
                <a:ea typeface="Aptos"/>
              </a:rPr>
              <a:t>Shahadah:</a:t>
            </a:r>
            <a:r>
              <a:rPr lang="en-GB" sz="1000" dirty="0">
                <a:effectLst/>
                <a:latin typeface="A Day Without Sun Text" panose="020B0604020202020204" charset="0"/>
                <a:ea typeface="Aptos"/>
              </a:rPr>
              <a:t> Shahadah </a:t>
            </a:r>
            <a:r>
              <a:rPr lang="en-GB" sz="1000" kern="100" dirty="0">
                <a:effectLst/>
                <a:latin typeface="A Day Without Sun Text" panose="020B0604020202020204" charset="0"/>
                <a:ea typeface="Calibri" panose="020F0502020204030204" pitchFamily="34" charset="0"/>
                <a:cs typeface="Arial" panose="020B0604020202020204" pitchFamily="34" charset="0"/>
              </a:rPr>
              <a:t>is the Muslim statement of faith and is one of the Five Pillars of </a:t>
            </a:r>
            <a:r>
              <a:rPr lang="en-GB" sz="1000" kern="100" dirty="0" smtClean="0">
                <a:effectLst/>
                <a:latin typeface="A Day Without Sun Text" panose="020B0604020202020204" charset="0"/>
                <a:ea typeface="Calibri" panose="020F0502020204030204" pitchFamily="34" charset="0"/>
                <a:cs typeface="Arial" panose="020B0604020202020204" pitchFamily="34" charset="0"/>
              </a:rPr>
              <a:t>Islam.</a:t>
            </a:r>
            <a:endParaRPr lang="en-GB" sz="1000" dirty="0">
              <a:effectLst/>
              <a:latin typeface="A Day Without Sun Text" panose="020B0604020202020204" charset="0"/>
              <a:ea typeface="Aptos"/>
            </a:endParaRPr>
          </a:p>
          <a:p>
            <a:r>
              <a:rPr lang="en-GB" sz="1000" b="1" u="sng" dirty="0">
                <a:effectLst/>
                <a:latin typeface="A Day Without Sun Text" panose="020B0604020202020204" charset="0"/>
                <a:ea typeface="Aptos"/>
              </a:rPr>
              <a:t>Salat</a:t>
            </a:r>
            <a:r>
              <a:rPr lang="en-GB" sz="1000" b="1" u="sng" dirty="0">
                <a:latin typeface="A Day Without Sun Text" panose="020B0604020202020204" charset="0"/>
                <a:ea typeface="Aptos"/>
              </a:rPr>
              <a:t>:</a:t>
            </a:r>
            <a:r>
              <a:rPr lang="en-GB" sz="1000" dirty="0">
                <a:effectLst/>
                <a:latin typeface="A Day Without Sun Text" panose="020B0604020202020204" charset="0"/>
                <a:ea typeface="Aptos"/>
              </a:rPr>
              <a:t> </a:t>
            </a:r>
            <a:r>
              <a:rPr lang="en-GB" sz="1000" kern="100" dirty="0">
                <a:effectLst/>
                <a:latin typeface="A Day Without Sun Text" panose="020B0604020202020204" charset="0"/>
                <a:ea typeface="Calibri" panose="020F0502020204030204" pitchFamily="34" charset="0"/>
                <a:cs typeface="Arial" panose="020B0604020202020204" pitchFamily="34" charset="0"/>
              </a:rPr>
              <a:t>Muslims pray five times a day in a ritual called </a:t>
            </a:r>
            <a:r>
              <a:rPr lang="en-GB" sz="1000" kern="100" dirty="0" err="1" smtClean="0">
                <a:effectLst/>
                <a:latin typeface="A Day Without Sun Text" panose="020B0604020202020204" charset="0"/>
                <a:ea typeface="Calibri" panose="020F0502020204030204" pitchFamily="34" charset="0"/>
                <a:cs typeface="Arial" panose="020B0604020202020204" pitchFamily="34" charset="0"/>
              </a:rPr>
              <a:t>Salat</a:t>
            </a:r>
            <a:r>
              <a:rPr lang="en-GB" sz="1000" kern="100" dirty="0" smtClean="0">
                <a:effectLst/>
                <a:latin typeface="A Day Without Sun Text" panose="020B0604020202020204" charset="0"/>
                <a:ea typeface="Calibri" panose="020F0502020204030204" pitchFamily="34" charset="0"/>
                <a:cs typeface="Arial" panose="020B0604020202020204" pitchFamily="34" charset="0"/>
              </a:rPr>
              <a:t>.</a:t>
            </a:r>
            <a:endParaRPr lang="en-GB" sz="1000" dirty="0">
              <a:effectLst/>
              <a:latin typeface="A Day Without Sun Text" panose="020B0604020202020204" charset="0"/>
              <a:ea typeface="Aptos"/>
            </a:endParaRPr>
          </a:p>
          <a:p>
            <a:r>
              <a:rPr lang="en-GB" sz="1000" b="1" u="sng" dirty="0">
                <a:effectLst/>
                <a:latin typeface="A Day Without Sun Text" panose="020B0604020202020204" charset="0"/>
                <a:ea typeface="Aptos"/>
              </a:rPr>
              <a:t>Mosque</a:t>
            </a:r>
            <a:r>
              <a:rPr lang="en-GB" sz="1000" b="1" u="sng" dirty="0">
                <a:latin typeface="A Day Without Sun Text" panose="020B0604020202020204" charset="0"/>
                <a:ea typeface="Aptos"/>
              </a:rPr>
              <a:t>:</a:t>
            </a:r>
            <a:r>
              <a:rPr lang="en-GB" sz="1000" b="1" dirty="0">
                <a:effectLst/>
                <a:latin typeface="A Day Without Sun Text" panose="020B0604020202020204" charset="0"/>
                <a:ea typeface="Aptos"/>
              </a:rPr>
              <a:t> </a:t>
            </a:r>
            <a:r>
              <a:rPr lang="en-GB" sz="1000" kern="100" dirty="0">
                <a:effectLst/>
                <a:latin typeface="A Day Without Sun Text" panose="020B0604020202020204" charset="0"/>
                <a:ea typeface="Calibri" panose="020F0502020204030204" pitchFamily="34" charset="0"/>
                <a:cs typeface="Arial" panose="020B0604020202020204" pitchFamily="34" charset="0"/>
              </a:rPr>
              <a:t>A mosque is a special place where Muslims gather to pray </a:t>
            </a:r>
            <a:r>
              <a:rPr lang="en-GB" sz="1000" kern="100" dirty="0" smtClean="0">
                <a:effectLst/>
                <a:latin typeface="A Day Without Sun Text" panose="020B0604020202020204" charset="0"/>
                <a:ea typeface="Calibri" panose="020F0502020204030204" pitchFamily="34" charset="0"/>
                <a:cs typeface="Arial" panose="020B0604020202020204" pitchFamily="34" charset="0"/>
              </a:rPr>
              <a:t>together.</a:t>
            </a:r>
            <a:endParaRPr lang="en-GB" sz="1000" dirty="0">
              <a:effectLst/>
              <a:latin typeface="A Day Without Sun Text" panose="020B0604020202020204" charset="0"/>
              <a:ea typeface="Aptos"/>
            </a:endParaRPr>
          </a:p>
          <a:p>
            <a:r>
              <a:rPr lang="en-GB" sz="1000" b="1" u="sng" dirty="0">
                <a:effectLst/>
                <a:latin typeface="A Day Without Sun Text" panose="020B0604020202020204" charset="0"/>
                <a:ea typeface="Aptos"/>
              </a:rPr>
              <a:t>Imam: </a:t>
            </a:r>
            <a:r>
              <a:rPr lang="en-GB" sz="1000" kern="1200" dirty="0">
                <a:solidFill>
                  <a:schemeClr val="tx1"/>
                </a:solidFill>
                <a:effectLst/>
                <a:latin typeface="A Day Without Sun Text" panose="020B0604020202020204" charset="0"/>
              </a:rPr>
              <a:t>The imam leads the prayer in th</a:t>
            </a:r>
            <a:r>
              <a:rPr lang="en-GB" sz="1000" dirty="0">
                <a:latin typeface="A Day Without Sun Text" panose="020B0604020202020204" charset="0"/>
              </a:rPr>
              <a:t>e mosque.</a:t>
            </a:r>
            <a:endParaRPr lang="en-GB" sz="1000" dirty="0">
              <a:effectLst/>
              <a:latin typeface="A Day Without Sun Text" panose="020B0604020202020204" charset="0"/>
              <a:ea typeface="Aptos"/>
            </a:endParaRPr>
          </a:p>
          <a:p>
            <a:r>
              <a:rPr lang="en-GB" sz="1000" b="1" u="sng" dirty="0">
                <a:latin typeface="A Day Without Sun Text" panose="020B0604020202020204" charset="0"/>
                <a:ea typeface="Aptos"/>
              </a:rPr>
              <a:t>Sawm/Fasting</a:t>
            </a:r>
            <a:r>
              <a:rPr lang="en-GB" sz="1000" b="1" dirty="0">
                <a:latin typeface="A Day Without Sun Text" panose="020B0604020202020204" charset="0"/>
                <a:ea typeface="Aptos"/>
              </a:rPr>
              <a:t>: </a:t>
            </a:r>
            <a:r>
              <a:rPr lang="en-GB" sz="1000" dirty="0">
                <a:latin typeface="A Day Without Sun Text" panose="020B0604020202020204" charset="0"/>
                <a:cs typeface="Calibri" panose="020F0502020204030204" pitchFamily="34" charset="0"/>
              </a:rPr>
              <a:t>Fasting means not eating or drinking during the daytime. </a:t>
            </a:r>
            <a:endParaRPr lang="en-GB" sz="1000" dirty="0">
              <a:effectLst/>
              <a:latin typeface="A Day Without Sun Text" panose="020B0604020202020204" charset="0"/>
              <a:ea typeface="Aptos"/>
            </a:endParaRPr>
          </a:p>
          <a:p>
            <a:r>
              <a:rPr lang="en-GB" sz="1000" b="1" u="sng" dirty="0">
                <a:effectLst/>
                <a:latin typeface="A Day Without Sun Text" panose="020B0604020202020204" charset="0"/>
                <a:ea typeface="Aptos"/>
              </a:rPr>
              <a:t>Ramadan</a:t>
            </a:r>
            <a:r>
              <a:rPr lang="en-GB" sz="1000" b="1" u="sng" dirty="0">
                <a:latin typeface="A Day Without Sun Text" panose="020B0604020202020204" charset="0"/>
                <a:ea typeface="Aptos"/>
              </a:rPr>
              <a:t>:</a:t>
            </a:r>
            <a:r>
              <a:rPr lang="en-GB" sz="1000" dirty="0">
                <a:effectLst/>
                <a:latin typeface="A Day Without Sun Text" panose="020B0604020202020204" charset="0"/>
                <a:ea typeface="Aptos"/>
              </a:rPr>
              <a:t> </a:t>
            </a:r>
            <a:r>
              <a:rPr lang="en-GB" sz="1000" kern="100" dirty="0">
                <a:effectLst/>
                <a:latin typeface="A Day Without Sun Text" panose="020B0604020202020204" charset="0"/>
                <a:ea typeface="Calibri" panose="020F0502020204030204" pitchFamily="34" charset="0"/>
                <a:cs typeface="Arial" panose="020B0604020202020204" pitchFamily="34" charset="0"/>
              </a:rPr>
              <a:t>During Ramadan, many Muslims fast during daylight hours. </a:t>
            </a:r>
            <a:endParaRPr lang="en-GB" sz="1000" dirty="0">
              <a:effectLst/>
              <a:latin typeface="A Day Without Sun Text" panose="020B0604020202020204" charset="0"/>
              <a:ea typeface="Aptos"/>
            </a:endParaRPr>
          </a:p>
          <a:p>
            <a:r>
              <a:rPr lang="en-GB" sz="1000" b="1" u="sng" dirty="0">
                <a:latin typeface="A Day Without Sun Text" panose="020B0604020202020204" charset="0"/>
                <a:ea typeface="Aptos"/>
              </a:rPr>
              <a:t>U</a:t>
            </a:r>
            <a:r>
              <a:rPr lang="en-GB" sz="1000" b="1" u="sng" dirty="0">
                <a:effectLst/>
                <a:latin typeface="A Day Without Sun Text" panose="020B0604020202020204" charset="0"/>
                <a:ea typeface="Aptos"/>
              </a:rPr>
              <a:t>mmah</a:t>
            </a:r>
            <a:r>
              <a:rPr lang="en-GB" sz="1000" b="1" u="sng" dirty="0">
                <a:latin typeface="A Day Without Sun Text" panose="020B0604020202020204" charset="0"/>
                <a:ea typeface="Aptos"/>
              </a:rPr>
              <a:t>:</a:t>
            </a:r>
            <a:r>
              <a:rPr lang="en-GB" sz="1000" dirty="0">
                <a:effectLst/>
                <a:latin typeface="A Day Without Sun Text" panose="020B0604020202020204" charset="0"/>
                <a:ea typeface="Aptos"/>
              </a:rPr>
              <a:t> Ummah means </a:t>
            </a:r>
            <a:r>
              <a:rPr lang="en-GB" sz="1000" kern="100" dirty="0">
                <a:effectLst/>
                <a:latin typeface="A Day Without Sun Text" panose="020B0604020202020204" charset="0"/>
                <a:ea typeface="Calibri" panose="020F0502020204030204" pitchFamily="34" charset="0"/>
                <a:cs typeface="Arial" panose="020B0604020202020204" pitchFamily="34" charset="0"/>
              </a:rPr>
              <a:t>Muslim community.</a:t>
            </a:r>
            <a:endParaRPr lang="en-US" sz="1000" b="1" u="sng" dirty="0">
              <a:solidFill>
                <a:srgbClr val="000000"/>
              </a:solidFill>
              <a:latin typeface="A Day Without Sun Text Bold"/>
              <a:ea typeface="A Day Without Sun Text Bold"/>
              <a:cs typeface="A Day Without Sun Text Bold"/>
              <a:sym typeface="A Day Without Sun Text Bold"/>
            </a:endParaRPr>
          </a:p>
          <a:p>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8884C572CE9F04A8EB4AF16B150F620" ma:contentTypeVersion="11" ma:contentTypeDescription="Create a new document." ma:contentTypeScope="" ma:versionID="aac98b6ad2d09f01bab0a4ea75efac2d">
  <xsd:schema xmlns:xsd="http://www.w3.org/2001/XMLSchema" xmlns:xs="http://www.w3.org/2001/XMLSchema" xmlns:p="http://schemas.microsoft.com/office/2006/metadata/properties" xmlns:ns2="4224bfa7-401d-4c3d-8107-13dcdb964358" xmlns:ns3="ae13810d-ac7a-4056-9373-21c24e1efe3c" targetNamespace="http://schemas.microsoft.com/office/2006/metadata/properties" ma:root="true" ma:fieldsID="7d57b26099797c719fd18f9da9f07abd" ns2:_="" ns3:_="">
    <xsd:import namespace="4224bfa7-401d-4c3d-8107-13dcdb964358"/>
    <xsd:import namespace="ae13810d-ac7a-4056-9373-21c24e1efe3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24bfa7-401d-4c3d-8107-13dcdb9643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8428802f-7ba1-4333-b04e-deb8d8d6a347"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e13810d-ac7a-4056-9373-21c24e1efe3c"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e4f8acbf-483a-423d-baf3-afba9fd92572}" ma:internalName="TaxCatchAll" ma:showField="CatchAllData" ma:web="ae13810d-ac7a-4056-9373-21c24e1efe3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ae13810d-ac7a-4056-9373-21c24e1efe3c" xsi:nil="true"/>
    <lcf76f155ced4ddcb4097134ff3c332f xmlns="4224bfa7-401d-4c3d-8107-13dcdb96435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BC11857-7C2F-4522-96CD-0DE748345373}"/>
</file>

<file path=customXml/itemProps2.xml><?xml version="1.0" encoding="utf-8"?>
<ds:datastoreItem xmlns:ds="http://schemas.openxmlformats.org/officeDocument/2006/customXml" ds:itemID="{11809573-091D-48B6-BB5B-D8A3C8F1D823}">
  <ds:schemaRefs>
    <ds:schemaRef ds:uri="http://schemas.microsoft.com/sharepoint/v3/contenttype/forms"/>
  </ds:schemaRefs>
</ds:datastoreItem>
</file>

<file path=customXml/itemProps3.xml><?xml version="1.0" encoding="utf-8"?>
<ds:datastoreItem xmlns:ds="http://schemas.openxmlformats.org/officeDocument/2006/customXml" ds:itemID="{F777C902-9277-4274-A000-4D4D197F0E82}">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54</TotalTime>
  <Words>529</Words>
  <Application>Microsoft Office PowerPoint</Application>
  <PresentationFormat>Custom</PresentationFormat>
  <Paragraphs>27</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 Day Without Sun Text Bold</vt:lpstr>
      <vt:lpstr>Arial</vt:lpstr>
      <vt:lpstr>Calibri</vt:lpstr>
      <vt:lpstr>A Day Without Sun Text</vt:lpstr>
      <vt:lpstr>Aptos</vt:lpstr>
      <vt:lpstr>Cambria Math</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Earthquakes Knowledge Organiser</dc:title>
  <dc:creator>Emma Gear</dc:creator>
  <cp:lastModifiedBy>Windows User</cp:lastModifiedBy>
  <cp:revision>9</cp:revision>
  <dcterms:created xsi:type="dcterms:W3CDTF">2006-08-16T00:00:00Z</dcterms:created>
  <dcterms:modified xsi:type="dcterms:W3CDTF">2026-07-07T08:07:01Z</dcterms:modified>
  <dc:identifier>DAGs8qpeba0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0x01010008884C572CE9F04A8EB4AF16B150F620</vt:lpwstr>
  </property>
</Properties>
</file>