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3" r:id="rId1"/>
  </p:sldMasterIdLst>
  <p:notesMasterIdLst>
    <p:notesMasterId r:id="rId25"/>
  </p:notesMasterIdLst>
  <p:sldIdLst>
    <p:sldId id="271" r:id="rId2"/>
    <p:sldId id="256" r:id="rId3"/>
    <p:sldId id="257" r:id="rId4"/>
    <p:sldId id="258" r:id="rId5"/>
    <p:sldId id="259" r:id="rId6"/>
    <p:sldId id="263" r:id="rId7"/>
    <p:sldId id="260" r:id="rId8"/>
    <p:sldId id="277" r:id="rId9"/>
    <p:sldId id="267" r:id="rId10"/>
    <p:sldId id="261" r:id="rId11"/>
    <p:sldId id="268" r:id="rId12"/>
    <p:sldId id="273" r:id="rId13"/>
    <p:sldId id="274" r:id="rId14"/>
    <p:sldId id="275" r:id="rId15"/>
    <p:sldId id="276" r:id="rId16"/>
    <p:sldId id="278" r:id="rId17"/>
    <p:sldId id="279" r:id="rId18"/>
    <p:sldId id="280" r:id="rId19"/>
    <p:sldId id="281" r:id="rId20"/>
    <p:sldId id="282" r:id="rId21"/>
    <p:sldId id="264" r:id="rId22"/>
    <p:sldId id="266" r:id="rId23"/>
    <p:sldId id="272" r:id="rId24"/>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4548"/>
  </p:normalViewPr>
  <p:slideViewPr>
    <p:cSldViewPr snapToGrid="0">
      <p:cViewPr>
        <p:scale>
          <a:sx n="60" d="100"/>
          <a:sy n="60" d="100"/>
        </p:scale>
        <p:origin x="32"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B5B7A3E0-632E-42F9-8304-697F95324E85}" type="datetimeFigureOut">
              <a:rPr lang="en-GB" smtClean="0"/>
              <a:t>10/09/2025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9AC260B-11CC-407E-BBF7-FE611F0F5B8D}" type="slidenum">
              <a:rPr lang="en-GB" smtClean="0"/>
              <a:t>‹#›</a:t>
            </a:fld>
            <a:endParaRPr lang="en-GB"/>
          </a:p>
        </p:txBody>
      </p:sp>
    </p:spTree>
    <p:extLst>
      <p:ext uri="{BB962C8B-B14F-4D97-AF65-F5344CB8AC3E}">
        <p14:creationId xmlns:p14="http://schemas.microsoft.com/office/powerpoint/2010/main" val="3322741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AC260B-11CC-407E-BBF7-FE611F0F5B8D}" type="slidenum">
              <a:rPr lang="en-GB" smtClean="0"/>
              <a:t>2</a:t>
            </a:fld>
            <a:endParaRPr lang="en-GB"/>
          </a:p>
        </p:txBody>
      </p:sp>
    </p:spTree>
    <p:extLst>
      <p:ext uri="{BB962C8B-B14F-4D97-AF65-F5344CB8AC3E}">
        <p14:creationId xmlns:p14="http://schemas.microsoft.com/office/powerpoint/2010/main" val="28986774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AC260B-11CC-407E-BBF7-FE611F0F5B8D}" type="slidenum">
              <a:rPr lang="en-GB" smtClean="0"/>
              <a:t>3</a:t>
            </a:fld>
            <a:endParaRPr lang="en-GB"/>
          </a:p>
        </p:txBody>
      </p:sp>
    </p:spTree>
    <p:extLst>
      <p:ext uri="{BB962C8B-B14F-4D97-AF65-F5344CB8AC3E}">
        <p14:creationId xmlns:p14="http://schemas.microsoft.com/office/powerpoint/2010/main" val="4184160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AC260B-11CC-407E-BBF7-FE611F0F5B8D}" type="slidenum">
              <a:rPr lang="en-GB" smtClean="0"/>
              <a:t>4</a:t>
            </a:fld>
            <a:endParaRPr lang="en-GB"/>
          </a:p>
        </p:txBody>
      </p:sp>
    </p:spTree>
    <p:extLst>
      <p:ext uri="{BB962C8B-B14F-4D97-AF65-F5344CB8AC3E}">
        <p14:creationId xmlns:p14="http://schemas.microsoft.com/office/powerpoint/2010/main" val="1234018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9AC260B-11CC-407E-BBF7-FE611F0F5B8D}" type="slidenum">
              <a:rPr lang="en-GB" smtClean="0"/>
              <a:t>5</a:t>
            </a:fld>
            <a:endParaRPr lang="en-GB"/>
          </a:p>
        </p:txBody>
      </p:sp>
    </p:spTree>
    <p:extLst>
      <p:ext uri="{BB962C8B-B14F-4D97-AF65-F5344CB8AC3E}">
        <p14:creationId xmlns:p14="http://schemas.microsoft.com/office/powerpoint/2010/main" val="19300302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AC260B-11CC-407E-BBF7-FE611F0F5B8D}" type="slidenum">
              <a:rPr lang="en-GB" smtClean="0"/>
              <a:t>6</a:t>
            </a:fld>
            <a:endParaRPr lang="en-GB"/>
          </a:p>
        </p:txBody>
      </p:sp>
    </p:spTree>
    <p:extLst>
      <p:ext uri="{BB962C8B-B14F-4D97-AF65-F5344CB8AC3E}">
        <p14:creationId xmlns:p14="http://schemas.microsoft.com/office/powerpoint/2010/main" val="8815983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9AC260B-11CC-407E-BBF7-FE611F0F5B8D}" type="slidenum">
              <a:rPr lang="en-GB" smtClean="0"/>
              <a:t>7</a:t>
            </a:fld>
            <a:endParaRPr lang="en-GB"/>
          </a:p>
        </p:txBody>
      </p:sp>
    </p:spTree>
    <p:extLst>
      <p:ext uri="{BB962C8B-B14F-4D97-AF65-F5344CB8AC3E}">
        <p14:creationId xmlns:p14="http://schemas.microsoft.com/office/powerpoint/2010/main" val="34100605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9AC260B-11CC-407E-BBF7-FE611F0F5B8D}" type="slidenum">
              <a:rPr lang="en-GB" smtClean="0"/>
              <a:t>10</a:t>
            </a:fld>
            <a:endParaRPr lang="en-GB"/>
          </a:p>
        </p:txBody>
      </p:sp>
    </p:spTree>
    <p:extLst>
      <p:ext uri="{BB962C8B-B14F-4D97-AF65-F5344CB8AC3E}">
        <p14:creationId xmlns:p14="http://schemas.microsoft.com/office/powerpoint/2010/main" val="11485799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9AC260B-11CC-407E-BBF7-FE611F0F5B8D}" type="slidenum">
              <a:rPr lang="en-GB" smtClean="0"/>
              <a:t>21</a:t>
            </a:fld>
            <a:endParaRPr lang="en-GB"/>
          </a:p>
        </p:txBody>
      </p:sp>
    </p:spTree>
    <p:extLst>
      <p:ext uri="{BB962C8B-B14F-4D97-AF65-F5344CB8AC3E}">
        <p14:creationId xmlns:p14="http://schemas.microsoft.com/office/powerpoint/2010/main" val="32428519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9AC260B-11CC-407E-BBF7-FE611F0F5B8D}" type="slidenum">
              <a:rPr lang="en-GB" smtClean="0"/>
              <a:t>22</a:t>
            </a:fld>
            <a:endParaRPr lang="en-GB"/>
          </a:p>
        </p:txBody>
      </p:sp>
    </p:spTree>
    <p:extLst>
      <p:ext uri="{BB962C8B-B14F-4D97-AF65-F5344CB8AC3E}">
        <p14:creationId xmlns:p14="http://schemas.microsoft.com/office/powerpoint/2010/main" val="3383324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818103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smtClean="0"/>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962037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2437296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9/10/2025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0690983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9/10/2025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5143081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smtClean="0"/>
              <a:t>9/10/2025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098119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smtClean="0"/>
              <a:t>9/10/2025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02425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smtClean="0"/>
              <a:t>9/10/2025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399673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9/10/2025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8526575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AAD347D-5ACD-4C99-B74B-A9C85AD731AF}" type="datetimeFigureOut">
              <a:rPr lang="en-US" smtClean="0"/>
              <a:t>9/10/2025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51529369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13269341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25846988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881885958"/>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AAD347D-5ACD-4C99-B74B-A9C85AD731AF}" type="datetimeFigureOut">
              <a:rPr lang="en-US" smtClean="0"/>
              <a:t>9/10/2025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16058819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AAD347D-5ACD-4C99-B74B-A9C85AD731AF}" type="datetimeFigureOut">
              <a:rPr lang="en-US" smtClean="0"/>
              <a:t>9/10/2025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758044378"/>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2150806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9/10/2025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0760458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smtClean="0"/>
              <a:t>9/10/2025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3554166871"/>
      </p:ext>
    </p:extLst>
  </p:cSld>
  <p:clrMap bg1="dk1" tx1="lt1" bg2="dk2"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 id="2147483697" r:id="rId14"/>
    <p:sldLayoutId id="2147483698" r:id="rId15"/>
    <p:sldLayoutId id="2147483699" r:id="rId16"/>
    <p:sldLayoutId id="2147483700"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14.emf"/></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DCEB6-AA39-4098-A4C9-7A18F640C17E}"/>
              </a:ext>
            </a:extLst>
          </p:cNvPr>
          <p:cNvSpPr>
            <a:spLocks noGrp="1"/>
          </p:cNvSpPr>
          <p:nvPr>
            <p:ph type="ctrTitle"/>
          </p:nvPr>
        </p:nvSpPr>
        <p:spPr/>
        <p:txBody>
          <a:bodyPr/>
          <a:lstStyle/>
          <a:p>
            <a:pPr algn="ctr"/>
            <a:r>
              <a:rPr lang="en-US" b="1" dirty="0"/>
              <a:t>Welcome to Year 6 2025-26</a:t>
            </a:r>
          </a:p>
        </p:txBody>
      </p:sp>
    </p:spTree>
    <p:extLst>
      <p:ext uri="{BB962C8B-B14F-4D97-AF65-F5344CB8AC3E}">
        <p14:creationId xmlns:p14="http://schemas.microsoft.com/office/powerpoint/2010/main" val="9614505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Meet the teachers</a:t>
            </a:r>
          </a:p>
        </p:txBody>
      </p:sp>
      <p:sp>
        <p:nvSpPr>
          <p:cNvPr id="3" name="Subtitle 2"/>
          <p:cNvSpPr>
            <a:spLocks noGrp="1"/>
          </p:cNvSpPr>
          <p:nvPr>
            <p:ph type="subTitle" idx="1"/>
          </p:nvPr>
        </p:nvSpPr>
        <p:spPr/>
        <p:txBody>
          <a:bodyPr/>
          <a:lstStyle/>
          <a:p>
            <a:r>
              <a:rPr lang="en-GB" dirty="0"/>
              <a:t>Year 6 2025 - 2026</a:t>
            </a:r>
          </a:p>
        </p:txBody>
      </p:sp>
      <p:pic>
        <p:nvPicPr>
          <p:cNvPr id="7" name="Picture 6"/>
          <p:cNvPicPr/>
          <p:nvPr/>
        </p:nvPicPr>
        <p:blipFill>
          <a:blip r:embed="rId3">
            <a:extLst>
              <a:ext uri="{28A0092B-C50C-407E-A947-70E740481C1C}">
                <a14:useLocalDpi xmlns:a14="http://schemas.microsoft.com/office/drawing/2010/main" val="0"/>
              </a:ext>
            </a:extLst>
          </a:blip>
          <a:srcRect/>
          <a:stretch>
            <a:fillRect/>
          </a:stretch>
        </p:blipFill>
        <p:spPr bwMode="auto">
          <a:xfrm>
            <a:off x="7797560" y="810181"/>
            <a:ext cx="1413839" cy="1866002"/>
          </a:xfrm>
          <a:prstGeom prst="rect">
            <a:avLst/>
          </a:prstGeom>
          <a:noFill/>
        </p:spPr>
      </p:pic>
      <p:sp>
        <p:nvSpPr>
          <p:cNvPr id="11" name="TextBox 10"/>
          <p:cNvSpPr txBox="1"/>
          <p:nvPr/>
        </p:nvSpPr>
        <p:spPr>
          <a:xfrm>
            <a:off x="7653867" y="2710008"/>
            <a:ext cx="2650881" cy="646331"/>
          </a:xfrm>
          <a:prstGeom prst="rect">
            <a:avLst/>
          </a:prstGeom>
          <a:noFill/>
        </p:spPr>
        <p:txBody>
          <a:bodyPr wrap="square" rtlCol="0">
            <a:spAutoFit/>
          </a:bodyPr>
          <a:lstStyle/>
          <a:p>
            <a:r>
              <a:rPr lang="en-GB" dirty="0"/>
              <a:t>Mrs Gould-Coates</a:t>
            </a:r>
          </a:p>
          <a:p>
            <a:r>
              <a:rPr lang="en-GB" dirty="0"/>
              <a:t>Class Assistant </a:t>
            </a:r>
          </a:p>
        </p:txBody>
      </p:sp>
      <p:sp>
        <p:nvSpPr>
          <p:cNvPr id="6" name="TextBox 5">
            <a:extLst>
              <a:ext uri="{FF2B5EF4-FFF2-40B4-BE49-F238E27FC236}">
                <a16:creationId xmlns:a16="http://schemas.microsoft.com/office/drawing/2014/main" id="{FB6BCE7B-C9DB-6456-8336-122C70E554FD}"/>
              </a:ext>
            </a:extLst>
          </p:cNvPr>
          <p:cNvSpPr txBox="1"/>
          <p:nvPr/>
        </p:nvSpPr>
        <p:spPr>
          <a:xfrm>
            <a:off x="4855411" y="2667471"/>
            <a:ext cx="1913021" cy="646331"/>
          </a:xfrm>
          <a:prstGeom prst="rect">
            <a:avLst/>
          </a:prstGeom>
          <a:noFill/>
        </p:spPr>
        <p:txBody>
          <a:bodyPr wrap="square" rtlCol="0">
            <a:spAutoFit/>
          </a:bodyPr>
          <a:lstStyle/>
          <a:p>
            <a:pPr algn="ctr"/>
            <a:r>
              <a:rPr lang="en-US" dirty="0" err="1"/>
              <a:t>Mr</a:t>
            </a:r>
            <a:r>
              <a:rPr lang="en-US" dirty="0"/>
              <a:t> Davis</a:t>
            </a:r>
          </a:p>
          <a:p>
            <a:pPr algn="ctr"/>
            <a:r>
              <a:rPr lang="en-US" dirty="0"/>
              <a:t>Class Teacher</a:t>
            </a:r>
          </a:p>
        </p:txBody>
      </p:sp>
      <p:pic>
        <p:nvPicPr>
          <p:cNvPr id="14" name="Picture 13" descr="A person in a white shirt and tie&#10;&#10;Description automatically generated">
            <a:extLst>
              <a:ext uri="{FF2B5EF4-FFF2-40B4-BE49-F238E27FC236}">
                <a16:creationId xmlns:a16="http://schemas.microsoft.com/office/drawing/2014/main" id="{C7845B70-9628-08EE-5A2C-7CDE71874804}"/>
              </a:ext>
            </a:extLst>
          </p:cNvPr>
          <p:cNvPicPr>
            <a:picLocks noChangeAspect="1"/>
          </p:cNvPicPr>
          <p:nvPr/>
        </p:nvPicPr>
        <p:blipFill>
          <a:blip r:embed="rId4"/>
          <a:stretch>
            <a:fillRect/>
          </a:stretch>
        </p:blipFill>
        <p:spPr>
          <a:xfrm>
            <a:off x="5041232" y="745783"/>
            <a:ext cx="1358900" cy="1930400"/>
          </a:xfrm>
          <a:prstGeom prst="rect">
            <a:avLst/>
          </a:prstGeom>
        </p:spPr>
      </p:pic>
      <p:pic>
        <p:nvPicPr>
          <p:cNvPr id="5" name="Picture 4">
            <a:extLst>
              <a:ext uri="{FF2B5EF4-FFF2-40B4-BE49-F238E27FC236}">
                <a16:creationId xmlns:a16="http://schemas.microsoft.com/office/drawing/2014/main" id="{5FB87B07-1265-48EE-A074-F8DBA0C59D7A}"/>
              </a:ext>
            </a:extLst>
          </p:cNvPr>
          <p:cNvPicPr>
            <a:picLocks noChangeAspect="1"/>
          </p:cNvPicPr>
          <p:nvPr/>
        </p:nvPicPr>
        <p:blipFill>
          <a:blip r:embed="rId5"/>
          <a:stretch>
            <a:fillRect/>
          </a:stretch>
        </p:blipFill>
        <p:spPr>
          <a:xfrm>
            <a:off x="1914798" y="1005972"/>
            <a:ext cx="1607581" cy="1704036"/>
          </a:xfrm>
          <a:prstGeom prst="rect">
            <a:avLst/>
          </a:prstGeom>
        </p:spPr>
      </p:pic>
      <p:sp>
        <p:nvSpPr>
          <p:cNvPr id="8" name="TextBox 7">
            <a:extLst>
              <a:ext uri="{FF2B5EF4-FFF2-40B4-BE49-F238E27FC236}">
                <a16:creationId xmlns:a16="http://schemas.microsoft.com/office/drawing/2014/main" id="{626B99F7-43A8-495C-B687-1F4CEF77F34A}"/>
              </a:ext>
            </a:extLst>
          </p:cNvPr>
          <p:cNvSpPr txBox="1"/>
          <p:nvPr/>
        </p:nvSpPr>
        <p:spPr>
          <a:xfrm>
            <a:off x="1749778" y="2844800"/>
            <a:ext cx="2220198" cy="646331"/>
          </a:xfrm>
          <a:prstGeom prst="rect">
            <a:avLst/>
          </a:prstGeom>
          <a:noFill/>
        </p:spPr>
        <p:txBody>
          <a:bodyPr wrap="square" rtlCol="0">
            <a:spAutoFit/>
          </a:bodyPr>
          <a:lstStyle/>
          <a:p>
            <a:r>
              <a:rPr lang="en-GB" dirty="0"/>
              <a:t>Mrs Campbell</a:t>
            </a:r>
          </a:p>
          <a:p>
            <a:r>
              <a:rPr lang="en-GB" dirty="0"/>
              <a:t>Class Assistant</a:t>
            </a:r>
          </a:p>
        </p:txBody>
      </p:sp>
    </p:spTree>
    <p:extLst>
      <p:ext uri="{BB962C8B-B14F-4D97-AF65-F5344CB8AC3E}">
        <p14:creationId xmlns:p14="http://schemas.microsoft.com/office/powerpoint/2010/main" val="9373197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Welcome to the Year 6 team….</a:t>
            </a:r>
          </a:p>
        </p:txBody>
      </p:sp>
      <p:sp>
        <p:nvSpPr>
          <p:cNvPr id="3" name="Content Placeholder 2"/>
          <p:cNvSpPr>
            <a:spLocks noGrp="1"/>
          </p:cNvSpPr>
          <p:nvPr>
            <p:ph idx="1"/>
          </p:nvPr>
        </p:nvSpPr>
        <p:spPr>
          <a:xfrm>
            <a:off x="1103312" y="1536700"/>
            <a:ext cx="8946541" cy="4711699"/>
          </a:xfrm>
        </p:spPr>
        <p:txBody>
          <a:bodyPr/>
          <a:lstStyle/>
          <a:p>
            <a:r>
              <a:rPr lang="en-GB" dirty="0"/>
              <a:t>Class teachers: Mr Davis</a:t>
            </a:r>
          </a:p>
          <a:p>
            <a:r>
              <a:rPr lang="en-GB" dirty="0"/>
              <a:t>Support staff: Mrs Gould-Coates and Mrs Campbell</a:t>
            </a:r>
          </a:p>
          <a:p>
            <a:pPr marL="0" indent="0">
              <a:buNone/>
            </a:pPr>
            <a:endParaRPr lang="en-GB" dirty="0"/>
          </a:p>
          <a:p>
            <a:pPr marL="0" indent="0" algn="ctr">
              <a:buNone/>
            </a:pPr>
            <a:endParaRPr lang="en-GB" dirty="0"/>
          </a:p>
        </p:txBody>
      </p:sp>
      <p:pic>
        <p:nvPicPr>
          <p:cNvPr id="4" name="Picture 3"/>
          <p:cNvPicPr>
            <a:picLocks noChangeAspect="1"/>
          </p:cNvPicPr>
          <p:nvPr/>
        </p:nvPicPr>
        <p:blipFill>
          <a:blip r:embed="rId3"/>
          <a:stretch>
            <a:fillRect/>
          </a:stretch>
        </p:blipFill>
        <p:spPr>
          <a:xfrm>
            <a:off x="3303337" y="3404937"/>
            <a:ext cx="5350710" cy="2675355"/>
          </a:xfrm>
          <a:prstGeom prst="rect">
            <a:avLst/>
          </a:prstGeom>
        </p:spPr>
      </p:pic>
    </p:spTree>
    <p:extLst>
      <p:ext uri="{BB962C8B-B14F-4D97-AF65-F5344CB8AC3E}">
        <p14:creationId xmlns:p14="http://schemas.microsoft.com/office/powerpoint/2010/main" val="2830746735"/>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year ahead…</a:t>
            </a:r>
          </a:p>
        </p:txBody>
      </p:sp>
      <p:sp>
        <p:nvSpPr>
          <p:cNvPr id="3" name="Content Placeholder 2"/>
          <p:cNvSpPr>
            <a:spLocks noGrp="1"/>
          </p:cNvSpPr>
          <p:nvPr>
            <p:ph idx="1"/>
          </p:nvPr>
        </p:nvSpPr>
        <p:spPr/>
        <p:txBody>
          <a:bodyPr/>
          <a:lstStyle/>
          <a:p>
            <a:r>
              <a:rPr lang="en-GB" dirty="0"/>
              <a:t>Our topics this year are:</a:t>
            </a:r>
          </a:p>
          <a:p>
            <a:pPr lvl="2"/>
            <a:r>
              <a:rPr lang="en-GB" dirty="0"/>
              <a:t>Term 1: Britain at War (WW2) </a:t>
            </a:r>
          </a:p>
          <a:p>
            <a:pPr lvl="2"/>
            <a:r>
              <a:rPr lang="en-GB" dirty="0"/>
              <a:t>Term 2: Geography – Coral Biomes</a:t>
            </a:r>
          </a:p>
          <a:p>
            <a:pPr lvl="2"/>
            <a:r>
              <a:rPr lang="en-GB" dirty="0"/>
              <a:t>Term 3:  The Windrush Generation in Bristol</a:t>
            </a:r>
          </a:p>
          <a:p>
            <a:pPr lvl="2"/>
            <a:r>
              <a:rPr lang="en-GB" dirty="0"/>
              <a:t>Term 4: Geography – Desert Biomes</a:t>
            </a:r>
          </a:p>
          <a:p>
            <a:pPr lvl="2"/>
            <a:r>
              <a:rPr lang="en-GB" dirty="0"/>
              <a:t>Term 5: Early Islamic Civilisation/SATs preparation and revision</a:t>
            </a:r>
          </a:p>
          <a:p>
            <a:pPr lvl="2"/>
            <a:r>
              <a:rPr lang="en-GB" dirty="0"/>
              <a:t>Term 6: Geography – Global Trade</a:t>
            </a:r>
          </a:p>
          <a:p>
            <a:pPr lvl="2"/>
            <a:r>
              <a:rPr lang="en-GB" dirty="0"/>
              <a:t>       Transition to secondary school/End of year production</a:t>
            </a:r>
          </a:p>
        </p:txBody>
      </p:sp>
      <p:pic>
        <p:nvPicPr>
          <p:cNvPr id="4" name="Picture 3"/>
          <p:cNvPicPr>
            <a:picLocks noChangeAspect="1"/>
          </p:cNvPicPr>
          <p:nvPr/>
        </p:nvPicPr>
        <p:blipFill>
          <a:blip r:embed="rId3"/>
          <a:stretch>
            <a:fillRect/>
          </a:stretch>
        </p:blipFill>
        <p:spPr>
          <a:xfrm>
            <a:off x="8706361" y="3352800"/>
            <a:ext cx="2686983" cy="2686983"/>
          </a:xfrm>
          <a:prstGeom prst="rect">
            <a:avLst/>
          </a:prstGeom>
        </p:spPr>
      </p:pic>
    </p:spTree>
    <p:extLst>
      <p:ext uri="{BB962C8B-B14F-4D97-AF65-F5344CB8AC3E}">
        <p14:creationId xmlns:p14="http://schemas.microsoft.com/office/powerpoint/2010/main" val="19405692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Visits and first-hand experiences…</a:t>
            </a:r>
          </a:p>
        </p:txBody>
      </p:sp>
      <p:sp>
        <p:nvSpPr>
          <p:cNvPr id="3" name="Content Placeholder 2"/>
          <p:cNvSpPr>
            <a:spLocks noGrp="1"/>
          </p:cNvSpPr>
          <p:nvPr>
            <p:ph idx="1"/>
          </p:nvPr>
        </p:nvSpPr>
        <p:spPr>
          <a:xfrm>
            <a:off x="2996221" y="1853248"/>
            <a:ext cx="8946541" cy="4552034"/>
          </a:xfrm>
        </p:spPr>
        <p:txBody>
          <a:bodyPr>
            <a:normAutofit/>
          </a:bodyPr>
          <a:lstStyle/>
          <a:p>
            <a:r>
              <a:rPr lang="en-GB" dirty="0"/>
              <a:t>STEAM visit Swindon – 6</a:t>
            </a:r>
            <a:r>
              <a:rPr lang="en-GB" baseline="30000" dirty="0"/>
              <a:t>th</a:t>
            </a:r>
            <a:r>
              <a:rPr lang="en-GB" dirty="0"/>
              <a:t> Oct </a:t>
            </a:r>
          </a:p>
          <a:p>
            <a:r>
              <a:rPr lang="en-GB" dirty="0" err="1"/>
              <a:t>Lifeskills</a:t>
            </a:r>
            <a:r>
              <a:rPr lang="en-GB" dirty="0"/>
              <a:t> visit, Bristol – Term 3 – Tuesday 27</a:t>
            </a:r>
            <a:r>
              <a:rPr lang="en-GB" baseline="30000" dirty="0"/>
              <a:t>th</a:t>
            </a:r>
            <a:r>
              <a:rPr lang="en-GB" dirty="0"/>
              <a:t> April</a:t>
            </a:r>
          </a:p>
          <a:p>
            <a:r>
              <a:rPr lang="en-GB" dirty="0"/>
              <a:t>Transition days at secondary schools, alongside transition projects to prepare children for moving on (details </a:t>
            </a:r>
            <a:r>
              <a:rPr lang="en-GB" dirty="0" err="1"/>
              <a:t>t.b.c</a:t>
            </a:r>
            <a:r>
              <a:rPr lang="en-GB" dirty="0"/>
              <a:t>.)</a:t>
            </a:r>
          </a:p>
          <a:p>
            <a:r>
              <a:rPr lang="en-GB" dirty="0"/>
              <a:t>End of year production (details </a:t>
            </a:r>
            <a:r>
              <a:rPr lang="en-GB" dirty="0" err="1"/>
              <a:t>t.b.c</a:t>
            </a:r>
            <a:r>
              <a:rPr lang="en-GB" dirty="0"/>
              <a:t>.)</a:t>
            </a:r>
          </a:p>
          <a:p>
            <a:r>
              <a:rPr lang="en-GB" dirty="0"/>
              <a:t>End of year 6 trip (details </a:t>
            </a:r>
            <a:r>
              <a:rPr lang="en-GB" dirty="0" err="1"/>
              <a:t>t.b.c</a:t>
            </a:r>
            <a:r>
              <a:rPr lang="en-GB" dirty="0"/>
              <a:t>.)</a:t>
            </a:r>
          </a:p>
          <a:p>
            <a:r>
              <a:rPr lang="en-GB" dirty="0"/>
              <a:t>Leavers’ service on last day of Term 6.</a:t>
            </a:r>
          </a:p>
        </p:txBody>
      </p:sp>
      <p:pic>
        <p:nvPicPr>
          <p:cNvPr id="4" name="Picture 3"/>
          <p:cNvPicPr>
            <a:picLocks noChangeAspect="1"/>
          </p:cNvPicPr>
          <p:nvPr/>
        </p:nvPicPr>
        <p:blipFill>
          <a:blip r:embed="rId3"/>
          <a:stretch>
            <a:fillRect/>
          </a:stretch>
        </p:blipFill>
        <p:spPr>
          <a:xfrm>
            <a:off x="503237" y="1752600"/>
            <a:ext cx="2143125" cy="3987800"/>
          </a:xfrm>
          <a:prstGeom prst="rect">
            <a:avLst/>
          </a:prstGeom>
        </p:spPr>
      </p:pic>
    </p:spTree>
    <p:extLst>
      <p:ext uri="{BB962C8B-B14F-4D97-AF65-F5344CB8AC3E}">
        <p14:creationId xmlns:p14="http://schemas.microsoft.com/office/powerpoint/2010/main" val="3171310855"/>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Roles and responsibilities…</a:t>
            </a:r>
          </a:p>
        </p:txBody>
      </p:sp>
      <p:sp>
        <p:nvSpPr>
          <p:cNvPr id="3" name="Content Placeholder 2"/>
          <p:cNvSpPr>
            <a:spLocks noGrp="1"/>
          </p:cNvSpPr>
          <p:nvPr>
            <p:ph idx="1"/>
          </p:nvPr>
        </p:nvSpPr>
        <p:spPr>
          <a:xfrm>
            <a:off x="1103312" y="1219200"/>
            <a:ext cx="8946541" cy="5181600"/>
          </a:xfrm>
        </p:spPr>
        <p:txBody>
          <a:bodyPr>
            <a:normAutofit/>
          </a:bodyPr>
          <a:lstStyle/>
          <a:p>
            <a:r>
              <a:rPr lang="en-GB" dirty="0"/>
              <a:t>Year 6 have LOTS of roles and responsibilities within the school.</a:t>
            </a:r>
          </a:p>
          <a:p>
            <a:r>
              <a:rPr lang="en-GB" dirty="0"/>
              <a:t>An opportunity for individuals to shine and be role-models for younger pupils.</a:t>
            </a:r>
          </a:p>
          <a:p>
            <a:r>
              <a:rPr lang="en-GB" dirty="0"/>
              <a:t>Whole school roles include:</a:t>
            </a:r>
          </a:p>
          <a:p>
            <a:pPr lvl="2"/>
            <a:r>
              <a:rPr lang="en-GB" sz="2000" dirty="0"/>
              <a:t>School Ambassadors </a:t>
            </a:r>
          </a:p>
          <a:p>
            <a:pPr lvl="2"/>
            <a:r>
              <a:rPr lang="en-GB" sz="2000" dirty="0"/>
              <a:t>House Captains</a:t>
            </a:r>
          </a:p>
          <a:p>
            <a:pPr lvl="2"/>
            <a:r>
              <a:rPr lang="en-GB" sz="2000" dirty="0"/>
              <a:t>Librarians</a:t>
            </a:r>
          </a:p>
          <a:p>
            <a:r>
              <a:rPr lang="en-GB" dirty="0"/>
              <a:t>Year 6 enjoy the opportunity to take on these roles and understand that they need to ensure they are setting a super example to the rest of school within them.</a:t>
            </a:r>
          </a:p>
          <a:p>
            <a:r>
              <a:rPr lang="en-GB" dirty="0"/>
              <a:t>Of course, there will be the opportunity for new school council reps to be chosen too, as in previous years.</a:t>
            </a:r>
          </a:p>
        </p:txBody>
      </p:sp>
      <p:pic>
        <p:nvPicPr>
          <p:cNvPr id="4" name="Picture 3"/>
          <p:cNvPicPr>
            <a:picLocks noChangeAspect="1"/>
          </p:cNvPicPr>
          <p:nvPr/>
        </p:nvPicPr>
        <p:blipFill>
          <a:blip r:embed="rId3"/>
          <a:stretch>
            <a:fillRect/>
          </a:stretch>
        </p:blipFill>
        <p:spPr>
          <a:xfrm>
            <a:off x="7880279" y="2050300"/>
            <a:ext cx="3978382" cy="2080775"/>
          </a:xfrm>
          <a:prstGeom prst="rect">
            <a:avLst/>
          </a:prstGeom>
        </p:spPr>
      </p:pic>
    </p:spTree>
    <p:extLst>
      <p:ext uri="{BB962C8B-B14F-4D97-AF65-F5344CB8AC3E}">
        <p14:creationId xmlns:p14="http://schemas.microsoft.com/office/powerpoint/2010/main" val="33494323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Class work &amp; homework…</a:t>
            </a:r>
          </a:p>
        </p:txBody>
      </p:sp>
      <p:sp>
        <p:nvSpPr>
          <p:cNvPr id="3" name="Content Placeholder 2"/>
          <p:cNvSpPr>
            <a:spLocks noGrp="1"/>
          </p:cNvSpPr>
          <p:nvPr>
            <p:ph idx="1"/>
          </p:nvPr>
        </p:nvSpPr>
        <p:spPr>
          <a:xfrm>
            <a:off x="646111" y="1252818"/>
            <a:ext cx="8946541" cy="4358273"/>
          </a:xfrm>
        </p:spPr>
        <p:txBody>
          <a:bodyPr>
            <a:noAutofit/>
          </a:bodyPr>
          <a:lstStyle/>
          <a:p>
            <a:r>
              <a:rPr lang="en-GB" sz="1500" dirty="0">
                <a:solidFill>
                  <a:srgbClr val="FF0000"/>
                </a:solidFill>
              </a:rPr>
              <a:t>Curriculum </a:t>
            </a:r>
            <a:r>
              <a:rPr lang="en-GB" sz="1500" dirty="0"/>
              <a:t>– following same patterns as previous years with our curriculum jigsaws available to view each term on the class page of the website. </a:t>
            </a:r>
          </a:p>
          <a:p>
            <a:r>
              <a:rPr lang="en-GB" sz="1500" dirty="0">
                <a:solidFill>
                  <a:srgbClr val="FF0000"/>
                </a:solidFill>
              </a:rPr>
              <a:t>Reading</a:t>
            </a:r>
            <a:r>
              <a:rPr lang="en-GB" sz="1500" dirty="0"/>
              <a:t> – same system of changing reading books/expectation for children to take ownership of having a varied reading diet, especially as Free Readers.  Encouragement to read at home as well as at school, even if it isn’t their school reading book. Please ensure these reads are recorded in their Reading Records which are expected to be in school EVERY DAY. See reading section and class page on the website for suggested reads.  Also in the front of reading records is a bookmark with example questions that parents can share with their children about the texts they are reading.</a:t>
            </a:r>
          </a:p>
          <a:p>
            <a:r>
              <a:rPr lang="en-GB" sz="1500" dirty="0">
                <a:solidFill>
                  <a:srgbClr val="FF0000"/>
                </a:solidFill>
              </a:rPr>
              <a:t>Homework </a:t>
            </a:r>
            <a:r>
              <a:rPr lang="en-GB" sz="1500" dirty="0"/>
              <a:t>– following on from their previous homework routines, the children will have reading and TTRS homework consistently, and very soon they will be given additional tasks to support English and Maths which mirrors the areas of these subjects we are working on each week within the classroom. The homework will be set weekly and needs to be handed in on Tuesday mornings.</a:t>
            </a:r>
          </a:p>
          <a:p>
            <a:r>
              <a:rPr lang="en-GB" sz="1500" dirty="0">
                <a:solidFill>
                  <a:srgbClr val="FF0000"/>
                </a:solidFill>
              </a:rPr>
              <a:t>Intervention </a:t>
            </a:r>
            <a:r>
              <a:rPr lang="en-GB" sz="1500" dirty="0"/>
              <a:t>– as in previous years, your child may attend some smaller group sessions in particular subject areas in order to help their confidence with certain tasks or give them the opportunity to ask questions and address misconceptions in a smaller group or 1 to 1 environment.  These will be fluid and change according to all pupils’ needs as the year progresses.  </a:t>
            </a:r>
          </a:p>
        </p:txBody>
      </p:sp>
      <p:pic>
        <p:nvPicPr>
          <p:cNvPr id="4" name="Picture 3"/>
          <p:cNvPicPr>
            <a:picLocks noChangeAspect="1"/>
          </p:cNvPicPr>
          <p:nvPr/>
        </p:nvPicPr>
        <p:blipFill>
          <a:blip r:embed="rId3"/>
          <a:stretch>
            <a:fillRect/>
          </a:stretch>
        </p:blipFill>
        <p:spPr>
          <a:xfrm>
            <a:off x="9953625" y="4470399"/>
            <a:ext cx="1704975" cy="1704975"/>
          </a:xfrm>
          <a:prstGeom prst="rect">
            <a:avLst/>
          </a:prstGeom>
        </p:spPr>
      </p:pic>
    </p:spTree>
    <p:extLst>
      <p:ext uri="{BB962C8B-B14F-4D97-AF65-F5344CB8AC3E}">
        <p14:creationId xmlns:p14="http://schemas.microsoft.com/office/powerpoint/2010/main" val="27971412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a:extLst>
              <a:ext uri="{FF2B5EF4-FFF2-40B4-BE49-F238E27FC236}">
                <a16:creationId xmlns:a16="http://schemas.microsoft.com/office/drawing/2014/main" id="{3406A15B-302E-45CE-BFD4-B4E1A8ECF5C1}"/>
              </a:ext>
            </a:extLst>
          </p:cNvPr>
          <p:cNvGraphicFramePr>
            <a:graphicFrameLocks noChangeAspect="1"/>
          </p:cNvGraphicFramePr>
          <p:nvPr>
            <p:extLst>
              <p:ext uri="{D42A27DB-BD31-4B8C-83A1-F6EECF244321}">
                <p14:modId xmlns:p14="http://schemas.microsoft.com/office/powerpoint/2010/main" val="4159013685"/>
              </p:ext>
            </p:extLst>
          </p:nvPr>
        </p:nvGraphicFramePr>
        <p:xfrm>
          <a:off x="4171156" y="253815"/>
          <a:ext cx="4489368" cy="6318439"/>
        </p:xfrm>
        <a:graphic>
          <a:graphicData uri="http://schemas.openxmlformats.org/presentationml/2006/ole">
            <mc:AlternateContent xmlns:mc="http://schemas.openxmlformats.org/markup-compatibility/2006">
              <mc:Choice xmlns:v="urn:schemas-microsoft-com:vml" Requires="v">
                <p:oleObj spid="_x0000_s1029" name="Document" r:id="rId3" imgW="6662713" imgH="9375289" progId="Word.Document.12">
                  <p:embed/>
                </p:oleObj>
              </mc:Choice>
              <mc:Fallback>
                <p:oleObj name="Document" r:id="rId3" imgW="6662713" imgH="9375289" progId="Word.Document.12">
                  <p:embed/>
                  <p:pic>
                    <p:nvPicPr>
                      <p:cNvPr id="0" name=""/>
                      <p:cNvPicPr/>
                      <p:nvPr/>
                    </p:nvPicPr>
                    <p:blipFill>
                      <a:blip r:embed="rId4"/>
                      <a:stretch>
                        <a:fillRect/>
                      </a:stretch>
                    </p:blipFill>
                    <p:spPr>
                      <a:xfrm>
                        <a:off x="4171156" y="253815"/>
                        <a:ext cx="4489368" cy="6318439"/>
                      </a:xfrm>
                      <a:prstGeom prst="rect">
                        <a:avLst/>
                      </a:prstGeom>
                      <a:solidFill>
                        <a:schemeClr val="tx1"/>
                      </a:solidFill>
                    </p:spPr>
                  </p:pic>
                </p:oleObj>
              </mc:Fallback>
            </mc:AlternateContent>
          </a:graphicData>
        </a:graphic>
      </p:graphicFrame>
    </p:spTree>
    <p:extLst>
      <p:ext uri="{BB962C8B-B14F-4D97-AF65-F5344CB8AC3E}">
        <p14:creationId xmlns:p14="http://schemas.microsoft.com/office/powerpoint/2010/main" val="8276480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93891" y="953598"/>
            <a:ext cx="9827805" cy="4691063"/>
          </a:xfrm>
          <a:prstGeom prst="rect">
            <a:avLst/>
          </a:prstGeom>
        </p:spPr>
      </p:pic>
    </p:spTree>
    <p:extLst>
      <p:ext uri="{BB962C8B-B14F-4D97-AF65-F5344CB8AC3E}">
        <p14:creationId xmlns:p14="http://schemas.microsoft.com/office/powerpoint/2010/main" val="209131525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a:t>
            </a:r>
          </a:p>
        </p:txBody>
      </p:sp>
      <p:sp>
        <p:nvSpPr>
          <p:cNvPr id="3" name="Content Placeholder 2"/>
          <p:cNvSpPr>
            <a:spLocks noGrp="1"/>
          </p:cNvSpPr>
          <p:nvPr>
            <p:ph idx="1"/>
          </p:nvPr>
        </p:nvSpPr>
        <p:spPr>
          <a:xfrm>
            <a:off x="933265" y="1492827"/>
            <a:ext cx="8946541" cy="4195481"/>
          </a:xfrm>
        </p:spPr>
        <p:txBody>
          <a:bodyPr/>
          <a:lstStyle/>
          <a:p>
            <a:r>
              <a:rPr lang="en-GB" dirty="0"/>
              <a:t>Continuous within normal learning and class practice.</a:t>
            </a:r>
          </a:p>
          <a:p>
            <a:r>
              <a:rPr lang="en-GB" dirty="0"/>
              <a:t>Opportunities to understand what SATs questions actually look like and reassurance that they are in line with the type of assessments they have already experienced in school.</a:t>
            </a:r>
          </a:p>
          <a:p>
            <a:r>
              <a:rPr lang="en-GB" dirty="0"/>
              <a:t>Responding to individual needs of pupils on a daily basis to make sure that they can feel empowered by their learning and access all the areas they need to in order to be successful.</a:t>
            </a:r>
          </a:p>
          <a:p>
            <a:r>
              <a:rPr lang="en-GB" sz="4000" dirty="0"/>
              <a:t>Striking the right balance!</a:t>
            </a:r>
          </a:p>
        </p:txBody>
      </p:sp>
      <p:pic>
        <p:nvPicPr>
          <p:cNvPr id="4" name="Picture 3"/>
          <p:cNvPicPr>
            <a:picLocks noChangeAspect="1"/>
          </p:cNvPicPr>
          <p:nvPr/>
        </p:nvPicPr>
        <p:blipFill>
          <a:blip r:embed="rId3"/>
          <a:stretch>
            <a:fillRect/>
          </a:stretch>
        </p:blipFill>
        <p:spPr>
          <a:xfrm>
            <a:off x="7721600" y="3937000"/>
            <a:ext cx="3873500" cy="2647443"/>
          </a:xfrm>
          <a:prstGeom prst="rect">
            <a:avLst/>
          </a:prstGeom>
        </p:spPr>
      </p:pic>
    </p:spTree>
    <p:extLst>
      <p:ext uri="{BB962C8B-B14F-4D97-AF65-F5344CB8AC3E}">
        <p14:creationId xmlns:p14="http://schemas.microsoft.com/office/powerpoint/2010/main" val="191212301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E6BE08-C4DF-4DDF-8769-8E4FAF2386F6}"/>
              </a:ext>
            </a:extLst>
          </p:cNvPr>
          <p:cNvSpPr>
            <a:spLocks noGrp="1"/>
          </p:cNvSpPr>
          <p:nvPr>
            <p:ph idx="1"/>
          </p:nvPr>
        </p:nvSpPr>
        <p:spPr>
          <a:xfrm>
            <a:off x="838199" y="1348059"/>
            <a:ext cx="10515600" cy="4815674"/>
          </a:xfrm>
        </p:spPr>
        <p:txBody>
          <a:bodyPr>
            <a:normAutofit fontScale="70000" lnSpcReduction="20000"/>
          </a:bodyPr>
          <a:lstStyle/>
          <a:p>
            <a:pPr marL="0" indent="0">
              <a:buNone/>
            </a:pPr>
            <a:endParaRPr lang="en-US" dirty="0"/>
          </a:p>
          <a:p>
            <a:r>
              <a:rPr lang="en-US" sz="2600" dirty="0"/>
              <a:t>We use ‘The Zones of Regulation’ within our PSHE curriculum as a whole school approach to teach pupils about self-regulation and how to </a:t>
            </a:r>
            <a:r>
              <a:rPr lang="en-US" sz="2600" dirty="0" err="1"/>
              <a:t>categorise</a:t>
            </a:r>
            <a:r>
              <a:rPr lang="en-US" sz="2600" dirty="0"/>
              <a:t> complex feelings and emotional states, using the curriculum designed by Leah </a:t>
            </a:r>
            <a:r>
              <a:rPr lang="en-US" sz="2600" dirty="0" err="1"/>
              <a:t>Kupver</a:t>
            </a:r>
            <a:r>
              <a:rPr lang="en-US" sz="2600" dirty="0"/>
              <a:t>.</a:t>
            </a:r>
          </a:p>
          <a:p>
            <a:r>
              <a:rPr lang="en-US" sz="2600" dirty="0"/>
              <a:t>The curriculum helps to improve how pupils can </a:t>
            </a:r>
            <a:r>
              <a:rPr lang="en-US" sz="2600" dirty="0" err="1"/>
              <a:t>recognise</a:t>
            </a:r>
            <a:r>
              <a:rPr lang="en-US" sz="2600" dirty="0"/>
              <a:t> and communicate how they are feeling in a safe and </a:t>
            </a:r>
            <a:r>
              <a:rPr lang="en-US" sz="2600" dirty="0" err="1"/>
              <a:t>non-judgemental</a:t>
            </a:r>
            <a:r>
              <a:rPr lang="en-US" sz="2600" dirty="0"/>
              <a:t> way, whilst learning strategies or tools to help them move between four Zones: Blue, Yellow, Red and Green – which are used to help them identify and </a:t>
            </a:r>
            <a:r>
              <a:rPr lang="en-US" sz="2600" dirty="0" err="1"/>
              <a:t>recognise</a:t>
            </a:r>
            <a:r>
              <a:rPr lang="en-US" sz="2600" dirty="0"/>
              <a:t> how regulated they feel.</a:t>
            </a:r>
          </a:p>
          <a:p>
            <a:r>
              <a:rPr lang="en-US" sz="2600" dirty="0"/>
              <a:t>Our initial aim to develop a common language within our school community that all pupils can engage with and understand from EYFS through to Year 6 proved successful and we will be revisiting the tools and strategies in our PSHE sessions across the whole school during Term 1.</a:t>
            </a:r>
          </a:p>
          <a:p>
            <a:r>
              <a:rPr lang="en-US" sz="2600" dirty="0"/>
              <a:t>We will also be introducing ‘Regulation Stations’ as areas where children can go to self-regulate around our site, which will have pictorial reminders of the tools and strategies they could use.  </a:t>
            </a:r>
          </a:p>
          <a:p>
            <a:r>
              <a:rPr lang="en-US" sz="2600" dirty="0"/>
              <a:t>If you would like any further information regarding the Zones of Regulation, or further resources you can use at home with your child, please ask a member of the team.</a:t>
            </a:r>
          </a:p>
          <a:p>
            <a:endParaRPr lang="en-US" dirty="0"/>
          </a:p>
        </p:txBody>
      </p:sp>
      <p:pic>
        <p:nvPicPr>
          <p:cNvPr id="5" name="Picture 4">
            <a:extLst>
              <a:ext uri="{FF2B5EF4-FFF2-40B4-BE49-F238E27FC236}">
                <a16:creationId xmlns:a16="http://schemas.microsoft.com/office/drawing/2014/main" id="{8A58CD91-95A2-4487-AE02-614AC45CC0DF}"/>
              </a:ext>
            </a:extLst>
          </p:cNvPr>
          <p:cNvPicPr>
            <a:picLocks noChangeAspect="1"/>
          </p:cNvPicPr>
          <p:nvPr/>
        </p:nvPicPr>
        <p:blipFill>
          <a:blip r:embed="rId2"/>
          <a:stretch>
            <a:fillRect/>
          </a:stretch>
        </p:blipFill>
        <p:spPr>
          <a:xfrm>
            <a:off x="4588002" y="255070"/>
            <a:ext cx="3015995" cy="1092989"/>
          </a:xfrm>
          <a:prstGeom prst="rect">
            <a:avLst/>
          </a:prstGeom>
        </p:spPr>
      </p:pic>
    </p:spTree>
    <p:extLst>
      <p:ext uri="{BB962C8B-B14F-4D97-AF65-F5344CB8AC3E}">
        <p14:creationId xmlns:p14="http://schemas.microsoft.com/office/powerpoint/2010/main" val="10464074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99FE501-F15D-4FDD-94C3-20EFE3781F9E}"/>
              </a:ext>
            </a:extLst>
          </p:cNvPr>
          <p:cNvPicPr>
            <a:picLocks noChangeAspect="1"/>
          </p:cNvPicPr>
          <p:nvPr/>
        </p:nvPicPr>
        <p:blipFill>
          <a:blip r:embed="rId2"/>
          <a:stretch>
            <a:fillRect/>
          </a:stretch>
        </p:blipFill>
        <p:spPr>
          <a:xfrm>
            <a:off x="0" y="-1"/>
            <a:ext cx="12067822" cy="6788151"/>
          </a:xfrm>
          <a:prstGeom prst="rect">
            <a:avLst/>
          </a:prstGeom>
        </p:spPr>
      </p:pic>
    </p:spTree>
    <p:extLst>
      <p:ext uri="{BB962C8B-B14F-4D97-AF65-F5344CB8AC3E}">
        <p14:creationId xmlns:p14="http://schemas.microsoft.com/office/powerpoint/2010/main" val="3284033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E6982-2005-4930-AA93-4B2B34AC123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9CB7FE-B642-43A0-9A31-4C824909FEA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54B49DF-C38D-4564-8E0C-A5EDB908E933}"/>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25877784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B1AB8-2ADE-4251-AD19-CF45B7C4C13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A58A7FB-CABB-409A-B037-1DDD7835C01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A4F02F6-ED67-41FA-A5B3-70DA57CAAF11}"/>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14440849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C3E1B-A8EC-4EDE-A715-6BCFA515C23F}"/>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91AF94BE-9799-4CD6-8074-6EA1E14B8B2F}"/>
              </a:ext>
            </a:extLst>
          </p:cNvPr>
          <p:cNvPicPr>
            <a:picLocks noGrp="1" noChangeAspect="1"/>
          </p:cNvPicPr>
          <p:nvPr>
            <p:ph idx="1"/>
          </p:nvPr>
        </p:nvPicPr>
        <p:blipFill>
          <a:blip r:embed="rId2"/>
          <a:stretch>
            <a:fillRect/>
          </a:stretch>
        </p:blipFill>
        <p:spPr>
          <a:xfrm>
            <a:off x="-1" y="0"/>
            <a:ext cx="12192001" cy="6858000"/>
          </a:xfrm>
          <a:prstGeom prst="rect">
            <a:avLst/>
          </a:prstGeom>
        </p:spPr>
      </p:pic>
    </p:spTree>
    <p:extLst>
      <p:ext uri="{BB962C8B-B14F-4D97-AF65-F5344CB8AC3E}">
        <p14:creationId xmlns:p14="http://schemas.microsoft.com/office/powerpoint/2010/main" val="16733879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2E575813-8B9D-44F4-AF98-65D0A70EFDB5}"/>
              </a:ext>
            </a:extLst>
          </p:cNvPr>
          <p:cNvPicPr>
            <a:picLocks noGrp="1" noChangeAspect="1"/>
          </p:cNvPicPr>
          <p:nvPr>
            <p:ph idx="1"/>
          </p:nvPr>
        </p:nvPicPr>
        <p:blipFill>
          <a:blip r:embed="rId2"/>
          <a:stretch>
            <a:fillRect/>
          </a:stretch>
        </p:blipFill>
        <p:spPr>
          <a:xfrm>
            <a:off x="721039" y="405584"/>
            <a:ext cx="10749922" cy="6046831"/>
          </a:xfrm>
          <a:prstGeom prst="rect">
            <a:avLst/>
          </a:prstGeom>
        </p:spPr>
      </p:pic>
    </p:spTree>
    <p:extLst>
      <p:ext uri="{BB962C8B-B14F-4D97-AF65-F5344CB8AC3E}">
        <p14:creationId xmlns:p14="http://schemas.microsoft.com/office/powerpoint/2010/main" val="34673244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9C94770-9216-4A00-B2A4-94EAE12C7DB3}"/>
              </a:ext>
            </a:extLst>
          </p:cNvPr>
          <p:cNvPicPr>
            <a:picLocks noGrp="1" noChangeAspect="1"/>
          </p:cNvPicPr>
          <p:nvPr>
            <p:ph idx="1"/>
          </p:nvPr>
        </p:nvPicPr>
        <p:blipFill>
          <a:blip r:embed="rId2"/>
          <a:stretch>
            <a:fillRect/>
          </a:stretch>
        </p:blipFill>
        <p:spPr>
          <a:xfrm>
            <a:off x="520105" y="274247"/>
            <a:ext cx="11151790" cy="6123009"/>
          </a:xfrm>
          <a:prstGeom prst="rect">
            <a:avLst/>
          </a:prstGeom>
        </p:spPr>
      </p:pic>
    </p:spTree>
    <p:extLst>
      <p:ext uri="{BB962C8B-B14F-4D97-AF65-F5344CB8AC3E}">
        <p14:creationId xmlns:p14="http://schemas.microsoft.com/office/powerpoint/2010/main" val="37434556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6450329-E8A6-4EBD-B103-D46F09DAE2CD}"/>
              </a:ext>
            </a:extLst>
          </p:cNvPr>
          <p:cNvPicPr>
            <a:picLocks noChangeAspect="1"/>
          </p:cNvPicPr>
          <p:nvPr/>
        </p:nvPicPr>
        <p:blipFill>
          <a:blip r:embed="rId2"/>
          <a:stretch>
            <a:fillRect/>
          </a:stretch>
        </p:blipFill>
        <p:spPr>
          <a:xfrm>
            <a:off x="225043" y="200888"/>
            <a:ext cx="11741914" cy="6456224"/>
          </a:xfrm>
          <a:prstGeom prst="rect">
            <a:avLst/>
          </a:prstGeom>
        </p:spPr>
      </p:pic>
    </p:spTree>
    <p:extLst>
      <p:ext uri="{BB962C8B-B14F-4D97-AF65-F5344CB8AC3E}">
        <p14:creationId xmlns:p14="http://schemas.microsoft.com/office/powerpoint/2010/main" val="37415026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5F1C3E2-AD99-4533-8B0F-38590B632594}"/>
              </a:ext>
            </a:extLst>
          </p:cNvPr>
          <p:cNvPicPr>
            <a:picLocks noChangeAspect="1"/>
          </p:cNvPicPr>
          <p:nvPr/>
        </p:nvPicPr>
        <p:blipFill>
          <a:blip r:embed="rId2"/>
          <a:stretch>
            <a:fillRect/>
          </a:stretch>
        </p:blipFill>
        <p:spPr>
          <a:xfrm>
            <a:off x="404037" y="227270"/>
            <a:ext cx="10975162" cy="6173529"/>
          </a:xfrm>
          <a:prstGeom prst="rect">
            <a:avLst/>
          </a:prstGeom>
        </p:spPr>
      </p:pic>
    </p:spTree>
    <p:extLst>
      <p:ext uri="{BB962C8B-B14F-4D97-AF65-F5344CB8AC3E}">
        <p14:creationId xmlns:p14="http://schemas.microsoft.com/office/powerpoint/2010/main" val="3077305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9153F-4381-41FD-8226-7301E92B2C80}"/>
              </a:ext>
            </a:extLst>
          </p:cNvPr>
          <p:cNvPicPr>
            <a:picLocks noChangeAspect="1"/>
          </p:cNvPicPr>
          <p:nvPr/>
        </p:nvPicPr>
        <p:blipFill>
          <a:blip r:embed="rId2"/>
          <a:stretch>
            <a:fillRect/>
          </a:stretch>
        </p:blipFill>
        <p:spPr>
          <a:xfrm>
            <a:off x="661583" y="372141"/>
            <a:ext cx="10831029" cy="6092454"/>
          </a:xfrm>
          <a:prstGeom prst="rect">
            <a:avLst/>
          </a:prstGeom>
        </p:spPr>
      </p:pic>
    </p:spTree>
    <p:extLst>
      <p:ext uri="{BB962C8B-B14F-4D97-AF65-F5344CB8AC3E}">
        <p14:creationId xmlns:p14="http://schemas.microsoft.com/office/powerpoint/2010/main" val="2572094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Moving on…</a:t>
            </a:r>
          </a:p>
        </p:txBody>
      </p:sp>
      <p:sp>
        <p:nvSpPr>
          <p:cNvPr id="3" name="Content Placeholder 2"/>
          <p:cNvSpPr>
            <a:spLocks noGrp="1"/>
          </p:cNvSpPr>
          <p:nvPr>
            <p:ph idx="1"/>
          </p:nvPr>
        </p:nvSpPr>
        <p:spPr>
          <a:xfrm>
            <a:off x="646111" y="3051455"/>
            <a:ext cx="10885489" cy="3438245"/>
          </a:xfrm>
        </p:spPr>
        <p:txBody>
          <a:bodyPr>
            <a:normAutofit/>
          </a:bodyPr>
          <a:lstStyle/>
          <a:p>
            <a:r>
              <a:rPr lang="en-GB" dirty="0"/>
              <a:t>A big part of Year 6 is getting the children ready to make the transition to secondary school; the next part of their learning adventure. We will aim to do this through…</a:t>
            </a:r>
          </a:p>
          <a:p>
            <a:pPr lvl="1"/>
            <a:r>
              <a:rPr lang="en-GB" dirty="0"/>
              <a:t>Transition days and events, working closely with Churchill Academy, plus any other secondary schools children may be moving on to.</a:t>
            </a:r>
          </a:p>
          <a:p>
            <a:pPr lvl="1"/>
            <a:r>
              <a:rPr lang="en-GB" dirty="0"/>
              <a:t>Preparing the children for the changes ahead, socially, emotionally and academically, and alleviating any worries or concerns that they may have.</a:t>
            </a:r>
          </a:p>
          <a:p>
            <a:pPr lvl="1"/>
            <a:r>
              <a:rPr lang="en-GB" dirty="0"/>
              <a:t>Making sure that any communication from secondary schools has been shared with you as parents/carers, and hopefully answering any questions you may have about the application process.</a:t>
            </a:r>
          </a:p>
        </p:txBody>
      </p:sp>
      <p:pic>
        <p:nvPicPr>
          <p:cNvPr id="4" name="Picture 3"/>
          <p:cNvPicPr>
            <a:picLocks noChangeAspect="1"/>
          </p:cNvPicPr>
          <p:nvPr/>
        </p:nvPicPr>
        <p:blipFill>
          <a:blip r:embed="rId3"/>
          <a:stretch>
            <a:fillRect/>
          </a:stretch>
        </p:blipFill>
        <p:spPr>
          <a:xfrm>
            <a:off x="4592637" y="330200"/>
            <a:ext cx="4469001" cy="2598737"/>
          </a:xfrm>
          <a:prstGeom prst="rect">
            <a:avLst/>
          </a:prstGeom>
        </p:spPr>
      </p:pic>
    </p:spTree>
    <p:extLst>
      <p:ext uri="{BB962C8B-B14F-4D97-AF65-F5344CB8AC3E}">
        <p14:creationId xmlns:p14="http://schemas.microsoft.com/office/powerpoint/2010/main" val="16443448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338418"/>
            <a:ext cx="9404723" cy="1400530"/>
          </a:xfrm>
        </p:spPr>
        <p:txBody>
          <a:bodyPr/>
          <a:lstStyle/>
          <a:p>
            <a:r>
              <a:rPr lang="en-GB" dirty="0"/>
              <a:t>General information &amp; dates for the diary…</a:t>
            </a:r>
          </a:p>
        </p:txBody>
      </p:sp>
      <p:sp>
        <p:nvSpPr>
          <p:cNvPr id="3" name="Content Placeholder 2"/>
          <p:cNvSpPr>
            <a:spLocks noGrp="1"/>
          </p:cNvSpPr>
          <p:nvPr>
            <p:ph idx="1"/>
          </p:nvPr>
        </p:nvSpPr>
        <p:spPr>
          <a:xfrm>
            <a:off x="3573462" y="1625600"/>
            <a:ext cx="7771791" cy="4838700"/>
          </a:xfrm>
        </p:spPr>
        <p:txBody>
          <a:bodyPr>
            <a:normAutofit fontScale="85000" lnSpcReduction="10000"/>
          </a:bodyPr>
          <a:lstStyle/>
          <a:p>
            <a:r>
              <a:rPr lang="en-GB" dirty="0"/>
              <a:t>Any specific dates and information for terms 1 and 2 will be circulated to you a.s.a.p. </a:t>
            </a:r>
          </a:p>
          <a:p>
            <a:r>
              <a:rPr lang="en-GB" dirty="0"/>
              <a:t>The school website is, as always, a fantastic resource for checking dates for the diary, event details or general information specific to our class.  We will endeavour to keep it as up to date as possible.</a:t>
            </a:r>
          </a:p>
          <a:p>
            <a:r>
              <a:rPr lang="en-GB" dirty="0"/>
              <a:t>SATS – W/C May 11</a:t>
            </a:r>
            <a:r>
              <a:rPr lang="en-GB" baseline="30000" dirty="0"/>
              <a:t>th</a:t>
            </a:r>
            <a:r>
              <a:rPr lang="en-GB" dirty="0"/>
              <a:t>-14</a:t>
            </a:r>
            <a:r>
              <a:rPr lang="en-GB" baseline="30000" dirty="0"/>
              <a:t>th</a:t>
            </a:r>
            <a:r>
              <a:rPr lang="en-GB" dirty="0"/>
              <a:t> </a:t>
            </a:r>
          </a:p>
          <a:p>
            <a:r>
              <a:rPr lang="en-GB" dirty="0"/>
              <a:t>This year, parents’ evening dates are W/C 10</a:t>
            </a:r>
            <a:r>
              <a:rPr lang="en-GB" baseline="30000" dirty="0"/>
              <a:t>th</a:t>
            </a:r>
            <a:r>
              <a:rPr lang="en-GB" dirty="0"/>
              <a:t> November and 2</a:t>
            </a:r>
            <a:r>
              <a:rPr lang="en-GB" baseline="30000" dirty="0"/>
              <a:t>rd</a:t>
            </a:r>
            <a:r>
              <a:rPr lang="en-GB" dirty="0"/>
              <a:t> March.</a:t>
            </a:r>
          </a:p>
          <a:p>
            <a:r>
              <a:rPr lang="en-GB" dirty="0"/>
              <a:t>We do not monitor the class email address which is linked to TEAMS so please make sure you send any communication via the office email address as usual.</a:t>
            </a:r>
          </a:p>
          <a:p>
            <a:r>
              <a:rPr lang="en-GB" dirty="0"/>
              <a:t>Walking to and from school:  you will have received the forms to complete – it is really important that you inform us when any specific arrangements change – please do not just send a message in with your child – either speak to us directly at the classroom door or speak/email the office to let us know, particularly if you are changing pick up arrangements for the end of a day.</a:t>
            </a:r>
          </a:p>
        </p:txBody>
      </p:sp>
      <p:pic>
        <p:nvPicPr>
          <p:cNvPr id="4" name="Picture 3"/>
          <p:cNvPicPr>
            <a:picLocks noChangeAspect="1"/>
          </p:cNvPicPr>
          <p:nvPr/>
        </p:nvPicPr>
        <p:blipFill>
          <a:blip r:embed="rId3"/>
          <a:stretch>
            <a:fillRect/>
          </a:stretch>
        </p:blipFill>
        <p:spPr>
          <a:xfrm>
            <a:off x="465137" y="2325687"/>
            <a:ext cx="2925763" cy="2867025"/>
          </a:xfrm>
          <a:prstGeom prst="rect">
            <a:avLst/>
          </a:prstGeom>
        </p:spPr>
      </p:pic>
    </p:spTree>
    <p:extLst>
      <p:ext uri="{BB962C8B-B14F-4D97-AF65-F5344CB8AC3E}">
        <p14:creationId xmlns:p14="http://schemas.microsoft.com/office/powerpoint/2010/main" val="600797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D5605-FCF1-481B-9B5E-4A0EF688D5C1}"/>
              </a:ext>
            </a:extLst>
          </p:cNvPr>
          <p:cNvSpPr>
            <a:spLocks noGrp="1"/>
          </p:cNvSpPr>
          <p:nvPr>
            <p:ph type="ctrTitle"/>
          </p:nvPr>
        </p:nvSpPr>
        <p:spPr>
          <a:xfrm>
            <a:off x="1267844" y="1569155"/>
            <a:ext cx="8825658" cy="2348089"/>
          </a:xfrm>
        </p:spPr>
        <p:txBody>
          <a:bodyPr/>
          <a:lstStyle/>
          <a:p>
            <a:pPr algn="ctr"/>
            <a:r>
              <a:rPr lang="en-US" b="1" dirty="0"/>
              <a:t>Thank you!</a:t>
            </a:r>
          </a:p>
        </p:txBody>
      </p:sp>
      <p:sp>
        <p:nvSpPr>
          <p:cNvPr id="3" name="Subtitle 2">
            <a:extLst>
              <a:ext uri="{FF2B5EF4-FFF2-40B4-BE49-F238E27FC236}">
                <a16:creationId xmlns:a16="http://schemas.microsoft.com/office/drawing/2014/main" id="{B59AF787-2E86-4C3B-9C31-7DC3B9E3F8F1}"/>
              </a:ext>
            </a:extLst>
          </p:cNvPr>
          <p:cNvSpPr>
            <a:spLocks noGrp="1"/>
          </p:cNvSpPr>
          <p:nvPr>
            <p:ph type="subTitle" idx="1"/>
          </p:nvPr>
        </p:nvSpPr>
        <p:spPr/>
        <p:txBody>
          <a:bodyPr/>
          <a:lstStyle/>
          <a:p>
            <a:r>
              <a:rPr lang="en-US" dirty="0"/>
              <a:t>I </a:t>
            </a:r>
          </a:p>
        </p:txBody>
      </p:sp>
    </p:spTree>
    <p:extLst>
      <p:ext uri="{BB962C8B-B14F-4D97-AF65-F5344CB8AC3E}">
        <p14:creationId xmlns:p14="http://schemas.microsoft.com/office/powerpoint/2010/main" val="13192835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431</TotalTime>
  <Words>1180</Words>
  <Application>Microsoft Office PowerPoint</Application>
  <PresentationFormat>Widescreen</PresentationFormat>
  <Paragraphs>76</Paragraphs>
  <Slides>23</Slides>
  <Notes>9</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29" baseType="lpstr">
      <vt:lpstr>Arial</vt:lpstr>
      <vt:lpstr>Calibri</vt:lpstr>
      <vt:lpstr>Century Gothic</vt:lpstr>
      <vt:lpstr>Wingdings 3</vt:lpstr>
      <vt:lpstr>Ion</vt:lpstr>
      <vt:lpstr>Microsoft Word Document</vt:lpstr>
      <vt:lpstr>Welcome to Year 6 2025-26</vt:lpstr>
      <vt:lpstr>Meet the teachers</vt:lpstr>
      <vt:lpstr>Welcome to the Year 6 team….</vt:lpstr>
      <vt:lpstr>The year ahead…</vt:lpstr>
      <vt:lpstr>Visits and first-hand experiences…</vt:lpstr>
      <vt:lpstr>Roles and responsibilities…</vt:lpstr>
      <vt:lpstr>Class work &amp; homework…</vt:lpstr>
      <vt:lpstr>PowerPoint Presentation</vt:lpstr>
      <vt:lpstr>PowerPoint Presentation</vt:lpstr>
      <vt:lpstr>Assessment…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Moving on…</vt:lpstr>
      <vt:lpstr>General information &amp; dates for the diary…</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Annie Ford</dc:creator>
  <cp:lastModifiedBy>Glenn Davis</cp:lastModifiedBy>
  <cp:revision>51</cp:revision>
  <cp:lastPrinted>2018-09-18T14:08:00Z</cp:lastPrinted>
  <dcterms:created xsi:type="dcterms:W3CDTF">2018-09-18T12:30:15Z</dcterms:created>
  <dcterms:modified xsi:type="dcterms:W3CDTF">2025-09-10T13:09:53Z</dcterms:modified>
</cp:coreProperties>
</file>