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7" r:id="rId5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0" autoAdjust="0"/>
    <p:restoredTop sz="94660"/>
  </p:normalViewPr>
  <p:slideViewPr>
    <p:cSldViewPr snapToGrid="0">
      <p:cViewPr varScale="1">
        <p:scale>
          <a:sx n="60" d="100"/>
          <a:sy n="60" d="100"/>
        </p:scale>
        <p:origin x="1112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19/02/2026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91916" y="101041"/>
            <a:ext cx="3184284" cy="321086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English Key Texts and writing outcomes</a:t>
            </a:r>
            <a:endParaRPr lang="en-GB" sz="1200" b="1" u="sng" dirty="0">
              <a:solidFill>
                <a:schemeClr val="tx1"/>
              </a:solidFill>
            </a:endParaRPr>
          </a:p>
          <a:p>
            <a:r>
              <a:rPr lang="en-GB" sz="1200" b="1" u="sng" dirty="0">
                <a:solidFill>
                  <a:schemeClr val="tx1"/>
                </a:solidFill>
              </a:rPr>
              <a:t>Text</a:t>
            </a:r>
            <a:endParaRPr lang="en-GB" sz="1200" b="1" u="sng" dirty="0">
              <a:solidFill>
                <a:schemeClr val="tx1"/>
              </a:solidFill>
              <a:ea typeface="Calibri"/>
              <a:cs typeface="Calibri"/>
            </a:endParaRPr>
          </a:p>
          <a:p>
            <a:r>
              <a:rPr lang="en-GB" sz="1200" dirty="0">
                <a:solidFill>
                  <a:schemeClr val="tx1"/>
                </a:solidFill>
                <a:ea typeface="Calibri"/>
                <a:cs typeface="Calibri"/>
              </a:rPr>
              <a:t>The Café At The Edge Of The Woods</a:t>
            </a:r>
          </a:p>
          <a:p>
            <a:endParaRPr lang="en-GB" sz="1200" dirty="0">
              <a:solidFill>
                <a:schemeClr val="tx1"/>
              </a:solidFill>
              <a:ea typeface="Calibri"/>
              <a:cs typeface="Calibri"/>
            </a:endParaRPr>
          </a:p>
          <a:p>
            <a:r>
              <a:rPr lang="en-GB" sz="1200" b="1" u="sng" dirty="0">
                <a:solidFill>
                  <a:schemeClr val="tx1"/>
                </a:solidFill>
              </a:rPr>
              <a:t>Writing focus</a:t>
            </a:r>
            <a:r>
              <a:rPr lang="en-GB" sz="1200" b="1" u="sng" dirty="0">
                <a:solidFill>
                  <a:schemeClr val="tx1"/>
                </a:solidFill>
                <a:ea typeface="Calibri"/>
                <a:cs typeface="Calibri"/>
              </a:rPr>
              <a:t>: D</a:t>
            </a:r>
            <a:r>
              <a:rPr lang="en-GB" sz="1200" b="1" dirty="0">
                <a:solidFill>
                  <a:schemeClr val="tx1"/>
                </a:solidFill>
                <a:ea typeface="Calibri"/>
                <a:cs typeface="Calibri"/>
              </a:rPr>
              <a:t>iary entry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Using sentences with different forms: questions and exclamations;</a:t>
            </a:r>
            <a:endParaRPr lang="en-GB" sz="1200" dirty="0">
              <a:solidFill>
                <a:schemeClr val="tx1"/>
              </a:solidFill>
              <a:ea typeface="Calibri"/>
              <a:cs typeface="Calibri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schemeClr val="tx1"/>
                </a:solidFill>
              </a:rPr>
              <a:t>Using commas to separate items in a list;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Using apostrophes for contracted forms;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200" dirty="0">
                <a:solidFill>
                  <a:schemeClr val="tx1"/>
                </a:solidFill>
                <a:latin typeface="Calibri"/>
                <a:ea typeface="Calibri"/>
                <a:cs typeface="Calibri"/>
              </a:rPr>
              <a:t>Securing and using punctuation: full stops, capital letters, exclamation marks and question marks.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1" u="sng" dirty="0">
                <a:solidFill>
                  <a:prstClr val="black"/>
                </a:solidFill>
                <a:latin typeface="Calibri"/>
              </a:rPr>
              <a:t>Reading for fluency and comprehension</a:t>
            </a:r>
            <a:endParaRPr lang="en-GB" sz="1200" b="1" u="sng" dirty="0">
              <a:solidFill>
                <a:prstClr val="black"/>
              </a:solidFill>
              <a:latin typeface="Calibri"/>
              <a:ea typeface="Calibri"/>
              <a:cs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prstClr val="black"/>
                </a:solidFill>
                <a:latin typeface="Calibri"/>
              </a:rPr>
              <a:t>Texts linked to Geography</a:t>
            </a:r>
            <a:endParaRPr lang="en-GB" sz="1200" dirty="0">
              <a:solidFill>
                <a:prstClr val="black"/>
              </a:solidFill>
              <a:latin typeface="Calibri"/>
              <a:ea typeface="Calibri"/>
              <a:cs typeface="Calibri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Calibri"/>
              <a:cs typeface="Calibri"/>
            </a:endParaRPr>
          </a:p>
          <a:p>
            <a:pPr algn="ctr"/>
            <a:endParaRPr lang="en-GB" sz="1200" b="1" dirty="0">
              <a:solidFill>
                <a:srgbClr val="0070C0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7297556" y="3202826"/>
            <a:ext cx="3230518" cy="103830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Design and Technology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Moving Vehicles</a:t>
            </a:r>
          </a:p>
          <a:p>
            <a:pPr algn="ctr"/>
            <a:r>
              <a:rPr lang="en-GB" sz="1200" dirty="0">
                <a:solidFill>
                  <a:schemeClr val="tx1"/>
                </a:solidFill>
              </a:rPr>
              <a:t>Investigate, design, make and evaluate a moving vehicle.</a:t>
            </a:r>
          </a:p>
          <a:p>
            <a:endParaRPr lang="en-GB" sz="1200" dirty="0">
              <a:solidFill>
                <a:schemeClr val="tx1"/>
              </a:solidFill>
              <a:ea typeface="Calibri"/>
              <a:cs typeface="Calibri"/>
            </a:endParaRPr>
          </a:p>
          <a:p>
            <a:pPr algn="ctr"/>
            <a:endParaRPr lang="en-GB" sz="1200" b="1" dirty="0">
              <a:solidFill>
                <a:schemeClr val="tx1"/>
              </a:solidFill>
              <a:ea typeface="Calibri"/>
              <a:cs typeface="Calibri"/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  <a:ea typeface="Calibri" panose="020F0502020204030204"/>
              <a:cs typeface="Calibri" panose="020F0502020204030204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3834" y="5082987"/>
            <a:ext cx="3184284" cy="88021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Music</a:t>
            </a:r>
          </a:p>
          <a:p>
            <a:r>
              <a:rPr lang="en-GB" sz="1100" b="1" dirty="0">
                <a:solidFill>
                  <a:schemeClr val="tx1"/>
                </a:solidFill>
              </a:rPr>
              <a:t>Charanga Sound and Symbol 2: Glockenspiels</a:t>
            </a:r>
          </a:p>
          <a:p>
            <a:r>
              <a:rPr lang="en-GB" sz="1100" dirty="0">
                <a:solidFill>
                  <a:schemeClr val="tx1"/>
                </a:solidFill>
              </a:rPr>
              <a:t>Recognise and write music using dots, sticks and stave notation; understanding and using dynamics.</a:t>
            </a:r>
          </a:p>
          <a:p>
            <a:endParaRPr lang="en-GB" sz="1100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91916" y="6055029"/>
            <a:ext cx="3184284" cy="1376240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Computing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Pictograms</a:t>
            </a:r>
          </a:p>
          <a:p>
            <a:pPr algn="ctr"/>
            <a:r>
              <a:rPr lang="en-GB" sz="1100" dirty="0">
                <a:solidFill>
                  <a:schemeClr val="tx1"/>
                </a:solidFill>
              </a:rPr>
              <a:t>Understand what the term ‘data’ means and how data can be collected in the form of a tally chart; learn the term ‘attribute’ and use it to help organise data; present data using software; use data to answer questions.</a:t>
            </a:r>
          </a:p>
          <a:p>
            <a:endParaRPr lang="en-GB" sz="12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08078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Science</a:t>
            </a:r>
          </a:p>
          <a:p>
            <a:pPr algn="ctr"/>
            <a:endParaRPr lang="en-GB" sz="1200" b="1" dirty="0">
              <a:solidFill>
                <a:srgbClr val="0070C0"/>
              </a:solidFill>
            </a:endParaRPr>
          </a:p>
          <a:p>
            <a:r>
              <a:rPr lang="en-GB" sz="1200" b="1" u="sng" dirty="0">
                <a:solidFill>
                  <a:schemeClr val="tx1"/>
                </a:solidFill>
              </a:rPr>
              <a:t>Animals, including humans – Growth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Describe the needs of animals for survival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Describe the needs of humans for survival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Explore the importance of eating the right food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Describe what a healthy, balanced diet looks like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Investigate the impact of exercise on our bodies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chemeClr val="tx1"/>
                </a:solidFill>
              </a:rPr>
              <a:t>Investigate hygiene.</a:t>
            </a:r>
          </a:p>
          <a:p>
            <a:endParaRPr lang="en-GB" sz="1200" b="1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88837" y="2473703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</a:t>
            </a:r>
            <a:r>
              <a:rPr lang="en-GB" sz="1764" b="1" dirty="0">
                <a:solidFill>
                  <a:srgbClr val="FF0000"/>
                </a:solidFill>
              </a:rPr>
              <a:t>2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</a:t>
            </a:r>
            <a:r>
              <a:rPr lang="en-GB" sz="1764" b="1" dirty="0">
                <a:solidFill>
                  <a:srgbClr val="FF0000"/>
                </a:solidFill>
              </a:rPr>
              <a:t>Spring 2 2025-26</a:t>
            </a:r>
          </a:p>
          <a:p>
            <a:pPr algn="ctr"/>
            <a:r>
              <a:rPr lang="en-GB" sz="2000" b="1" dirty="0">
                <a:solidFill>
                  <a:srgbClr val="FF0000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rgbClr val="0070C0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rgbClr val="0070C0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88837" y="4753456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Geography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Hot Climates</a:t>
            </a:r>
          </a:p>
          <a:p>
            <a:pPr marL="228600" indent="-228600" algn="ctr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Where in the world is hot</a:t>
            </a:r>
          </a:p>
          <a:p>
            <a:pPr marL="228600" indent="-228600" algn="ctr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What is it like in the rainforest?</a:t>
            </a:r>
          </a:p>
          <a:p>
            <a:pPr marL="228600" indent="-228600" algn="ctr">
              <a:buAutoNum type="arabicPeriod"/>
            </a:pPr>
            <a:r>
              <a:rPr lang="en-GB" sz="1200" dirty="0">
                <a:solidFill>
                  <a:schemeClr val="tx1"/>
                </a:solidFill>
              </a:rPr>
              <a:t>3 What is it like in the desert?</a:t>
            </a:r>
          </a:p>
          <a:p>
            <a:pPr marL="228600" indent="-228600" algn="ctr">
              <a:buAutoNum type="arabicPeriod"/>
            </a:pPr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513258" y="6082395"/>
            <a:ext cx="3665296" cy="1283330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Religious Education (RE)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Religion/Worldview - Christian</a:t>
            </a:r>
            <a:r>
              <a:rPr lang="en-GB" sz="1000" b="1" u="sng" dirty="0" err="1">
                <a:solidFill>
                  <a:prstClr val="black"/>
                </a:solidFill>
                <a:latin typeface="Calibri"/>
              </a:rPr>
              <a:t>ity</a:t>
            </a:r>
            <a:r>
              <a:rPr kumimoji="0" lang="en-GB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Theme</a:t>
            </a:r>
            <a:r>
              <a:rPr kumimoji="0" lang="en-GB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 </a:t>
            </a:r>
            <a:r>
              <a:rPr kumimoji="0" lang="en-GB" sz="1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events of Easter Sunday, Jesus’ resurrection, and the impact this has on Christians today.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Key Question</a:t>
            </a:r>
            <a:r>
              <a:rPr kumimoji="0" lang="en-GB" sz="10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 </a:t>
            </a:r>
            <a:r>
              <a:rPr kumimoji="0" lang="en-GB" sz="1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</a:t>
            </a:r>
            <a:r>
              <a:rPr lang="en-GB" sz="1000" dirty="0">
                <a:solidFill>
                  <a:prstClr val="black"/>
                </a:solidFill>
                <a:latin typeface="Calibri"/>
              </a:rPr>
              <a:t>ow important is it to Christians that Jesus came back to life after his crucifixion?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286716" y="189683"/>
            <a:ext cx="3262314" cy="2897430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Maths</a:t>
            </a:r>
          </a:p>
          <a:p>
            <a:r>
              <a:rPr lang="en-GB" sz="1000" b="1" u="sng" dirty="0">
                <a:solidFill>
                  <a:schemeClr val="tx1"/>
                </a:solidFill>
              </a:rPr>
              <a:t>Multiplication and division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Recognising</a:t>
            </a:r>
            <a:r>
              <a:rPr kumimoji="0" lang="en-US" sz="10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making and adding equal groups; introducing the multiplication symbol; multiplication sentences; using arrays; making equal groups using grouping &amp; sharing;  2 times-table; dividing by 2; doubling &amp; halving; odd &amp; even numbers; 10 times-table; dividing by 10; 5 times-table; dividing by 5</a:t>
            </a:r>
          </a:p>
          <a:p>
            <a:pPr>
              <a:defRPr/>
            </a:pPr>
            <a:endParaRPr lang="en-US" sz="1000" dirty="0">
              <a:solidFill>
                <a:srgbClr val="000000"/>
              </a:solidFill>
              <a:latin typeface="Calibri"/>
            </a:endParaRPr>
          </a:p>
          <a:p>
            <a:pPr>
              <a:defRPr/>
            </a:pPr>
            <a:r>
              <a:rPr lang="en-US" sz="1000" b="1" u="sng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Length and Height</a:t>
            </a:r>
          </a:p>
          <a:p>
            <a:pPr>
              <a:defRPr/>
            </a:pPr>
            <a:r>
              <a:rPr lang="en-US" sz="10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Measuring in </a:t>
            </a:r>
            <a:r>
              <a:rPr lang="en-US" sz="1000" dirty="0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centimetres</a:t>
            </a:r>
            <a:r>
              <a:rPr lang="en-US" sz="10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 &amp; </a:t>
            </a:r>
            <a:r>
              <a:rPr lang="en-US" sz="1000" dirty="0" err="1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metres</a:t>
            </a:r>
            <a:r>
              <a:rPr lang="en-US" sz="1000" dirty="0">
                <a:solidFill>
                  <a:srgbClr val="000000"/>
                </a:solidFill>
                <a:latin typeface="Calibri"/>
                <a:ea typeface="Calibri"/>
                <a:cs typeface="Calibri"/>
              </a:rPr>
              <a:t>;  comparing lengths &amp; heights; ordering lengths &amp; heights; using the four operations with lengths &amp; heights.</a:t>
            </a:r>
          </a:p>
          <a:p>
            <a:pPr>
              <a:defRPr/>
            </a:pPr>
            <a:endParaRPr lang="en-US" sz="1000" b="1" dirty="0">
              <a:solidFill>
                <a:srgbClr val="000000"/>
              </a:solidFill>
              <a:latin typeface="Calibri"/>
              <a:ea typeface="Calibri"/>
              <a:cs typeface="Calibri"/>
            </a:endParaRPr>
          </a:p>
          <a:p>
            <a:pPr>
              <a:defRPr/>
            </a:pPr>
            <a:r>
              <a:rPr lang="en-US" sz="1000" b="1" dirty="0">
                <a:solidFill>
                  <a:srgbClr val="000000"/>
                </a:solidFill>
                <a:latin typeface="Calibri"/>
              </a:rPr>
              <a:t>Daily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lang="en-US" sz="1000" b="1" dirty="0" err="1">
                <a:solidFill>
                  <a:srgbClr val="000000"/>
                </a:solidFill>
                <a:latin typeface="Calibri"/>
              </a:rPr>
              <a:t>Numbersense</a:t>
            </a:r>
            <a:r>
              <a:rPr lang="en-US" sz="1000" b="1" dirty="0">
                <a:solidFill>
                  <a:srgbClr val="000000"/>
                </a:solidFill>
                <a:latin typeface="Calibri"/>
              </a:rPr>
              <a:t> </a:t>
            </a:r>
            <a:r>
              <a:rPr kumimoji="0" lang="en-US" sz="1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help embed children’s knowledge of number facts.</a:t>
            </a:r>
          </a:p>
          <a:p>
            <a:r>
              <a:rPr lang="en-GB" sz="1000" b="1" dirty="0">
                <a:solidFill>
                  <a:schemeClr val="tx1"/>
                </a:solidFill>
              </a:rPr>
              <a:t>Fluency, reasoning and problem solving.</a:t>
            </a:r>
          </a:p>
          <a:p>
            <a:pPr algn="ctr"/>
            <a:endParaRPr lang="en-GB" sz="1200" b="1" dirty="0">
              <a:solidFill>
                <a:srgbClr val="0070C0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99184" y="5523630"/>
            <a:ext cx="3262315" cy="1747870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Physical Education (PE)</a:t>
            </a:r>
            <a:endParaRPr lang="en-GB" sz="1000" b="1" dirty="0">
              <a:solidFill>
                <a:schemeClr val="tx1"/>
              </a:solidFill>
            </a:endParaRPr>
          </a:p>
          <a:p>
            <a:pPr algn="ctr"/>
            <a:r>
              <a:rPr lang="en-GB" sz="1000" b="1" dirty="0">
                <a:solidFill>
                  <a:schemeClr val="tx1"/>
                </a:solidFill>
              </a:rPr>
              <a:t>Tag Rugby – learn how to: </a:t>
            </a:r>
            <a:r>
              <a:rPr lang="en-GB" sz="1000" dirty="0">
                <a:solidFill>
                  <a:schemeClr val="tx1"/>
                </a:solidFill>
              </a:rPr>
              <a:t>throw and catch a rugby ball; tag others; defend and attack;  use simple tactics; pass in a game situation; understand basic rules and play a simple tag rugby game.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  <a:ea typeface="Calibri"/>
                <a:cs typeface="Calibri"/>
              </a:rPr>
              <a:t>Dodgeball – learn how to: </a:t>
            </a:r>
            <a:r>
              <a:rPr lang="en-GB" sz="1000" dirty="0">
                <a:solidFill>
                  <a:schemeClr val="tx1"/>
                </a:solidFill>
                <a:ea typeface="Calibri"/>
                <a:cs typeface="Calibri"/>
              </a:rPr>
              <a:t>develop relevant movement skills; develop catching and striking skills; pass/send a ball at different speeds; develop underarm and overarm techniques; employ simple tactics; catch and throw with control.</a:t>
            </a: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445" y="3929226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295670" y="4356847"/>
            <a:ext cx="3262315" cy="1051070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r>
              <a:rPr lang="en-GB" sz="1200" b="1" dirty="0">
                <a:solidFill>
                  <a:srgbClr val="0070C0"/>
                </a:solidFill>
              </a:rPr>
              <a:t>Personal, Social and Health Education (PHSE)</a:t>
            </a:r>
            <a:endParaRPr lang="en-GB" sz="1200" b="1" u="sng" dirty="0">
              <a:solidFill>
                <a:schemeClr val="tx1"/>
              </a:solidFill>
            </a:endParaRPr>
          </a:p>
          <a:p>
            <a:pPr algn="ctr"/>
            <a:endParaRPr lang="en-GB" sz="800" b="1" u="sng" dirty="0">
              <a:solidFill>
                <a:schemeClr val="tx1"/>
              </a:solidFill>
            </a:endParaRPr>
          </a:p>
          <a:p>
            <a:pPr algn="ctr"/>
            <a:r>
              <a:rPr lang="en-GB" sz="1200" b="1" u="sng" dirty="0">
                <a:solidFill>
                  <a:schemeClr val="tx1"/>
                </a:solidFill>
              </a:rPr>
              <a:t>Healthy Me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00" dirty="0">
                <a:solidFill>
                  <a:prstClr val="black"/>
                </a:solidFill>
                <a:latin typeface="Calibri"/>
              </a:rPr>
              <a:t>Being healthy and making healthy choices; being relaxed; medicine safety; healthy eating; and healthy, happy me.</a:t>
            </a:r>
            <a:endParaRPr kumimoji="0" lang="en-GB" sz="1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9" name="Rounded Rectangle 5">
            <a:extLst>
              <a:ext uri="{FF2B5EF4-FFF2-40B4-BE49-F238E27FC236}">
                <a16:creationId xmlns:a16="http://schemas.microsoft.com/office/drawing/2014/main" id="{3E637BA3-714D-4C5A-A441-259529A3000E}"/>
              </a:ext>
            </a:extLst>
          </p:cNvPr>
          <p:cNvSpPr/>
          <p:nvPr/>
        </p:nvSpPr>
        <p:spPr>
          <a:xfrm>
            <a:off x="161130" y="3422822"/>
            <a:ext cx="3184284" cy="15492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t" anchorCtr="0"/>
          <a:lstStyle/>
          <a:p>
            <a:pPr algn="ctr"/>
            <a:r>
              <a:rPr lang="en-GB" sz="1200" b="1" dirty="0">
                <a:solidFill>
                  <a:srgbClr val="0070C0"/>
                </a:solidFill>
              </a:rPr>
              <a:t>Phonics/Spelling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100" b="1" u="sng" dirty="0">
                <a:solidFill>
                  <a:prstClr val="black"/>
                </a:solidFill>
                <a:latin typeface="Calibri"/>
              </a:rPr>
              <a:t>Spelling</a:t>
            </a: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100" dirty="0">
                <a:solidFill>
                  <a:prstClr val="black"/>
                </a:solidFill>
                <a:latin typeface="Calibri"/>
              </a:rPr>
              <a:t>Words ending in –le/-</a:t>
            </a:r>
            <a:r>
              <a:rPr lang="en-GB" sz="1100" dirty="0" err="1">
                <a:solidFill>
                  <a:prstClr val="black"/>
                </a:solidFill>
                <a:latin typeface="Calibri"/>
              </a:rPr>
              <a:t>el</a:t>
            </a:r>
            <a:r>
              <a:rPr lang="en-GB" sz="1100" dirty="0">
                <a:solidFill>
                  <a:prstClr val="black"/>
                </a:solidFill>
                <a:latin typeface="Calibri"/>
              </a:rPr>
              <a:t>/-il/-al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100" dirty="0">
                <a:solidFill>
                  <a:prstClr val="black"/>
                </a:solidFill>
                <a:latin typeface="Calibri"/>
              </a:rPr>
              <a:t>Adding –es after y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100" dirty="0">
                <a:solidFill>
                  <a:prstClr val="black"/>
                </a:solidFill>
                <a:latin typeface="Calibri"/>
              </a:rPr>
              <a:t>Adding vowel suffixes after consonant + y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100" dirty="0">
                <a:solidFill>
                  <a:prstClr val="black"/>
                </a:solidFill>
                <a:latin typeface="Calibri"/>
              </a:rPr>
              <a:t>Adding vowel suffixes after consonant + e</a:t>
            </a:r>
          </a:p>
          <a:p>
            <a:pPr marL="171450" marR="0" lvl="0" indent="-17145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1100" dirty="0">
                <a:solidFill>
                  <a:prstClr val="black"/>
                </a:solidFill>
                <a:latin typeface="Calibri"/>
              </a:rPr>
              <a:t>Doubling consonants when adding suffixes</a:t>
            </a: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1100" b="1" dirty="0">
                <a:solidFill>
                  <a:prstClr val="black"/>
                </a:solidFill>
                <a:latin typeface="Calibri"/>
              </a:rPr>
              <a:t>Phonics intervention for individual pupils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100" dirty="0">
              <a:solidFill>
                <a:prstClr val="black"/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145e43d7-0298-4127-87c6-acd8e23e1ff4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31B4841F1F3D943869190627278525B" ma:contentTypeVersion="17" ma:contentTypeDescription="Create a new document." ma:contentTypeScope="" ma:versionID="2db5e47a861d564e64f8df9815c99a61">
  <xsd:schema xmlns:xsd="http://www.w3.org/2001/XMLSchema" xmlns:xs="http://www.w3.org/2001/XMLSchema" xmlns:p="http://schemas.microsoft.com/office/2006/metadata/properties" xmlns:ns3="145e43d7-0298-4127-87c6-acd8e23e1ff4" xmlns:ns4="f967e21f-7325-4631-9de8-423078a95c98" targetNamespace="http://schemas.microsoft.com/office/2006/metadata/properties" ma:root="true" ma:fieldsID="19dff4417118703d065a80a6168b17a5" ns3:_="" ns4:_="">
    <xsd:import namespace="145e43d7-0298-4127-87c6-acd8e23e1ff4"/>
    <xsd:import namespace="f967e21f-7325-4631-9de8-423078a95c9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DateTaken" minOccurs="0"/>
                <xsd:element ref="ns3:MediaLengthInSeconds" minOccurs="0"/>
                <xsd:element ref="ns4:SharedWithUsers" minOccurs="0"/>
                <xsd:element ref="ns4:SharedWithDetails" minOccurs="0"/>
                <xsd:element ref="ns4:SharingHintHash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45e43d7-0298-4127-87c6-acd8e23e1ff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967e21f-7325-4631-9de8-423078a95c98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4572BB7-E672-462A-A8A4-76FCA6B1A00B}">
  <ds:schemaRefs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elements/1.1/"/>
    <ds:schemaRef ds:uri="http://schemas.microsoft.com/office/2006/metadata/properties"/>
    <ds:schemaRef ds:uri="f967e21f-7325-4631-9de8-423078a95c98"/>
    <ds:schemaRef ds:uri="145e43d7-0298-4127-87c6-acd8e23e1ff4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333ECC2-B3A5-4BCE-89C4-12F8C7709F8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24B823A-593C-47E1-992F-ABEB36A6A9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45e43d7-0298-4127-87c6-acd8e23e1ff4"/>
    <ds:schemaRef ds:uri="f967e21f-7325-4631-9de8-423078a95c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548</TotalTime>
  <Words>588</Words>
  <Application>Microsoft Office PowerPoint</Application>
  <PresentationFormat>Custom</PresentationFormat>
  <Paragraphs>73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Anna Pike</cp:lastModifiedBy>
  <cp:revision>101</cp:revision>
  <cp:lastPrinted>2022-10-25T12:51:30Z</cp:lastPrinted>
  <dcterms:created xsi:type="dcterms:W3CDTF">2022-10-20T15:18:26Z</dcterms:created>
  <dcterms:modified xsi:type="dcterms:W3CDTF">2026-02-19T20:45:10Z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0x010100B31B4841F1F3D943869190627278525B</vt:lpwstr>
  </property>
</Properties>
</file>