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3" r:id="rId6"/>
    <p:sldId id="264" r:id="rId7"/>
    <p:sldId id="265" r:id="rId8"/>
    <p:sldId id="274" r:id="rId9"/>
    <p:sldId id="275" r:id="rId10"/>
    <p:sldId id="276" r:id="rId11"/>
    <p:sldId id="261" r:id="rId12"/>
    <p:sldId id="267" r:id="rId13"/>
    <p:sldId id="271" r:id="rId14"/>
    <p:sldId id="272" r:id="rId15"/>
    <p:sldId id="269" r:id="rId16"/>
    <p:sldId id="273" r:id="rId17"/>
    <p:sldId id="260" r:id="rId18"/>
    <p:sldId id="266"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66" d="100"/>
          <a:sy n="66" d="100"/>
        </p:scale>
        <p:origin x="632" y="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ucie" userId="c50cff21-485a-41d1-8c19-c6f4a2f56bea" providerId="ADAL" clId="{1C6FDC71-72F1-43BF-A6D4-575A77DBF6CF}"/>
    <pc:docChg chg="custSel modSld">
      <pc:chgData name="Lucie" userId="c50cff21-485a-41d1-8c19-c6f4a2f56bea" providerId="ADAL" clId="{1C6FDC71-72F1-43BF-A6D4-575A77DBF6CF}" dt="2025-09-08T16:56:04.870" v="266" actId="20577"/>
      <pc:docMkLst>
        <pc:docMk/>
      </pc:docMkLst>
      <pc:sldChg chg="modSp mod">
        <pc:chgData name="Lucie" userId="c50cff21-485a-41d1-8c19-c6f4a2f56bea" providerId="ADAL" clId="{1C6FDC71-72F1-43BF-A6D4-575A77DBF6CF}" dt="2025-09-08T16:49:47.666" v="166" actId="20577"/>
        <pc:sldMkLst>
          <pc:docMk/>
          <pc:sldMk cId="1789211402" sldId="257"/>
        </pc:sldMkLst>
        <pc:spChg chg="mod">
          <ac:chgData name="Lucie" userId="c50cff21-485a-41d1-8c19-c6f4a2f56bea" providerId="ADAL" clId="{1C6FDC71-72F1-43BF-A6D4-575A77DBF6CF}" dt="2025-09-08T16:49:47.666" v="166" actId="20577"/>
          <ac:spMkLst>
            <pc:docMk/>
            <pc:sldMk cId="1789211402" sldId="257"/>
            <ac:spMk id="3" creationId="{00000000-0000-0000-0000-000000000000}"/>
          </ac:spMkLst>
        </pc:spChg>
      </pc:sldChg>
      <pc:sldChg chg="modSp mod">
        <pc:chgData name="Lucie" userId="c50cff21-485a-41d1-8c19-c6f4a2f56bea" providerId="ADAL" clId="{1C6FDC71-72F1-43BF-A6D4-575A77DBF6CF}" dt="2025-09-08T16:50:00.501" v="168" actId="1076"/>
        <pc:sldMkLst>
          <pc:docMk/>
          <pc:sldMk cId="83868943" sldId="258"/>
        </pc:sldMkLst>
        <pc:spChg chg="mod">
          <ac:chgData name="Lucie" userId="c50cff21-485a-41d1-8c19-c6f4a2f56bea" providerId="ADAL" clId="{1C6FDC71-72F1-43BF-A6D4-575A77DBF6CF}" dt="2025-09-08T16:50:00.501" v="168" actId="1076"/>
          <ac:spMkLst>
            <pc:docMk/>
            <pc:sldMk cId="83868943" sldId="258"/>
            <ac:spMk id="8" creationId="{520BA492-2A95-4961-AE84-60F06E16BA77}"/>
          </ac:spMkLst>
        </pc:spChg>
      </pc:sldChg>
      <pc:sldChg chg="modSp mod">
        <pc:chgData name="Lucie" userId="c50cff21-485a-41d1-8c19-c6f4a2f56bea" providerId="ADAL" clId="{1C6FDC71-72F1-43BF-A6D4-575A77DBF6CF}" dt="2025-09-08T16:56:04.870" v="266" actId="20577"/>
        <pc:sldMkLst>
          <pc:docMk/>
          <pc:sldMk cId="1216323488" sldId="259"/>
        </pc:sldMkLst>
        <pc:spChg chg="mod">
          <ac:chgData name="Lucie" userId="c50cff21-485a-41d1-8c19-c6f4a2f56bea" providerId="ADAL" clId="{1C6FDC71-72F1-43BF-A6D4-575A77DBF6CF}" dt="2025-09-08T16:56:04.870" v="266" actId="20577"/>
          <ac:spMkLst>
            <pc:docMk/>
            <pc:sldMk cId="1216323488" sldId="259"/>
            <ac:spMk id="3" creationId="{00000000-0000-0000-0000-000000000000}"/>
          </ac:spMkLst>
        </pc:spChg>
      </pc:sldChg>
    </pc:docChg>
  </pc:docChgLst>
  <pc:docChgLst>
    <pc:chgData name="Lucie" userId="c50cff21-485a-41d1-8c19-c6f4a2f56bea" providerId="ADAL" clId="{95961601-8D6B-4207-A502-BB1607CA42FC}"/>
    <pc:docChg chg="custSel addSld delSld modSld">
      <pc:chgData name="Lucie" userId="c50cff21-485a-41d1-8c19-c6f4a2f56bea" providerId="ADAL" clId="{95961601-8D6B-4207-A502-BB1607CA42FC}" dt="2025-09-10T12:55:21.901" v="216" actId="1076"/>
      <pc:docMkLst>
        <pc:docMk/>
      </pc:docMkLst>
      <pc:sldChg chg="modSp mod">
        <pc:chgData name="Lucie" userId="c50cff21-485a-41d1-8c19-c6f4a2f56bea" providerId="ADAL" clId="{95961601-8D6B-4207-A502-BB1607CA42FC}" dt="2025-09-09T15:03:37.351" v="12" actId="2711"/>
        <pc:sldMkLst>
          <pc:docMk/>
          <pc:sldMk cId="4266618340" sldId="256"/>
        </pc:sldMkLst>
        <pc:spChg chg="mod">
          <ac:chgData name="Lucie" userId="c50cff21-485a-41d1-8c19-c6f4a2f56bea" providerId="ADAL" clId="{95961601-8D6B-4207-A502-BB1607CA42FC}" dt="2025-09-09T15:03:37.351" v="12" actId="2711"/>
          <ac:spMkLst>
            <pc:docMk/>
            <pc:sldMk cId="4266618340" sldId="256"/>
            <ac:spMk id="4" creationId="{00000000-0000-0000-0000-000000000000}"/>
          </ac:spMkLst>
        </pc:spChg>
      </pc:sldChg>
      <pc:sldChg chg="addSp delSp modSp mod">
        <pc:chgData name="Lucie" userId="c50cff21-485a-41d1-8c19-c6f4a2f56bea" providerId="ADAL" clId="{95961601-8D6B-4207-A502-BB1607CA42FC}" dt="2025-09-10T12:55:21.901" v="216" actId="1076"/>
        <pc:sldMkLst>
          <pc:docMk/>
          <pc:sldMk cId="83868943" sldId="258"/>
        </pc:sldMkLst>
        <pc:spChg chg="mod">
          <ac:chgData name="Lucie" userId="c50cff21-485a-41d1-8c19-c6f4a2f56bea" providerId="ADAL" clId="{95961601-8D6B-4207-A502-BB1607CA42FC}" dt="2025-09-10T12:46:02.248" v="57" actId="1076"/>
          <ac:spMkLst>
            <pc:docMk/>
            <pc:sldMk cId="83868943" sldId="258"/>
            <ac:spMk id="2" creationId="{00000000-0000-0000-0000-000000000000}"/>
          </ac:spMkLst>
        </pc:spChg>
        <pc:spChg chg="add">
          <ac:chgData name="Lucie" userId="c50cff21-485a-41d1-8c19-c6f4a2f56bea" providerId="ADAL" clId="{95961601-8D6B-4207-A502-BB1607CA42FC}" dt="2025-09-10T12:42:31.290" v="20"/>
          <ac:spMkLst>
            <pc:docMk/>
            <pc:sldMk cId="83868943" sldId="258"/>
            <ac:spMk id="3" creationId="{6D9DD201-911E-4DAE-9BBF-E5A1BEBEC5A6}"/>
          </ac:spMkLst>
        </pc:spChg>
        <pc:spChg chg="add del mod">
          <ac:chgData name="Lucie" userId="c50cff21-485a-41d1-8c19-c6f4a2f56bea" providerId="ADAL" clId="{95961601-8D6B-4207-A502-BB1607CA42FC}" dt="2025-09-10T12:45:11.600" v="40" actId="478"/>
          <ac:spMkLst>
            <pc:docMk/>
            <pc:sldMk cId="83868943" sldId="258"/>
            <ac:spMk id="4" creationId="{30B6818B-732E-447F-8FDE-3902C3CC2F28}"/>
          </ac:spMkLst>
        </pc:spChg>
        <pc:spChg chg="add del mod">
          <ac:chgData name="Lucie" userId="c50cff21-485a-41d1-8c19-c6f4a2f56bea" providerId="ADAL" clId="{95961601-8D6B-4207-A502-BB1607CA42FC}" dt="2025-09-10T12:44:20.574" v="29" actId="478"/>
          <ac:spMkLst>
            <pc:docMk/>
            <pc:sldMk cId="83868943" sldId="258"/>
            <ac:spMk id="6" creationId="{D847A9C8-9058-445F-9FCA-D1E94C9F7A12}"/>
          </ac:spMkLst>
        </pc:spChg>
        <pc:spChg chg="add del">
          <ac:chgData name="Lucie" userId="c50cff21-485a-41d1-8c19-c6f4a2f56bea" providerId="ADAL" clId="{95961601-8D6B-4207-A502-BB1607CA42FC}" dt="2025-09-10T12:44:20.574" v="29" actId="478"/>
          <ac:spMkLst>
            <pc:docMk/>
            <pc:sldMk cId="83868943" sldId="258"/>
            <ac:spMk id="7" creationId="{8E3DD62B-1C15-46FF-AFE2-C19F99745068}"/>
          </ac:spMkLst>
        </pc:spChg>
        <pc:spChg chg="del mod">
          <ac:chgData name="Lucie" userId="c50cff21-485a-41d1-8c19-c6f4a2f56bea" providerId="ADAL" clId="{95961601-8D6B-4207-A502-BB1607CA42FC}" dt="2025-09-10T12:42:05.444" v="16"/>
          <ac:spMkLst>
            <pc:docMk/>
            <pc:sldMk cId="83868943" sldId="258"/>
            <ac:spMk id="8" creationId="{520BA492-2A95-4961-AE84-60F06E16BA77}"/>
          </ac:spMkLst>
        </pc:spChg>
        <pc:spChg chg="add del mod">
          <ac:chgData name="Lucie" userId="c50cff21-485a-41d1-8c19-c6f4a2f56bea" providerId="ADAL" clId="{95961601-8D6B-4207-A502-BB1607CA42FC}" dt="2025-09-10T12:44:30.763" v="32" actId="478"/>
          <ac:spMkLst>
            <pc:docMk/>
            <pc:sldMk cId="83868943" sldId="258"/>
            <ac:spMk id="9" creationId="{0C3605BF-C329-4BF8-8B4E-31D95DE42608}"/>
          </ac:spMkLst>
        </pc:spChg>
        <pc:spChg chg="add del">
          <ac:chgData name="Lucie" userId="c50cff21-485a-41d1-8c19-c6f4a2f56bea" providerId="ADAL" clId="{95961601-8D6B-4207-A502-BB1607CA42FC}" dt="2025-09-10T12:44:34.449" v="34" actId="478"/>
          <ac:spMkLst>
            <pc:docMk/>
            <pc:sldMk cId="83868943" sldId="258"/>
            <ac:spMk id="11" creationId="{4C592650-77E9-4BC9-A16E-B0720CC38E42}"/>
          </ac:spMkLst>
        </pc:spChg>
        <pc:spChg chg="add mod">
          <ac:chgData name="Lucie" userId="c50cff21-485a-41d1-8c19-c6f4a2f56bea" providerId="ADAL" clId="{95961601-8D6B-4207-A502-BB1607CA42FC}" dt="2025-09-10T12:54:48.615" v="214" actId="313"/>
          <ac:spMkLst>
            <pc:docMk/>
            <pc:sldMk cId="83868943" sldId="258"/>
            <ac:spMk id="12" creationId="{B1656B89-323E-4EE8-9F87-782D1D483AC0}"/>
          </ac:spMkLst>
        </pc:spChg>
        <pc:spChg chg="add mod">
          <ac:chgData name="Lucie" userId="c50cff21-485a-41d1-8c19-c6f4a2f56bea" providerId="ADAL" clId="{95961601-8D6B-4207-A502-BB1607CA42FC}" dt="2025-09-10T12:53:59.167" v="213" actId="2711"/>
          <ac:spMkLst>
            <pc:docMk/>
            <pc:sldMk cId="83868943" sldId="258"/>
            <ac:spMk id="13" creationId="{59A71938-31C3-4BA7-899D-CF63F54620FF}"/>
          </ac:spMkLst>
        </pc:spChg>
        <pc:picChg chg="add mod">
          <ac:chgData name="Lucie" userId="c50cff21-485a-41d1-8c19-c6f4a2f56bea" providerId="ADAL" clId="{95961601-8D6B-4207-A502-BB1607CA42FC}" dt="2025-09-10T12:55:21.901" v="216" actId="1076"/>
          <ac:picMkLst>
            <pc:docMk/>
            <pc:sldMk cId="83868943" sldId="258"/>
            <ac:picMk id="5" creationId="{5D029730-1C67-4A6C-94FB-9D47076B46F0}"/>
          </ac:picMkLst>
        </pc:picChg>
        <pc:picChg chg="del">
          <ac:chgData name="Lucie" userId="c50cff21-485a-41d1-8c19-c6f4a2f56bea" providerId="ADAL" clId="{95961601-8D6B-4207-A502-BB1607CA42FC}" dt="2025-09-10T12:42:05.439" v="14" actId="478"/>
          <ac:picMkLst>
            <pc:docMk/>
            <pc:sldMk cId="83868943" sldId="258"/>
            <ac:picMk id="10" creationId="{5E557961-537F-4D3D-BDBA-22DC6D17927B}"/>
          </ac:picMkLst>
        </pc:picChg>
        <pc:picChg chg="add del">
          <ac:chgData name="Lucie" userId="c50cff21-485a-41d1-8c19-c6f4a2f56bea" providerId="ADAL" clId="{95961601-8D6B-4207-A502-BB1607CA42FC}" dt="2025-09-10T12:42:38.774" v="21" actId="478"/>
          <ac:picMkLst>
            <pc:docMk/>
            <pc:sldMk cId="83868943" sldId="258"/>
            <ac:picMk id="2049" creationId="{AC80CADF-0DF6-4B14-BD3A-2BACA482CFC8}"/>
          </ac:picMkLst>
        </pc:picChg>
        <pc:picChg chg="add del">
          <ac:chgData name="Lucie" userId="c50cff21-485a-41d1-8c19-c6f4a2f56bea" providerId="ADAL" clId="{95961601-8D6B-4207-A502-BB1607CA42FC}" dt="2025-09-10T12:42:53.018" v="26" actId="478"/>
          <ac:picMkLst>
            <pc:docMk/>
            <pc:sldMk cId="83868943" sldId="258"/>
            <ac:picMk id="2050" creationId="{FA4277E7-5415-48F6-807E-3C65EFBE82D5}"/>
          </ac:picMkLst>
        </pc:picChg>
      </pc:sldChg>
      <pc:sldChg chg="modSp add mod">
        <pc:chgData name="Lucie" userId="c50cff21-485a-41d1-8c19-c6f4a2f56bea" providerId="ADAL" clId="{95961601-8D6B-4207-A502-BB1607CA42FC}" dt="2025-09-09T15:03:23.426" v="11" actId="2711"/>
        <pc:sldMkLst>
          <pc:docMk/>
          <pc:sldMk cId="2043836639" sldId="261"/>
        </pc:sldMkLst>
        <pc:spChg chg="mod">
          <ac:chgData name="Lucie" userId="c50cff21-485a-41d1-8c19-c6f4a2f56bea" providerId="ADAL" clId="{95961601-8D6B-4207-A502-BB1607CA42FC}" dt="2025-09-09T15:03:23.426" v="11" actId="2711"/>
          <ac:spMkLst>
            <pc:docMk/>
            <pc:sldMk cId="2043836639" sldId="261"/>
            <ac:spMk id="6" creationId="{0C221FA4-4509-4CAE-8A9C-A42B7D1A79D5}"/>
          </ac:spMkLst>
        </pc:spChg>
      </pc:sldChg>
      <pc:sldChg chg="del">
        <pc:chgData name="Lucie" userId="c50cff21-485a-41d1-8c19-c6f4a2f56bea" providerId="ADAL" clId="{95961601-8D6B-4207-A502-BB1607CA42FC}" dt="2025-09-09T14:54:36.731" v="0" actId="47"/>
        <pc:sldMkLst>
          <pc:docMk/>
          <pc:sldMk cId="3631964686" sldId="262"/>
        </pc:sldMkLst>
      </pc:sldChg>
      <pc:sldChg chg="add">
        <pc:chgData name="Lucie" userId="c50cff21-485a-41d1-8c19-c6f4a2f56bea" providerId="ADAL" clId="{95961601-8D6B-4207-A502-BB1607CA42FC}" dt="2025-09-09T14:54:49.559" v="1"/>
        <pc:sldMkLst>
          <pc:docMk/>
          <pc:sldMk cId="0" sldId="267"/>
        </pc:sldMkLst>
      </pc:sldChg>
      <pc:sldChg chg="add">
        <pc:chgData name="Lucie" userId="c50cff21-485a-41d1-8c19-c6f4a2f56bea" providerId="ADAL" clId="{95961601-8D6B-4207-A502-BB1607CA42FC}" dt="2025-09-09T14:54:49.559" v="1"/>
        <pc:sldMkLst>
          <pc:docMk/>
          <pc:sldMk cId="2575086690" sldId="269"/>
        </pc:sldMkLst>
      </pc:sldChg>
      <pc:sldChg chg="add">
        <pc:chgData name="Lucie" userId="c50cff21-485a-41d1-8c19-c6f4a2f56bea" providerId="ADAL" clId="{95961601-8D6B-4207-A502-BB1607CA42FC}" dt="2025-09-09T14:54:49.559" v="1"/>
        <pc:sldMkLst>
          <pc:docMk/>
          <pc:sldMk cId="4003533572" sldId="271"/>
        </pc:sldMkLst>
      </pc:sldChg>
      <pc:sldChg chg="add setBg">
        <pc:chgData name="Lucie" userId="c50cff21-485a-41d1-8c19-c6f4a2f56bea" providerId="ADAL" clId="{95961601-8D6B-4207-A502-BB1607CA42FC}" dt="2025-09-09T14:54:49.559" v="1"/>
        <pc:sldMkLst>
          <pc:docMk/>
          <pc:sldMk cId="3454652036" sldId="272"/>
        </pc:sldMkLst>
      </pc:sldChg>
      <pc:sldChg chg="add">
        <pc:chgData name="Lucie" userId="c50cff21-485a-41d1-8c19-c6f4a2f56bea" providerId="ADAL" clId="{95961601-8D6B-4207-A502-BB1607CA42FC}" dt="2025-09-09T14:54:49.559" v="1"/>
        <pc:sldMkLst>
          <pc:docMk/>
          <pc:sldMk cId="0" sldId="273"/>
        </pc:sldMkLst>
      </pc:sldChg>
      <pc:sldChg chg="modSp add mod">
        <pc:chgData name="Lucie" userId="c50cff21-485a-41d1-8c19-c6f4a2f56bea" providerId="ADAL" clId="{95961601-8D6B-4207-A502-BB1607CA42FC}" dt="2025-09-09T15:03:06.952" v="9" actId="2711"/>
        <pc:sldMkLst>
          <pc:docMk/>
          <pc:sldMk cId="1046407404" sldId="274"/>
        </pc:sldMkLst>
        <pc:spChg chg="mod">
          <ac:chgData name="Lucie" userId="c50cff21-485a-41d1-8c19-c6f4a2f56bea" providerId="ADAL" clId="{95961601-8D6B-4207-A502-BB1607CA42FC}" dt="2025-09-09T15:03:06.952" v="9" actId="2711"/>
          <ac:spMkLst>
            <pc:docMk/>
            <pc:sldMk cId="1046407404" sldId="274"/>
            <ac:spMk id="3" creationId="{48E6BE08-C4DF-4DDF-8769-8E4FAF2386F6}"/>
          </ac:spMkLst>
        </pc:spChg>
      </pc:sldChg>
      <pc:sldChg chg="modSp add mod">
        <pc:chgData name="Lucie" userId="c50cff21-485a-41d1-8c19-c6f4a2f56bea" providerId="ADAL" clId="{95961601-8D6B-4207-A502-BB1607CA42FC}" dt="2025-09-09T15:01:58.591" v="3" actId="27636"/>
        <pc:sldMkLst>
          <pc:docMk/>
          <pc:sldMk cId="3700469432" sldId="275"/>
        </pc:sldMkLst>
        <pc:spChg chg="mod">
          <ac:chgData name="Lucie" userId="c50cff21-485a-41d1-8c19-c6f4a2f56bea" providerId="ADAL" clId="{95961601-8D6B-4207-A502-BB1607CA42FC}" dt="2025-09-09T15:01:58.591" v="3" actId="27636"/>
          <ac:spMkLst>
            <pc:docMk/>
            <pc:sldMk cId="3700469432" sldId="275"/>
            <ac:spMk id="3" creationId="{662DC656-36C8-46D7-9018-0AC4D9E3173F}"/>
          </ac:spMkLst>
        </pc:spChg>
      </pc:sldChg>
      <pc:sldChg chg="modSp add mod">
        <pc:chgData name="Lucie" userId="c50cff21-485a-41d1-8c19-c6f4a2f56bea" providerId="ADAL" clId="{95961601-8D6B-4207-A502-BB1607CA42FC}" dt="2025-09-09T15:02:56.046" v="8" actId="2711"/>
        <pc:sldMkLst>
          <pc:docMk/>
          <pc:sldMk cId="3963219181" sldId="276"/>
        </pc:sldMkLst>
        <pc:spChg chg="mod">
          <ac:chgData name="Lucie" userId="c50cff21-485a-41d1-8c19-c6f4a2f56bea" providerId="ADAL" clId="{95961601-8D6B-4207-A502-BB1607CA42FC}" dt="2025-09-09T15:02:56.046" v="8" actId="2711"/>
          <ac:spMkLst>
            <pc:docMk/>
            <pc:sldMk cId="3963219181" sldId="276"/>
            <ac:spMk id="6" creationId="{9A273965-B9A2-46DE-8B84-658A8D62E7E0}"/>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0821526-8E29-4CA9-B09C-C5E098D44BC7}" type="datetimeFigureOut">
              <a:rPr lang="en-GB" smtClean="0"/>
              <a:t>10/09/2025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03BB4E4-204F-4B1D-A2E6-928C1CB22B12}" type="slidenum">
              <a:rPr lang="en-GB" smtClean="0"/>
              <a:t>‹#›</a:t>
            </a:fld>
            <a:endParaRPr lang="en-GB"/>
          </a:p>
        </p:txBody>
      </p:sp>
    </p:spTree>
    <p:extLst>
      <p:ext uri="{BB962C8B-B14F-4D97-AF65-F5344CB8AC3E}">
        <p14:creationId xmlns:p14="http://schemas.microsoft.com/office/powerpoint/2010/main" val="33422165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0821526-8E29-4CA9-B09C-C5E098D44BC7}" type="datetimeFigureOut">
              <a:rPr lang="en-GB" smtClean="0"/>
              <a:t>10/09/2025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03BB4E4-204F-4B1D-A2E6-928C1CB22B12}" type="slidenum">
              <a:rPr lang="en-GB" smtClean="0"/>
              <a:t>‹#›</a:t>
            </a:fld>
            <a:endParaRPr lang="en-GB"/>
          </a:p>
        </p:txBody>
      </p:sp>
    </p:spTree>
    <p:extLst>
      <p:ext uri="{BB962C8B-B14F-4D97-AF65-F5344CB8AC3E}">
        <p14:creationId xmlns:p14="http://schemas.microsoft.com/office/powerpoint/2010/main" val="34493433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0821526-8E29-4CA9-B09C-C5E098D44BC7}" type="datetimeFigureOut">
              <a:rPr lang="en-GB" smtClean="0"/>
              <a:t>10/09/2025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03BB4E4-204F-4B1D-A2E6-928C1CB22B12}" type="slidenum">
              <a:rPr lang="en-GB" smtClean="0"/>
              <a:t>‹#›</a:t>
            </a:fld>
            <a:endParaRPr lang="en-GB"/>
          </a:p>
        </p:txBody>
      </p:sp>
    </p:spTree>
    <p:extLst>
      <p:ext uri="{BB962C8B-B14F-4D97-AF65-F5344CB8AC3E}">
        <p14:creationId xmlns:p14="http://schemas.microsoft.com/office/powerpoint/2010/main" val="16146978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0821526-8E29-4CA9-B09C-C5E098D44BC7}" type="datetimeFigureOut">
              <a:rPr lang="en-GB" smtClean="0"/>
              <a:t>10/09/2025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03BB4E4-204F-4B1D-A2E6-928C1CB22B12}" type="slidenum">
              <a:rPr lang="en-GB" smtClean="0"/>
              <a:t>‹#›</a:t>
            </a:fld>
            <a:endParaRPr lang="en-GB"/>
          </a:p>
        </p:txBody>
      </p:sp>
    </p:spTree>
    <p:extLst>
      <p:ext uri="{BB962C8B-B14F-4D97-AF65-F5344CB8AC3E}">
        <p14:creationId xmlns:p14="http://schemas.microsoft.com/office/powerpoint/2010/main" val="27025468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0821526-8E29-4CA9-B09C-C5E098D44BC7}" type="datetimeFigureOut">
              <a:rPr lang="en-GB" smtClean="0"/>
              <a:t>10/09/2025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03BB4E4-204F-4B1D-A2E6-928C1CB22B12}" type="slidenum">
              <a:rPr lang="en-GB" smtClean="0"/>
              <a:t>‹#›</a:t>
            </a:fld>
            <a:endParaRPr lang="en-GB"/>
          </a:p>
        </p:txBody>
      </p:sp>
    </p:spTree>
    <p:extLst>
      <p:ext uri="{BB962C8B-B14F-4D97-AF65-F5344CB8AC3E}">
        <p14:creationId xmlns:p14="http://schemas.microsoft.com/office/powerpoint/2010/main" val="31499298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0821526-8E29-4CA9-B09C-C5E098D44BC7}" type="datetimeFigureOut">
              <a:rPr lang="en-GB" smtClean="0"/>
              <a:t>10/09/2025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03BB4E4-204F-4B1D-A2E6-928C1CB22B12}" type="slidenum">
              <a:rPr lang="en-GB" smtClean="0"/>
              <a:t>‹#›</a:t>
            </a:fld>
            <a:endParaRPr lang="en-GB"/>
          </a:p>
        </p:txBody>
      </p:sp>
    </p:spTree>
    <p:extLst>
      <p:ext uri="{BB962C8B-B14F-4D97-AF65-F5344CB8AC3E}">
        <p14:creationId xmlns:p14="http://schemas.microsoft.com/office/powerpoint/2010/main" val="14376013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0821526-8E29-4CA9-B09C-C5E098D44BC7}" type="datetimeFigureOut">
              <a:rPr lang="en-GB" smtClean="0"/>
              <a:t>10/09/2025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03BB4E4-204F-4B1D-A2E6-928C1CB22B12}" type="slidenum">
              <a:rPr lang="en-GB" smtClean="0"/>
              <a:t>‹#›</a:t>
            </a:fld>
            <a:endParaRPr lang="en-GB"/>
          </a:p>
        </p:txBody>
      </p:sp>
    </p:spTree>
    <p:extLst>
      <p:ext uri="{BB962C8B-B14F-4D97-AF65-F5344CB8AC3E}">
        <p14:creationId xmlns:p14="http://schemas.microsoft.com/office/powerpoint/2010/main" val="22333925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C0821526-8E29-4CA9-B09C-C5E098D44BC7}" type="datetimeFigureOut">
              <a:rPr lang="en-GB" smtClean="0"/>
              <a:t>10/09/2025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03BB4E4-204F-4B1D-A2E6-928C1CB22B12}" type="slidenum">
              <a:rPr lang="en-GB" smtClean="0"/>
              <a:t>‹#›</a:t>
            </a:fld>
            <a:endParaRPr lang="en-GB"/>
          </a:p>
        </p:txBody>
      </p:sp>
    </p:spTree>
    <p:extLst>
      <p:ext uri="{BB962C8B-B14F-4D97-AF65-F5344CB8AC3E}">
        <p14:creationId xmlns:p14="http://schemas.microsoft.com/office/powerpoint/2010/main" val="32724513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C0821526-8E29-4CA9-B09C-C5E098D44BC7}" type="datetimeFigureOut">
              <a:rPr lang="en-GB" smtClean="0"/>
              <a:t>10/09/2025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03BB4E4-204F-4B1D-A2E6-928C1CB22B12}" type="slidenum">
              <a:rPr lang="en-GB" smtClean="0"/>
              <a:t>‹#›</a:t>
            </a:fld>
            <a:endParaRPr lang="en-GB"/>
          </a:p>
        </p:txBody>
      </p:sp>
    </p:spTree>
    <p:extLst>
      <p:ext uri="{BB962C8B-B14F-4D97-AF65-F5344CB8AC3E}">
        <p14:creationId xmlns:p14="http://schemas.microsoft.com/office/powerpoint/2010/main" val="24657607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0821526-8E29-4CA9-B09C-C5E098D44BC7}" type="datetimeFigureOut">
              <a:rPr lang="en-GB" smtClean="0"/>
              <a:t>10/09/2025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03BB4E4-204F-4B1D-A2E6-928C1CB22B12}" type="slidenum">
              <a:rPr lang="en-GB" smtClean="0"/>
              <a:t>‹#›</a:t>
            </a:fld>
            <a:endParaRPr lang="en-GB"/>
          </a:p>
        </p:txBody>
      </p:sp>
    </p:spTree>
    <p:extLst>
      <p:ext uri="{BB962C8B-B14F-4D97-AF65-F5344CB8AC3E}">
        <p14:creationId xmlns:p14="http://schemas.microsoft.com/office/powerpoint/2010/main" val="10981765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0821526-8E29-4CA9-B09C-C5E098D44BC7}" type="datetimeFigureOut">
              <a:rPr lang="en-GB" smtClean="0"/>
              <a:t>10/09/2025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03BB4E4-204F-4B1D-A2E6-928C1CB22B12}"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173264347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0821526-8E29-4CA9-B09C-C5E098D44BC7}" type="datetimeFigureOut">
              <a:rPr lang="en-GB" smtClean="0"/>
              <a:t>10/09/2025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03BB4E4-204F-4B1D-A2E6-928C1CB22B12}" type="slidenum">
              <a:rPr lang="en-GB" smtClean="0"/>
              <a:t>‹#›</a:t>
            </a:fld>
            <a:endParaRPr lang="en-GB"/>
          </a:p>
        </p:txBody>
      </p:sp>
    </p:spTree>
    <p:extLst>
      <p:ext uri="{BB962C8B-B14F-4D97-AF65-F5344CB8AC3E}">
        <p14:creationId xmlns:p14="http://schemas.microsoft.com/office/powerpoint/2010/main" val="296535119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0821526-8E29-4CA9-B09C-C5E098D44BC7}" type="datetimeFigureOut">
              <a:rPr lang="en-GB" smtClean="0"/>
              <a:t>10/09/2025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03BB4E4-204F-4B1D-A2E6-928C1CB22B12}"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3081191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0821526-8E29-4CA9-B09C-C5E098D44BC7}" type="datetimeFigureOut">
              <a:rPr lang="en-GB" smtClean="0"/>
              <a:t>10/09/2025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03BB4E4-204F-4B1D-A2E6-928C1CB22B12}" type="slidenum">
              <a:rPr lang="en-GB" smtClean="0"/>
              <a:t>‹#›</a:t>
            </a:fld>
            <a:endParaRPr lang="en-GB"/>
          </a:p>
        </p:txBody>
      </p:sp>
    </p:spTree>
    <p:extLst>
      <p:ext uri="{BB962C8B-B14F-4D97-AF65-F5344CB8AC3E}">
        <p14:creationId xmlns:p14="http://schemas.microsoft.com/office/powerpoint/2010/main" val="351839179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0821526-8E29-4CA9-B09C-C5E098D44BC7}" type="datetimeFigureOut">
              <a:rPr lang="en-GB" smtClean="0"/>
              <a:t>10/09/2025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03BB4E4-204F-4B1D-A2E6-928C1CB22B12}" type="slidenum">
              <a:rPr lang="en-GB" smtClean="0"/>
              <a:t>‹#›</a:t>
            </a:fld>
            <a:endParaRPr lang="en-GB"/>
          </a:p>
        </p:txBody>
      </p:sp>
    </p:spTree>
    <p:extLst>
      <p:ext uri="{BB962C8B-B14F-4D97-AF65-F5344CB8AC3E}">
        <p14:creationId xmlns:p14="http://schemas.microsoft.com/office/powerpoint/2010/main" val="412070903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0821526-8E29-4CA9-B09C-C5E098D44BC7}" type="datetimeFigureOut">
              <a:rPr lang="en-GB" smtClean="0"/>
              <a:t>10/09/2025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03BB4E4-204F-4B1D-A2E6-928C1CB22B12}" type="slidenum">
              <a:rPr lang="en-GB" smtClean="0"/>
              <a:t>‹#›</a:t>
            </a:fld>
            <a:endParaRPr lang="en-GB"/>
          </a:p>
        </p:txBody>
      </p:sp>
    </p:spTree>
    <p:extLst>
      <p:ext uri="{BB962C8B-B14F-4D97-AF65-F5344CB8AC3E}">
        <p14:creationId xmlns:p14="http://schemas.microsoft.com/office/powerpoint/2010/main" val="24465015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C0821526-8E29-4CA9-B09C-C5E098D44BC7}" type="datetimeFigureOut">
              <a:rPr lang="en-GB" smtClean="0"/>
              <a:t>10/09/2025</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C03BB4E4-204F-4B1D-A2E6-928C1CB22B12}" type="slidenum">
              <a:rPr lang="en-GB" smtClean="0"/>
              <a:t>‹#›</a:t>
            </a:fld>
            <a:endParaRPr lang="en-GB"/>
          </a:p>
        </p:txBody>
      </p:sp>
    </p:spTree>
    <p:extLst>
      <p:ext uri="{BB962C8B-B14F-4D97-AF65-F5344CB8AC3E}">
        <p14:creationId xmlns:p14="http://schemas.microsoft.com/office/powerpoint/2010/main" val="199917627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mailto:office@churchill-pri.n-somerset.sch.uk" TargetMode="Externa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40812" y="525857"/>
            <a:ext cx="7766936" cy="1646302"/>
          </a:xfrm>
        </p:spPr>
        <p:txBody>
          <a:bodyPr/>
          <a:lstStyle/>
          <a:p>
            <a:r>
              <a:rPr lang="en-GB" dirty="0"/>
              <a:t>Welcome to Year 3</a:t>
            </a:r>
          </a:p>
        </p:txBody>
      </p:sp>
      <p:sp>
        <p:nvSpPr>
          <p:cNvPr id="3" name="Subtitle 2"/>
          <p:cNvSpPr>
            <a:spLocks noGrp="1"/>
          </p:cNvSpPr>
          <p:nvPr>
            <p:ph type="subTitle" idx="1"/>
          </p:nvPr>
        </p:nvSpPr>
        <p:spPr>
          <a:xfrm>
            <a:off x="1631758" y="2695858"/>
            <a:ext cx="7766936" cy="1096899"/>
          </a:xfrm>
        </p:spPr>
        <p:txBody>
          <a:bodyPr>
            <a:normAutofit/>
          </a:bodyPr>
          <a:lstStyle/>
          <a:p>
            <a:r>
              <a:rPr lang="en-GB" dirty="0"/>
              <a:t>Class teacher: Miss Green</a:t>
            </a:r>
          </a:p>
          <a:p>
            <a:r>
              <a:rPr lang="en-GB" dirty="0"/>
              <a:t>LSA support: Mrs Ford/ Mrs McDermott/ Ms Harris</a:t>
            </a:r>
          </a:p>
        </p:txBody>
      </p:sp>
      <p:sp>
        <p:nvSpPr>
          <p:cNvPr id="4" name="Content Placeholder 2"/>
          <p:cNvSpPr txBox="1">
            <a:spLocks/>
          </p:cNvSpPr>
          <p:nvPr/>
        </p:nvSpPr>
        <p:spPr>
          <a:xfrm>
            <a:off x="335637" y="3708891"/>
            <a:ext cx="9318502" cy="2361532"/>
          </a:xfrm>
          <a:prstGeom prst="rect">
            <a:avLst/>
          </a:prstGeom>
        </p:spPr>
        <p:txBody>
          <a:bodyPr vert="horz" lIns="91440" tIns="45720" rIns="91440" bIns="45720" rtlCol="0" anchor="t">
            <a:normAutofit fontScale="70000" lnSpcReduction="20000"/>
          </a:bodyPr>
          <a:lstStyle>
            <a:lvl1pPr marL="0" indent="0" algn="r" defTabSz="457200" rtl="0" eaLnBrk="1" latinLnBrk="0" hangingPunct="1">
              <a:spcBef>
                <a:spcPts val="1000"/>
              </a:spcBef>
              <a:spcAft>
                <a:spcPts val="0"/>
              </a:spcAft>
              <a:buClr>
                <a:schemeClr val="accent1"/>
              </a:buClr>
              <a:buSzPct val="80000"/>
              <a:buFont typeface="Wingdings 3" charset="2"/>
              <a:buNone/>
              <a:defRPr sz="1800" kern="1200">
                <a:solidFill>
                  <a:schemeClr val="tx1">
                    <a:lumMod val="50000"/>
                    <a:lumOff val="50000"/>
                  </a:schemeClr>
                </a:solidFill>
                <a:latin typeface="+mn-lt"/>
                <a:ea typeface="+mn-ea"/>
                <a:cs typeface="+mn-cs"/>
              </a:defRPr>
            </a:lvl1pPr>
            <a:lvl2pPr marL="457200" indent="0" algn="ctr" defTabSz="457200" rtl="0" eaLnBrk="1" latinLnBrk="0" hangingPunct="1">
              <a:spcBef>
                <a:spcPts val="1000"/>
              </a:spcBef>
              <a:spcAft>
                <a:spcPts val="0"/>
              </a:spcAft>
              <a:buClr>
                <a:schemeClr val="accent1"/>
              </a:buClr>
              <a:buSzPct val="80000"/>
              <a:buFont typeface="Wingdings 3" charset="2"/>
              <a:buNone/>
              <a:defRPr sz="1600" kern="1200">
                <a:solidFill>
                  <a:schemeClr val="tx1">
                    <a:tint val="75000"/>
                  </a:schemeClr>
                </a:solidFill>
                <a:latin typeface="+mn-lt"/>
                <a:ea typeface="+mn-ea"/>
                <a:cs typeface="+mn-cs"/>
              </a:defRPr>
            </a:lvl2pPr>
            <a:lvl3pPr marL="914400" indent="0" algn="ctr" defTabSz="457200" rtl="0" eaLnBrk="1" latinLnBrk="0" hangingPunct="1">
              <a:spcBef>
                <a:spcPts val="1000"/>
              </a:spcBef>
              <a:spcAft>
                <a:spcPts val="0"/>
              </a:spcAft>
              <a:buClr>
                <a:schemeClr val="accent1"/>
              </a:buClr>
              <a:buSzPct val="80000"/>
              <a:buFont typeface="Wingdings 3" charset="2"/>
              <a:buNone/>
              <a:defRPr sz="1400" kern="1200">
                <a:solidFill>
                  <a:schemeClr val="tx1">
                    <a:tint val="75000"/>
                  </a:schemeClr>
                </a:solidFill>
                <a:latin typeface="+mn-lt"/>
                <a:ea typeface="+mn-ea"/>
                <a:cs typeface="+mn-cs"/>
              </a:defRPr>
            </a:lvl3pPr>
            <a:lvl4pPr marL="137160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4pPr>
            <a:lvl5pPr marL="182880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5pPr>
            <a:lvl6pPr marL="228600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6pPr>
            <a:lvl7pPr marL="274320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7pPr>
            <a:lvl8pPr marL="320040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8pPr>
            <a:lvl9pPr marL="365760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9pPr>
          </a:lstStyle>
          <a:p>
            <a:pPr algn="ctr"/>
            <a:r>
              <a:rPr lang="en-GB" sz="2600" dirty="0">
                <a:latin typeface="Comic Sans MS" panose="030F0702030302020204" pitchFamily="66" charset="0"/>
              </a:rPr>
              <a:t>We are thrilled to be working with you and your children this year and are delighted to welcome them back this September. Your child's well-being and success are our top priorities, and we are committed to making this a positive and productive year.</a:t>
            </a:r>
          </a:p>
          <a:p>
            <a:pPr algn="ctr"/>
            <a:r>
              <a:rPr lang="en-GB" sz="2600" dirty="0">
                <a:latin typeface="Comic Sans MS" panose="030F0702030302020204" pitchFamily="66" charset="0"/>
              </a:rPr>
              <a:t>If you have any questions or need assistance, please don't hesitate to speak with us in the morning or afternoon. Alternatively, you can contact the school office, and we will be happy to help in any way we can.</a:t>
            </a:r>
          </a:p>
          <a:p>
            <a:pPr algn="ctr"/>
            <a:r>
              <a:rPr lang="en-GB" sz="2600" dirty="0">
                <a:latin typeface="Comic Sans MS" panose="030F0702030302020204" pitchFamily="66" charset="0"/>
              </a:rPr>
              <a:t>We look forward to a fantastic year together!</a:t>
            </a:r>
          </a:p>
          <a:p>
            <a:r>
              <a:rPr lang="en-GB" dirty="0"/>
              <a:t>.</a:t>
            </a:r>
          </a:p>
          <a:p>
            <a:endParaRPr lang="en-GB" dirty="0"/>
          </a:p>
        </p:txBody>
      </p:sp>
    </p:spTree>
    <p:extLst>
      <p:ext uri="{BB962C8B-B14F-4D97-AF65-F5344CB8AC3E}">
        <p14:creationId xmlns:p14="http://schemas.microsoft.com/office/powerpoint/2010/main" val="42666183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Things you might want to know. </a:t>
            </a:r>
          </a:p>
        </p:txBody>
      </p:sp>
      <p:sp>
        <p:nvSpPr>
          <p:cNvPr id="3" name="Content Placeholder 2"/>
          <p:cNvSpPr>
            <a:spLocks noGrp="1"/>
          </p:cNvSpPr>
          <p:nvPr>
            <p:ph idx="1"/>
          </p:nvPr>
        </p:nvSpPr>
        <p:spPr/>
        <p:txBody>
          <a:bodyPr>
            <a:normAutofit lnSpcReduction="10000"/>
          </a:bodyPr>
          <a:lstStyle/>
          <a:p>
            <a:r>
              <a:rPr lang="en-GB" sz="2000" b="1" dirty="0"/>
              <a:t>Reading records </a:t>
            </a:r>
            <a:r>
              <a:rPr lang="en-GB" sz="2000" dirty="0"/>
              <a:t>need to be in </a:t>
            </a:r>
            <a:r>
              <a:rPr lang="en-GB" sz="2000" b="1" dirty="0"/>
              <a:t>everyday</a:t>
            </a:r>
            <a:r>
              <a:rPr lang="en-GB" sz="2000" dirty="0"/>
              <a:t> as we have ERIC at the end of the day. </a:t>
            </a:r>
          </a:p>
          <a:p>
            <a:r>
              <a:rPr lang="en-GB" sz="2000" dirty="0"/>
              <a:t>PE is on a </a:t>
            </a:r>
            <a:r>
              <a:rPr lang="en-GB" sz="2000" b="1" dirty="0"/>
              <a:t>Tuesday and Wednesday</a:t>
            </a:r>
            <a:r>
              <a:rPr lang="en-GB" sz="2000" dirty="0"/>
              <a:t>. (Summer kit/ Winter kit. Hair tied back if longer than shoulders.)</a:t>
            </a:r>
          </a:p>
          <a:p>
            <a:r>
              <a:rPr lang="en-GB" sz="2000" dirty="0"/>
              <a:t>No spelling tests- copy of class spelling worksheet can be available for those who wish.</a:t>
            </a:r>
          </a:p>
          <a:p>
            <a:r>
              <a:rPr lang="en-GB" sz="2000" dirty="0"/>
              <a:t>Reading books are </a:t>
            </a:r>
            <a:r>
              <a:rPr lang="en-GB" sz="2000" b="1" dirty="0"/>
              <a:t>independently changed</a:t>
            </a:r>
            <a:r>
              <a:rPr lang="en-GB" sz="2000" dirty="0"/>
              <a:t> by the children either at the start of the day, break times and end of the day. </a:t>
            </a:r>
            <a:r>
              <a:rPr lang="en-GB" sz="2000" b="1" dirty="0"/>
              <a:t>Please encourage your child to change their books regularly. </a:t>
            </a:r>
          </a:p>
          <a:p>
            <a:r>
              <a:rPr lang="en-GB" sz="2000" dirty="0"/>
              <a:t>Spring time- Year 3 are taking part in the NSSPEA dance festival at the Weston Playhouse</a:t>
            </a:r>
          </a:p>
          <a:p>
            <a:endParaRPr lang="en-GB" dirty="0"/>
          </a:p>
          <a:p>
            <a:pPr marL="0" indent="0">
              <a:buNone/>
            </a:pPr>
            <a:endParaRPr lang="en-GB" dirty="0"/>
          </a:p>
          <a:p>
            <a:endParaRPr lang="en-GB" dirty="0"/>
          </a:p>
          <a:p>
            <a:endParaRPr lang="en-GB" dirty="0"/>
          </a:p>
        </p:txBody>
      </p:sp>
    </p:spTree>
    <p:extLst>
      <p:ext uri="{BB962C8B-B14F-4D97-AF65-F5344CB8AC3E}">
        <p14:creationId xmlns:p14="http://schemas.microsoft.com/office/powerpoint/2010/main" val="178921140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39177"/>
            <a:ext cx="8596668" cy="1320800"/>
          </a:xfrm>
        </p:spPr>
        <p:txBody>
          <a:bodyPr/>
          <a:lstStyle/>
          <a:p>
            <a:r>
              <a:rPr lang="en-GB" dirty="0"/>
              <a:t>Homework</a:t>
            </a:r>
          </a:p>
        </p:txBody>
      </p:sp>
      <p:pic>
        <p:nvPicPr>
          <p:cNvPr id="5" name="Picture 4">
            <a:extLst>
              <a:ext uri="{FF2B5EF4-FFF2-40B4-BE49-F238E27FC236}">
                <a16:creationId xmlns:a16="http://schemas.microsoft.com/office/drawing/2014/main" id="{5D029730-1C67-4A6C-94FB-9D47076B46F0}"/>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7729085" y="0"/>
            <a:ext cx="4462915" cy="5693343"/>
          </a:xfrm>
          <a:prstGeom prst="rect">
            <a:avLst/>
          </a:prstGeom>
          <a:noFill/>
        </p:spPr>
      </p:pic>
      <p:sp>
        <p:nvSpPr>
          <p:cNvPr id="3" name="Rectangle 3">
            <a:extLst>
              <a:ext uri="{FF2B5EF4-FFF2-40B4-BE49-F238E27FC236}">
                <a16:creationId xmlns:a16="http://schemas.microsoft.com/office/drawing/2014/main" id="{6D9DD201-911E-4DAE-9BBF-E5A1BEBEC5A6}"/>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12" name="Rectangle 9">
            <a:extLst>
              <a:ext uri="{FF2B5EF4-FFF2-40B4-BE49-F238E27FC236}">
                <a16:creationId xmlns:a16="http://schemas.microsoft.com/office/drawing/2014/main" id="{B1656B89-323E-4EE8-9F87-782D1D483AC0}"/>
              </a:ext>
            </a:extLst>
          </p:cNvPr>
          <p:cNvSpPr>
            <a:spLocks noChangeArrowheads="1"/>
          </p:cNvSpPr>
          <p:nvPr/>
        </p:nvSpPr>
        <p:spPr bwMode="auto">
          <a:xfrm>
            <a:off x="185349" y="457200"/>
            <a:ext cx="6217920" cy="33547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tabLst/>
            </a:pPr>
            <a:r>
              <a:rPr kumimoji="0" lang="en-US" altLang="en-US" sz="1800" b="1" i="0" u="sng" strike="noStrike" cap="none" normalizeH="0" baseline="0" dirty="0">
                <a:ln>
                  <a:noFill/>
                </a:ln>
                <a:solidFill>
                  <a:schemeClr val="tx1"/>
                </a:solidFill>
                <a:effectLst/>
                <a:latin typeface="Comic Sans MS" panose="030F0702030302020204" pitchFamily="66" charset="0"/>
              </a:rPr>
              <a:t>Reading:</a:t>
            </a:r>
          </a:p>
          <a:p>
            <a:pPr marL="0" marR="0" lvl="0" indent="0" algn="l" defTabSz="914400" rtl="0" eaLnBrk="0" fontAlgn="base" latinLnBrk="0" hangingPunct="0">
              <a:lnSpc>
                <a:spcPct val="100000"/>
              </a:lnSpc>
              <a:spcBef>
                <a:spcPct val="0"/>
              </a:spcBef>
              <a:spcAft>
                <a:spcPct val="0"/>
              </a:spcAft>
              <a:buClrTx/>
              <a:buSzTx/>
              <a:buFontTx/>
              <a:buChar char="•"/>
              <a:tabLst/>
            </a:pPr>
            <a:endParaRPr lang="en-US" altLang="en-US" sz="1600" dirty="0">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600" b="0" i="0" u="none" strike="noStrike" cap="none" normalizeH="0" baseline="0" dirty="0">
                <a:ln>
                  <a:noFill/>
                </a:ln>
                <a:solidFill>
                  <a:schemeClr val="tx1"/>
                </a:solidFill>
                <a:effectLst/>
                <a:latin typeface="Comic Sans MS" panose="030F0702030302020204" pitchFamily="66" charset="0"/>
              </a:rPr>
              <a:t>Children are expected to read at least </a:t>
            </a:r>
            <a:r>
              <a:rPr kumimoji="0" lang="en-US" altLang="en-US" sz="1600" b="1" i="0" u="none" strike="noStrike" cap="none" normalizeH="0" baseline="0" dirty="0">
                <a:ln>
                  <a:noFill/>
                </a:ln>
                <a:solidFill>
                  <a:schemeClr val="tx1"/>
                </a:solidFill>
                <a:effectLst/>
                <a:latin typeface="Comic Sans MS" panose="030F0702030302020204" pitchFamily="66" charset="0"/>
              </a:rPr>
              <a:t>5 times per week</a:t>
            </a:r>
            <a:r>
              <a:rPr kumimoji="0" lang="en-US" altLang="en-US" sz="1600" b="0" i="0" u="none" strike="noStrike" cap="none" normalizeH="0" baseline="0" dirty="0">
                <a:ln>
                  <a:noFill/>
                </a:ln>
                <a:solidFill>
                  <a:schemeClr val="tx1"/>
                </a:solidFill>
                <a:effectLst/>
                <a:latin typeface="Comic Sans MS" panose="030F0702030302020204" pitchFamily="66" charset="0"/>
              </a:rPr>
              <a:t>.</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600" b="0" i="0" u="none" strike="noStrike" cap="none" normalizeH="0" baseline="0" dirty="0">
                <a:ln>
                  <a:noFill/>
                </a:ln>
                <a:solidFill>
                  <a:schemeClr val="tx1"/>
                </a:solidFill>
                <a:effectLst/>
                <a:latin typeface="Comic Sans MS" panose="030F0702030302020204" pitchFamily="66" charset="0"/>
              </a:rPr>
              <a:t>Reading should be done </a:t>
            </a:r>
            <a:r>
              <a:rPr kumimoji="0" lang="en-US" altLang="en-US" sz="1600" b="1" i="0" u="none" strike="noStrike" cap="none" normalizeH="0" baseline="0" dirty="0">
                <a:ln>
                  <a:noFill/>
                </a:ln>
                <a:solidFill>
                  <a:schemeClr val="tx1"/>
                </a:solidFill>
                <a:effectLst/>
                <a:latin typeface="Comic Sans MS" panose="030F0702030302020204" pitchFamily="66" charset="0"/>
              </a:rPr>
              <a:t>with an adult when possible</a:t>
            </a:r>
            <a:r>
              <a:rPr kumimoji="0" lang="en-US" altLang="en-US" sz="1600" b="0" i="0" u="none" strike="noStrike" cap="none" normalizeH="0" baseline="0" dirty="0">
                <a:ln>
                  <a:noFill/>
                </a:ln>
                <a:solidFill>
                  <a:schemeClr val="tx1"/>
                </a:solidFill>
                <a:effectLst/>
                <a:latin typeface="Comic Sans MS" panose="030F0702030302020204" pitchFamily="66" charset="0"/>
              </a:rPr>
              <a:t> to:</a:t>
            </a:r>
          </a:p>
          <a:p>
            <a:pPr marL="342900" marR="0" lvl="0" indent="-342900" algn="l" defTabSz="914400" rtl="0" eaLnBrk="0" fontAlgn="base" latinLnBrk="0" hangingPunct="0">
              <a:lnSpc>
                <a:spcPct val="100000"/>
              </a:lnSpc>
              <a:spcBef>
                <a:spcPct val="0"/>
              </a:spcBef>
              <a:spcAft>
                <a:spcPct val="0"/>
              </a:spcAft>
              <a:buClrTx/>
              <a:buSzTx/>
              <a:buFont typeface="+mj-lt"/>
              <a:buAutoNum type="arabicPeriod"/>
              <a:tabLst/>
            </a:pPr>
            <a:r>
              <a:rPr kumimoji="0" lang="en-US" altLang="en-US" sz="1600" b="0" i="0" u="none" strike="noStrike" cap="none" normalizeH="0" baseline="0" dirty="0">
                <a:ln>
                  <a:noFill/>
                </a:ln>
                <a:solidFill>
                  <a:schemeClr val="tx1"/>
                </a:solidFill>
                <a:effectLst/>
                <a:latin typeface="Comic Sans MS" panose="030F0702030302020204" pitchFamily="66" charset="0"/>
              </a:rPr>
              <a:t>Discuss the text</a:t>
            </a:r>
          </a:p>
          <a:p>
            <a:pPr marL="342900" marR="0" lvl="0" indent="-342900" algn="l" defTabSz="914400" rtl="0" eaLnBrk="0" fontAlgn="base" latinLnBrk="0" hangingPunct="0">
              <a:lnSpc>
                <a:spcPct val="100000"/>
              </a:lnSpc>
              <a:spcBef>
                <a:spcPct val="0"/>
              </a:spcBef>
              <a:spcAft>
                <a:spcPct val="0"/>
              </a:spcAft>
              <a:buClrTx/>
              <a:buSzTx/>
              <a:buFont typeface="+mj-lt"/>
              <a:buAutoNum type="arabicPeriod"/>
              <a:tabLst/>
            </a:pPr>
            <a:r>
              <a:rPr kumimoji="0" lang="en-US" altLang="en-US" sz="1600" b="0" i="0" u="none" strike="noStrike" cap="none" normalizeH="0" baseline="0" dirty="0">
                <a:ln>
                  <a:noFill/>
                </a:ln>
                <a:solidFill>
                  <a:schemeClr val="tx1"/>
                </a:solidFill>
                <a:effectLst/>
                <a:latin typeface="Comic Sans MS" panose="030F0702030302020204" pitchFamily="66" charset="0"/>
              </a:rPr>
              <a:t>Develop understanding</a:t>
            </a:r>
          </a:p>
          <a:p>
            <a:pPr marL="342900" marR="0" lvl="0" indent="-342900" algn="l" defTabSz="914400" rtl="0" eaLnBrk="0" fontAlgn="base" latinLnBrk="0" hangingPunct="0">
              <a:lnSpc>
                <a:spcPct val="100000"/>
              </a:lnSpc>
              <a:spcBef>
                <a:spcPct val="0"/>
              </a:spcBef>
              <a:spcAft>
                <a:spcPct val="0"/>
              </a:spcAft>
              <a:buClrTx/>
              <a:buSzTx/>
              <a:buFont typeface="+mj-lt"/>
              <a:buAutoNum type="arabicPeriod"/>
              <a:tabLst/>
            </a:pPr>
            <a:r>
              <a:rPr kumimoji="0" lang="en-US" altLang="en-US" sz="1600" b="0" i="0" u="none" strike="noStrike" cap="none" normalizeH="0" baseline="0" dirty="0">
                <a:ln>
                  <a:noFill/>
                </a:ln>
                <a:solidFill>
                  <a:schemeClr val="tx1"/>
                </a:solidFill>
                <a:effectLst/>
                <a:latin typeface="Comic Sans MS" panose="030F0702030302020204" pitchFamily="66" charset="0"/>
              </a:rPr>
              <a:t>Practice answering questions</a:t>
            </a:r>
          </a:p>
          <a:p>
            <a:pPr marL="342900" marR="0" lvl="0" indent="-342900" algn="l" defTabSz="914400" rtl="0" eaLnBrk="0" fontAlgn="base" latinLnBrk="0" hangingPunct="0">
              <a:lnSpc>
                <a:spcPct val="100000"/>
              </a:lnSpc>
              <a:spcBef>
                <a:spcPct val="0"/>
              </a:spcBef>
              <a:spcAft>
                <a:spcPct val="0"/>
              </a:spcAft>
              <a:buClrTx/>
              <a:buSzTx/>
              <a:buFont typeface="+mj-lt"/>
              <a:buAutoNum type="arabicPeriod"/>
              <a:tabLst/>
            </a:pPr>
            <a:r>
              <a:rPr kumimoji="0" lang="en-US" altLang="en-US" sz="1600" b="0" i="0" u="none" strike="noStrike" cap="none" normalizeH="0" baseline="0" dirty="0">
                <a:ln>
                  <a:noFill/>
                </a:ln>
                <a:solidFill>
                  <a:schemeClr val="tx1"/>
                </a:solidFill>
                <a:effectLst/>
                <a:latin typeface="Comic Sans MS" panose="030F0702030302020204" pitchFamily="66" charset="0"/>
              </a:rPr>
              <a:t>Make simple inferences</a:t>
            </a:r>
          </a:p>
          <a:p>
            <a:pPr marL="342900" marR="0" lvl="0" indent="-34290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endParaRPr kumimoji="0" lang="en-US" altLang="en-US" sz="1600" b="0" i="0" u="none" strike="noStrike" cap="none" normalizeH="0" baseline="0" dirty="0">
              <a:ln>
                <a:noFill/>
              </a:ln>
              <a:solidFill>
                <a:schemeClr val="tx1"/>
              </a:solidFill>
              <a:effectLst/>
              <a:latin typeface="Comic Sans MS" panose="030F0702030302020204" pitchFamily="66" charset="0"/>
            </a:endParaRPr>
          </a:p>
          <a:p>
            <a:pPr marR="0" lvl="0" algn="l" defTabSz="914400" rtl="0" eaLnBrk="0" fontAlgn="base" latinLnBrk="0" hangingPunct="0">
              <a:lnSpc>
                <a:spcPct val="100000"/>
              </a:lnSpc>
              <a:spcBef>
                <a:spcPct val="0"/>
              </a:spcBef>
              <a:spcAft>
                <a:spcPct val="0"/>
              </a:spcAft>
              <a:buClrTx/>
              <a:buSzTx/>
              <a:tabLst/>
            </a:pPr>
            <a:r>
              <a:rPr lang="en-US" altLang="en-US" sz="1600" b="1" u="sng" dirty="0" err="1">
                <a:latin typeface="Comic Sans MS" panose="030F0702030302020204" pitchFamily="66" charset="0"/>
              </a:rPr>
              <a:t>Maths</a:t>
            </a:r>
            <a:r>
              <a:rPr lang="en-US" altLang="en-US" sz="1600" b="1" u="sng" dirty="0">
                <a:latin typeface="Comic Sans MS" panose="030F0702030302020204" pitchFamily="66" charset="0"/>
              </a:rPr>
              <a:t>:</a:t>
            </a:r>
          </a:p>
          <a:p>
            <a:pPr marR="0" lvl="0" algn="l" defTabSz="914400" rtl="0" eaLnBrk="0" fontAlgn="base" latinLnBrk="0" hangingPunct="0">
              <a:lnSpc>
                <a:spcPct val="100000"/>
              </a:lnSpc>
              <a:spcBef>
                <a:spcPct val="0"/>
              </a:spcBef>
              <a:spcAft>
                <a:spcPct val="0"/>
              </a:spcAft>
              <a:buClrTx/>
              <a:buSzTx/>
              <a:tabLst/>
            </a:pPr>
            <a:endParaRPr kumimoji="0" lang="en-US" altLang="en-US" sz="1600" b="1" i="0" u="sng" strike="noStrike" cap="none" normalizeH="0" baseline="0" dirty="0">
              <a:ln>
                <a:noFill/>
              </a:ln>
              <a:solidFill>
                <a:schemeClr val="tx1"/>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600" b="0" i="0" u="none" strike="noStrike" cap="none" normalizeH="0" baseline="0" dirty="0">
              <a:ln>
                <a:noFill/>
              </a:ln>
              <a:solidFill>
                <a:schemeClr val="tx1"/>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13" name="Rectangle 10">
            <a:extLst>
              <a:ext uri="{FF2B5EF4-FFF2-40B4-BE49-F238E27FC236}">
                <a16:creationId xmlns:a16="http://schemas.microsoft.com/office/drawing/2014/main" id="{59A71938-31C3-4BA7-899D-CF63F54620FF}"/>
              </a:ext>
            </a:extLst>
          </p:cNvPr>
          <p:cNvSpPr>
            <a:spLocks noChangeArrowheads="1"/>
          </p:cNvSpPr>
          <p:nvPr/>
        </p:nvSpPr>
        <p:spPr bwMode="auto">
          <a:xfrm>
            <a:off x="185349" y="3044403"/>
            <a:ext cx="7665881" cy="39703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0" i="0" u="none" strike="noStrike" cap="none" normalizeH="0" baseline="0" dirty="0">
                <a:ln>
                  <a:noFill/>
                </a:ln>
                <a:solidFill>
                  <a:schemeClr val="tx1"/>
                </a:solidFill>
                <a:effectLst/>
                <a:latin typeface="Comic Sans MS" panose="030F0702030302020204" pitchFamily="66" charset="0"/>
              </a:rPr>
              <a:t>Secure </a:t>
            </a:r>
            <a:r>
              <a:rPr kumimoji="0" lang="en-US" altLang="en-US" sz="1800" b="1" i="0" u="none" strike="noStrike" cap="none" normalizeH="0" baseline="0" dirty="0">
                <a:ln>
                  <a:noFill/>
                </a:ln>
                <a:solidFill>
                  <a:schemeClr val="tx1"/>
                </a:solidFill>
                <a:effectLst/>
                <a:latin typeface="Comic Sans MS" panose="030F0702030302020204" pitchFamily="66" charset="0"/>
              </a:rPr>
              <a:t>recall of number bonds</a:t>
            </a:r>
            <a:endParaRPr kumimoji="0" lang="en-US" altLang="en-US" sz="1800" b="0" i="0" u="none" strike="noStrike" cap="none" normalizeH="0" baseline="0" dirty="0">
              <a:ln>
                <a:noFill/>
              </a:ln>
              <a:solidFill>
                <a:schemeClr val="tx1"/>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0" i="0" u="none" strike="noStrike" cap="none" normalizeH="0" baseline="0" dirty="0">
                <a:ln>
                  <a:noFill/>
                </a:ln>
                <a:solidFill>
                  <a:schemeClr val="tx1"/>
                </a:solidFill>
                <a:effectLst/>
                <a:latin typeface="Comic Sans MS" panose="030F0702030302020204" pitchFamily="66" charset="0"/>
              </a:rPr>
              <a:t>Begin rapid recall of </a:t>
            </a:r>
            <a:r>
              <a:rPr kumimoji="0" lang="en-US" altLang="en-US" sz="1800" b="1" i="0" u="none" strike="noStrike" cap="none" normalizeH="0" baseline="0" dirty="0">
                <a:ln>
                  <a:noFill/>
                </a:ln>
                <a:solidFill>
                  <a:schemeClr val="tx1"/>
                </a:solidFill>
                <a:effectLst/>
                <a:latin typeface="Comic Sans MS" panose="030F0702030302020204" pitchFamily="66" charset="0"/>
              </a:rPr>
              <a:t>multiplication and division facts</a:t>
            </a:r>
            <a:endParaRPr kumimoji="0" lang="en-US" altLang="en-US" sz="1800" b="0" i="0" u="none" strike="noStrike" cap="none" normalizeH="0" baseline="0" dirty="0">
              <a:ln>
                <a:noFill/>
              </a:ln>
              <a:solidFill>
                <a:schemeClr val="tx1"/>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0" i="0" u="none" strike="noStrike" cap="none" normalizeH="0" baseline="0" dirty="0">
                <a:ln>
                  <a:noFill/>
                </a:ln>
                <a:solidFill>
                  <a:schemeClr val="tx1"/>
                </a:solidFill>
                <a:effectLst/>
                <a:latin typeface="Comic Sans MS" panose="030F0702030302020204" pitchFamily="66" charset="0"/>
              </a:rPr>
              <a:t>By the </a:t>
            </a:r>
            <a:r>
              <a:rPr kumimoji="0" lang="en-US" altLang="en-US" sz="1800" b="1" i="0" u="none" strike="noStrike" cap="none" normalizeH="0" baseline="0" dirty="0">
                <a:ln>
                  <a:noFill/>
                </a:ln>
                <a:solidFill>
                  <a:schemeClr val="tx1"/>
                </a:solidFill>
                <a:effectLst/>
                <a:latin typeface="Comic Sans MS" panose="030F0702030302020204" pitchFamily="66" charset="0"/>
              </a:rPr>
              <a:t>end of Year 3</a:t>
            </a:r>
            <a:r>
              <a:rPr kumimoji="0" lang="en-US" altLang="en-US" sz="1800" b="0" i="0" u="none" strike="noStrike" cap="none" normalizeH="0" baseline="0" dirty="0">
                <a:ln>
                  <a:noFill/>
                </a:ln>
                <a:solidFill>
                  <a:schemeClr val="tx1"/>
                </a:solidFill>
                <a:effectLst/>
                <a:latin typeface="Comic Sans MS" panose="030F0702030302020204" pitchFamily="66" charset="0"/>
              </a:rPr>
              <a:t>, children should be able to </a:t>
            </a:r>
            <a:r>
              <a:rPr kumimoji="0" lang="en-US" altLang="en-US" sz="1800" b="1" i="0" u="none" strike="noStrike" cap="none" normalizeH="0" baseline="0" dirty="0">
                <a:ln>
                  <a:noFill/>
                </a:ln>
                <a:solidFill>
                  <a:schemeClr val="tx1"/>
                </a:solidFill>
                <a:effectLst/>
                <a:latin typeface="Comic Sans MS" panose="030F0702030302020204" pitchFamily="66" charset="0"/>
              </a:rPr>
              <a:t>quickly recall</a:t>
            </a:r>
            <a:r>
              <a:rPr kumimoji="0" lang="en-US" altLang="en-US" sz="1800" b="0" i="0" u="none" strike="noStrike" cap="none" normalizeH="0" baseline="0" dirty="0">
                <a:ln>
                  <a:noFill/>
                </a:ln>
                <a:solidFill>
                  <a:schemeClr val="tx1"/>
                </a:solidFill>
                <a:effectLst/>
                <a:latin typeface="Comic Sans MS" panose="030F0702030302020204" pitchFamily="66" charset="0"/>
              </a:rPr>
              <a:t>:</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1" i="0" u="none" strike="noStrike" cap="none" normalizeH="0" baseline="0" dirty="0">
                <a:ln>
                  <a:noFill/>
                </a:ln>
                <a:solidFill>
                  <a:schemeClr val="tx1"/>
                </a:solidFill>
                <a:effectLst/>
                <a:latin typeface="Comic Sans MS" panose="030F0702030302020204" pitchFamily="66" charset="0"/>
              </a:rPr>
              <a:t>Number bonds to 20</a:t>
            </a:r>
            <a:endParaRPr kumimoji="0" lang="en-US" altLang="en-US" sz="1800" b="0" i="0" u="none" strike="noStrike" cap="none" normalizeH="0" baseline="0" dirty="0">
              <a:ln>
                <a:noFill/>
              </a:ln>
              <a:solidFill>
                <a:schemeClr val="tx1"/>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1" i="0" u="none" strike="noStrike" cap="none" normalizeH="0" baseline="0" dirty="0">
                <a:ln>
                  <a:noFill/>
                </a:ln>
                <a:solidFill>
                  <a:schemeClr val="tx1"/>
                </a:solidFill>
                <a:effectLst/>
                <a:latin typeface="Comic Sans MS" panose="030F0702030302020204" pitchFamily="66" charset="0"/>
              </a:rPr>
              <a:t>Times tables for 2, 3, 4, 5, 8, and 10</a:t>
            </a:r>
            <a:r>
              <a:rPr kumimoji="0" lang="en-US" altLang="en-US" sz="1800" b="0" i="0" u="none" strike="noStrike" cap="none" normalizeH="0" baseline="0" dirty="0">
                <a:ln>
                  <a:noFill/>
                </a:ln>
                <a:solidFill>
                  <a:schemeClr val="tx1"/>
                </a:solidFill>
                <a:effectLst/>
                <a:latin typeface="Comic Sans MS" panose="030F0702030302020204" pitchFamily="66" charset="0"/>
              </a:rPr>
              <a:t>, including division facts</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0" i="0" u="none" strike="noStrike" cap="none" normalizeH="0" baseline="0" dirty="0">
                <a:ln>
                  <a:noFill/>
                </a:ln>
                <a:solidFill>
                  <a:schemeClr val="tx1"/>
                </a:solidFill>
                <a:effectLst/>
                <a:latin typeface="Comic Sans MS" panose="030F0702030302020204" pitchFamily="66" charset="0"/>
              </a:rPr>
              <a:t>Children will be set tasks on </a:t>
            </a:r>
            <a:r>
              <a:rPr kumimoji="0" lang="en-US" altLang="en-US" sz="1800" b="1" i="0" u="none" strike="noStrike" cap="none" normalizeH="0" baseline="0" dirty="0">
                <a:ln>
                  <a:noFill/>
                </a:ln>
                <a:solidFill>
                  <a:schemeClr val="tx1"/>
                </a:solidFill>
                <a:effectLst/>
                <a:latin typeface="Comic Sans MS" panose="030F0702030302020204" pitchFamily="66" charset="0"/>
              </a:rPr>
              <a:t>Times Tables Rockstars</a:t>
            </a:r>
            <a:r>
              <a:rPr kumimoji="0" lang="en-US" altLang="en-US" sz="1800" b="0" i="0" u="none" strike="noStrike" cap="none" normalizeH="0" baseline="0" dirty="0">
                <a:ln>
                  <a:noFill/>
                </a:ln>
                <a:solidFill>
                  <a:schemeClr val="tx1"/>
                </a:solidFill>
                <a:effectLst/>
                <a:latin typeface="Comic Sans MS" panose="030F0702030302020204" pitchFamily="66" charset="0"/>
              </a:rPr>
              <a:t>:</a:t>
            </a: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0" i="0" u="none" strike="noStrike" cap="none" normalizeH="0" baseline="0" dirty="0">
                <a:ln>
                  <a:noFill/>
                </a:ln>
                <a:solidFill>
                  <a:schemeClr val="tx1"/>
                </a:solidFill>
                <a:effectLst/>
                <a:latin typeface="Comic Sans MS" panose="030F0702030302020204" pitchFamily="66" charset="0"/>
              </a:rPr>
              <a:t>They should use it at least </a:t>
            </a:r>
            <a:r>
              <a:rPr kumimoji="0" lang="en-US" altLang="en-US" sz="1800" b="1" i="0" u="none" strike="noStrike" cap="none" normalizeH="0" baseline="0" dirty="0">
                <a:ln>
                  <a:noFill/>
                </a:ln>
                <a:solidFill>
                  <a:schemeClr val="tx1"/>
                </a:solidFill>
                <a:effectLst/>
                <a:latin typeface="Comic Sans MS" panose="030F0702030302020204" pitchFamily="66" charset="0"/>
              </a:rPr>
              <a:t>10 minutes, 2 times per week</a:t>
            </a:r>
            <a:endParaRPr kumimoji="0" lang="en-US" altLang="en-US" sz="1800" b="0" i="0" u="none" strike="noStrike" cap="none" normalizeH="0" baseline="0" dirty="0">
              <a:ln>
                <a:noFill/>
              </a:ln>
              <a:solidFill>
                <a:schemeClr val="tx1"/>
              </a:solidFill>
              <a:effectLst/>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en-US" altLang="en-US" sz="1800" b="0" i="0" u="none" strike="noStrike" cap="none" normalizeH="0" baseline="0" dirty="0">
                <a:ln>
                  <a:noFill/>
                </a:ln>
                <a:solidFill>
                  <a:schemeClr val="tx1"/>
                </a:solidFill>
                <a:effectLst/>
                <a:latin typeface="Comic Sans MS" panose="030F0702030302020204" pitchFamily="66" charset="0"/>
              </a:rPr>
              <a:t>The </a:t>
            </a:r>
            <a:r>
              <a:rPr kumimoji="0" lang="en-US" altLang="en-US" sz="1800" b="0" i="0" u="none" strike="noStrike" cap="none" normalizeH="0" baseline="0" dirty="0" err="1">
                <a:ln>
                  <a:noFill/>
                </a:ln>
                <a:solidFill>
                  <a:schemeClr val="tx1"/>
                </a:solidFill>
                <a:effectLst/>
                <a:latin typeface="Comic Sans MS" panose="030F0702030302020204" pitchFamily="66" charset="0"/>
              </a:rPr>
              <a:t>programme</a:t>
            </a:r>
            <a:r>
              <a:rPr kumimoji="0" lang="en-US" altLang="en-US" sz="1800" b="0" i="0" u="none" strike="noStrike" cap="none" normalizeH="0" baseline="0" dirty="0">
                <a:ln>
                  <a:noFill/>
                </a:ln>
                <a:solidFill>
                  <a:schemeClr val="tx1"/>
                </a:solidFill>
                <a:effectLst/>
                <a:latin typeface="Comic Sans MS" panose="030F0702030302020204" pitchFamily="66" charset="0"/>
              </a:rPr>
              <a:t> helps consolidate facts in a </a:t>
            </a:r>
            <a:r>
              <a:rPr kumimoji="0" lang="en-US" altLang="en-US" sz="1800" b="1" i="0" u="none" strike="noStrike" cap="none" normalizeH="0" baseline="0" dirty="0">
                <a:ln>
                  <a:noFill/>
                </a:ln>
                <a:solidFill>
                  <a:schemeClr val="tx1"/>
                </a:solidFill>
                <a:effectLst/>
                <a:latin typeface="Comic Sans MS" panose="030F0702030302020204" pitchFamily="66" charset="0"/>
              </a:rPr>
              <a:t>fun and interactive way</a:t>
            </a:r>
          </a:p>
          <a:p>
            <a:pPr marL="0" marR="0" lvl="0" indent="0" algn="l" defTabSz="914400" rtl="0" eaLnBrk="0" fontAlgn="base" latinLnBrk="0" hangingPunct="0">
              <a:lnSpc>
                <a:spcPct val="100000"/>
              </a:lnSpc>
              <a:spcBef>
                <a:spcPct val="0"/>
              </a:spcBef>
              <a:spcAft>
                <a:spcPct val="0"/>
              </a:spcAft>
              <a:buClrTx/>
              <a:buSzTx/>
              <a:buFontTx/>
              <a:buChar char="•"/>
              <a:tabLst/>
            </a:pPr>
            <a:endParaRPr lang="en-US" altLang="en-US" b="1" dirty="0">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endParaRPr kumimoji="0" lang="en-US" altLang="en-US" sz="1800" b="1"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tabLst/>
            </a:pPr>
            <a:r>
              <a:rPr kumimoji="0" lang="en-US" altLang="en-US" sz="1800" b="1" i="0" u="sng" strike="noStrike" cap="none" normalizeH="0" baseline="0" dirty="0">
                <a:ln>
                  <a:noFill/>
                </a:ln>
                <a:solidFill>
                  <a:schemeClr val="tx1"/>
                </a:solidFill>
                <a:effectLst/>
                <a:latin typeface="Comic Sans MS" panose="030F0702030302020204" pitchFamily="66" charset="0"/>
              </a:rPr>
              <a:t>Homework:</a:t>
            </a:r>
          </a:p>
          <a:p>
            <a:pPr marL="0" marR="0" lvl="0" indent="0" algn="l" defTabSz="914400" rtl="0" eaLnBrk="0" fontAlgn="base" latinLnBrk="0" hangingPunct="0">
              <a:lnSpc>
                <a:spcPct val="100000"/>
              </a:lnSpc>
              <a:spcBef>
                <a:spcPct val="0"/>
              </a:spcBef>
              <a:spcAft>
                <a:spcPct val="0"/>
              </a:spcAft>
              <a:buClrTx/>
              <a:buSzTx/>
              <a:tabLst/>
            </a:pPr>
            <a:endParaRPr lang="en-US" altLang="en-US" b="1" u="sng" dirty="0">
              <a:latin typeface="Comic Sans MS" panose="030F0702030302020204" pitchFamily="66" charset="0"/>
            </a:endParaRPr>
          </a:p>
          <a:p>
            <a:pPr marL="0" marR="0" lvl="0" indent="0" algn="l" defTabSz="914400" rtl="0" eaLnBrk="0" fontAlgn="base" latinLnBrk="0" hangingPunct="0">
              <a:lnSpc>
                <a:spcPct val="100000"/>
              </a:lnSpc>
              <a:spcBef>
                <a:spcPct val="0"/>
              </a:spcBef>
              <a:spcAft>
                <a:spcPct val="0"/>
              </a:spcAft>
              <a:buClrTx/>
              <a:buSzTx/>
              <a:tabLst/>
            </a:pPr>
            <a:r>
              <a:rPr kumimoji="0" lang="en-US" altLang="en-US" sz="1800" i="0" strike="noStrike" cap="none" normalizeH="0" baseline="0" dirty="0">
                <a:ln>
                  <a:noFill/>
                </a:ln>
                <a:solidFill>
                  <a:schemeClr val="tx1"/>
                </a:solidFill>
                <a:effectLst/>
                <a:latin typeface="Comic Sans MS" panose="030F0702030302020204" pitchFamily="66" charset="0"/>
              </a:rPr>
              <a:t>Optional! Home learning project based on History/Science learning </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8386894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Curriculum</a:t>
            </a:r>
            <a:br>
              <a:rPr lang="en-GB" dirty="0"/>
            </a:br>
            <a:endParaRPr lang="en-GB" dirty="0"/>
          </a:p>
        </p:txBody>
      </p:sp>
      <p:sp>
        <p:nvSpPr>
          <p:cNvPr id="3" name="Content Placeholder 2"/>
          <p:cNvSpPr>
            <a:spLocks noGrp="1"/>
          </p:cNvSpPr>
          <p:nvPr>
            <p:ph idx="1"/>
          </p:nvPr>
        </p:nvSpPr>
        <p:spPr>
          <a:xfrm>
            <a:off x="677334" y="1495571"/>
            <a:ext cx="8596668" cy="3880773"/>
          </a:xfrm>
        </p:spPr>
        <p:txBody>
          <a:bodyPr>
            <a:normAutofit lnSpcReduction="10000"/>
          </a:bodyPr>
          <a:lstStyle/>
          <a:p>
            <a:r>
              <a:rPr lang="en-GB" dirty="0"/>
              <a:t>Maths- Place value</a:t>
            </a:r>
          </a:p>
          <a:p>
            <a:r>
              <a:rPr lang="en-GB" dirty="0"/>
              <a:t>English-The secret of Black Rock</a:t>
            </a:r>
          </a:p>
          <a:p>
            <a:r>
              <a:rPr lang="en-GB" dirty="0"/>
              <a:t>Science- Animals</a:t>
            </a:r>
          </a:p>
          <a:p>
            <a:r>
              <a:rPr lang="en-GB" dirty="0"/>
              <a:t>Humanities: Stone Age</a:t>
            </a:r>
          </a:p>
          <a:p>
            <a:r>
              <a:rPr lang="en-GB" dirty="0"/>
              <a:t>PE- Football/Hockey</a:t>
            </a:r>
          </a:p>
          <a:p>
            <a:r>
              <a:rPr lang="en-GB" dirty="0"/>
              <a:t>Music- Violin project throughout the year</a:t>
            </a:r>
          </a:p>
          <a:p>
            <a:r>
              <a:rPr lang="en-GB" dirty="0"/>
              <a:t>PSHE- Being me in my world/ Zones of regulation</a:t>
            </a:r>
          </a:p>
          <a:p>
            <a:r>
              <a:rPr lang="en-GB" dirty="0"/>
              <a:t>RE- Judaism </a:t>
            </a:r>
          </a:p>
          <a:p>
            <a:r>
              <a:rPr lang="en-GB" dirty="0"/>
              <a:t>Art- Collaborative project/Human body/faces</a:t>
            </a:r>
          </a:p>
          <a:p>
            <a:r>
              <a:rPr lang="en-GB" dirty="0"/>
              <a:t>DT- Picture frames (Christmas time)</a:t>
            </a:r>
          </a:p>
          <a:p>
            <a:endParaRPr lang="en-GB" dirty="0"/>
          </a:p>
          <a:p>
            <a:endParaRPr lang="en-GB" dirty="0"/>
          </a:p>
        </p:txBody>
      </p:sp>
    </p:spTree>
    <p:extLst>
      <p:ext uri="{BB962C8B-B14F-4D97-AF65-F5344CB8AC3E}">
        <p14:creationId xmlns:p14="http://schemas.microsoft.com/office/powerpoint/2010/main" val="12163234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24CBA7-F6B5-4743-85AA-D364E2008E0E}"/>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D48FCA8F-D95A-48E5-B45D-C9364E3B0010}"/>
              </a:ext>
            </a:extLst>
          </p:cNvPr>
          <p:cNvSpPr>
            <a:spLocks noGrp="1"/>
          </p:cNvSpPr>
          <p:nvPr>
            <p:ph idx="1"/>
          </p:nvPr>
        </p:nvSpPr>
        <p:spPr/>
        <p:txBody>
          <a:bodyPr/>
          <a:lstStyle/>
          <a:p>
            <a:endParaRPr lang="en-US"/>
          </a:p>
        </p:txBody>
      </p:sp>
      <p:pic>
        <p:nvPicPr>
          <p:cNvPr id="5" name="Picture 4">
            <a:extLst>
              <a:ext uri="{FF2B5EF4-FFF2-40B4-BE49-F238E27FC236}">
                <a16:creationId xmlns:a16="http://schemas.microsoft.com/office/drawing/2014/main" id="{87E15512-FED4-4697-994A-2D90ADA289FE}"/>
              </a:ext>
            </a:extLst>
          </p:cNvPr>
          <p:cNvPicPr>
            <a:picLocks noChangeAspect="1"/>
          </p:cNvPicPr>
          <p:nvPr/>
        </p:nvPicPr>
        <p:blipFill>
          <a:blip r:embed="rId2"/>
          <a:stretch>
            <a:fillRect/>
          </a:stretch>
        </p:blipFill>
        <p:spPr>
          <a:xfrm>
            <a:off x="423512" y="349314"/>
            <a:ext cx="11091154" cy="6021567"/>
          </a:xfrm>
          <a:prstGeom prst="rect">
            <a:avLst/>
          </a:prstGeom>
        </p:spPr>
      </p:pic>
    </p:spTree>
    <p:extLst>
      <p:ext uri="{BB962C8B-B14F-4D97-AF65-F5344CB8AC3E}">
        <p14:creationId xmlns:p14="http://schemas.microsoft.com/office/powerpoint/2010/main" val="148224371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EFBE18-7E71-4EB4-8D28-C5CE1F89D377}"/>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D3A1955B-E1BF-4AA1-9DB6-89693C6FCBE8}"/>
              </a:ext>
            </a:extLst>
          </p:cNvPr>
          <p:cNvSpPr>
            <a:spLocks noGrp="1"/>
          </p:cNvSpPr>
          <p:nvPr>
            <p:ph idx="1"/>
          </p:nvPr>
        </p:nvSpPr>
        <p:spPr/>
        <p:txBody>
          <a:bodyPr/>
          <a:lstStyle/>
          <a:p>
            <a:endParaRPr lang="en-US"/>
          </a:p>
        </p:txBody>
      </p:sp>
      <p:pic>
        <p:nvPicPr>
          <p:cNvPr id="5" name="Picture 4">
            <a:extLst>
              <a:ext uri="{FF2B5EF4-FFF2-40B4-BE49-F238E27FC236}">
                <a16:creationId xmlns:a16="http://schemas.microsoft.com/office/drawing/2014/main" id="{703710B0-A613-4E02-B59D-51B141174ABC}"/>
              </a:ext>
            </a:extLst>
          </p:cNvPr>
          <p:cNvPicPr>
            <a:picLocks noChangeAspect="1"/>
          </p:cNvPicPr>
          <p:nvPr/>
        </p:nvPicPr>
        <p:blipFill>
          <a:blip r:embed="rId2"/>
          <a:stretch>
            <a:fillRect/>
          </a:stretch>
        </p:blipFill>
        <p:spPr>
          <a:xfrm>
            <a:off x="327259" y="305262"/>
            <a:ext cx="10593103" cy="5736099"/>
          </a:xfrm>
          <a:prstGeom prst="rect">
            <a:avLst/>
          </a:prstGeom>
        </p:spPr>
      </p:pic>
    </p:spTree>
    <p:extLst>
      <p:ext uri="{BB962C8B-B14F-4D97-AF65-F5344CB8AC3E}">
        <p14:creationId xmlns:p14="http://schemas.microsoft.com/office/powerpoint/2010/main" val="12764807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74981F-8024-4D99-A75E-E298FD85F6E5}"/>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09F4841B-5F7E-4871-AD1C-0EDDC54164A4}"/>
              </a:ext>
            </a:extLst>
          </p:cNvPr>
          <p:cNvSpPr>
            <a:spLocks noGrp="1"/>
          </p:cNvSpPr>
          <p:nvPr>
            <p:ph idx="1"/>
          </p:nvPr>
        </p:nvSpPr>
        <p:spPr/>
        <p:txBody>
          <a:bodyPr/>
          <a:lstStyle/>
          <a:p>
            <a:endParaRPr lang="en-US"/>
          </a:p>
        </p:txBody>
      </p:sp>
      <p:pic>
        <p:nvPicPr>
          <p:cNvPr id="5" name="Picture 4">
            <a:extLst>
              <a:ext uri="{FF2B5EF4-FFF2-40B4-BE49-F238E27FC236}">
                <a16:creationId xmlns:a16="http://schemas.microsoft.com/office/drawing/2014/main" id="{897E4D6E-8772-404D-B7A0-525D76173005}"/>
              </a:ext>
            </a:extLst>
          </p:cNvPr>
          <p:cNvPicPr>
            <a:picLocks noChangeAspect="1"/>
          </p:cNvPicPr>
          <p:nvPr/>
        </p:nvPicPr>
        <p:blipFill>
          <a:blip r:embed="rId2"/>
          <a:stretch>
            <a:fillRect/>
          </a:stretch>
        </p:blipFill>
        <p:spPr>
          <a:xfrm>
            <a:off x="530123" y="609600"/>
            <a:ext cx="10984543" cy="5759905"/>
          </a:xfrm>
          <a:prstGeom prst="rect">
            <a:avLst/>
          </a:prstGeom>
        </p:spPr>
      </p:pic>
    </p:spTree>
    <p:extLst>
      <p:ext uri="{BB962C8B-B14F-4D97-AF65-F5344CB8AC3E}">
        <p14:creationId xmlns:p14="http://schemas.microsoft.com/office/powerpoint/2010/main" val="3673437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8E6BE08-C4DF-4DDF-8769-8E4FAF2386F6}"/>
              </a:ext>
            </a:extLst>
          </p:cNvPr>
          <p:cNvSpPr>
            <a:spLocks noGrp="1"/>
          </p:cNvSpPr>
          <p:nvPr>
            <p:ph idx="1"/>
          </p:nvPr>
        </p:nvSpPr>
        <p:spPr>
          <a:xfrm>
            <a:off x="201706" y="1348059"/>
            <a:ext cx="11793069" cy="3647975"/>
          </a:xfrm>
        </p:spPr>
        <p:txBody>
          <a:bodyPr>
            <a:normAutofit fontScale="25000" lnSpcReduction="20000"/>
          </a:bodyPr>
          <a:lstStyle/>
          <a:p>
            <a:r>
              <a:rPr lang="en-US" sz="8000" dirty="0">
                <a:latin typeface="Comic Sans MS" panose="030F0702030302020204" pitchFamily="66" charset="0"/>
              </a:rPr>
              <a:t>We use ‘The Zones of Regulation’ within our PSHE curriculum as a whole school approach to teach pupils about self-regulation and how to </a:t>
            </a:r>
            <a:r>
              <a:rPr lang="en-US" sz="8000" dirty="0" err="1">
                <a:latin typeface="Comic Sans MS" panose="030F0702030302020204" pitchFamily="66" charset="0"/>
              </a:rPr>
              <a:t>categorise</a:t>
            </a:r>
            <a:r>
              <a:rPr lang="en-US" sz="8000" dirty="0">
                <a:latin typeface="Comic Sans MS" panose="030F0702030302020204" pitchFamily="66" charset="0"/>
              </a:rPr>
              <a:t> complex feelings and emotional states, using the curriculum designed by Leah </a:t>
            </a:r>
            <a:r>
              <a:rPr lang="en-US" sz="8000" dirty="0" err="1">
                <a:latin typeface="Comic Sans MS" panose="030F0702030302020204" pitchFamily="66" charset="0"/>
              </a:rPr>
              <a:t>Kupver</a:t>
            </a:r>
            <a:r>
              <a:rPr lang="en-US" sz="8000" dirty="0">
                <a:latin typeface="Comic Sans MS" panose="030F0702030302020204" pitchFamily="66" charset="0"/>
              </a:rPr>
              <a:t>.</a:t>
            </a:r>
          </a:p>
          <a:p>
            <a:r>
              <a:rPr lang="en-US" sz="8000" dirty="0">
                <a:latin typeface="Comic Sans MS" panose="030F0702030302020204" pitchFamily="66" charset="0"/>
              </a:rPr>
              <a:t>The curriculum helps to improve how pupils can </a:t>
            </a:r>
            <a:r>
              <a:rPr lang="en-US" sz="8000" dirty="0" err="1">
                <a:latin typeface="Comic Sans MS" panose="030F0702030302020204" pitchFamily="66" charset="0"/>
              </a:rPr>
              <a:t>recognise</a:t>
            </a:r>
            <a:r>
              <a:rPr lang="en-US" sz="8000" dirty="0">
                <a:latin typeface="Comic Sans MS" panose="030F0702030302020204" pitchFamily="66" charset="0"/>
              </a:rPr>
              <a:t> and communicate how they are feeling in a safe and </a:t>
            </a:r>
            <a:r>
              <a:rPr lang="en-US" sz="8000" dirty="0" err="1">
                <a:latin typeface="Comic Sans MS" panose="030F0702030302020204" pitchFamily="66" charset="0"/>
              </a:rPr>
              <a:t>non-judgemental</a:t>
            </a:r>
            <a:r>
              <a:rPr lang="en-US" sz="8000" dirty="0">
                <a:latin typeface="Comic Sans MS" panose="030F0702030302020204" pitchFamily="66" charset="0"/>
              </a:rPr>
              <a:t> way, whilst learning strategies or tools to help them move between four Zones: Blue, Yellow, Red and Green – which are used to help them identify and </a:t>
            </a:r>
            <a:r>
              <a:rPr lang="en-US" sz="8000" dirty="0" err="1">
                <a:latin typeface="Comic Sans MS" panose="030F0702030302020204" pitchFamily="66" charset="0"/>
              </a:rPr>
              <a:t>recognise</a:t>
            </a:r>
            <a:r>
              <a:rPr lang="en-US" sz="8000" dirty="0">
                <a:latin typeface="Comic Sans MS" panose="030F0702030302020204" pitchFamily="66" charset="0"/>
              </a:rPr>
              <a:t> how regulated they feel.</a:t>
            </a:r>
          </a:p>
          <a:p>
            <a:r>
              <a:rPr lang="en-US" sz="8000" dirty="0">
                <a:latin typeface="Comic Sans MS" panose="030F0702030302020204" pitchFamily="66" charset="0"/>
              </a:rPr>
              <a:t>Our initial aim to develop a common language within our school community that all pupils can engage with and understand from EYFS through to Year 6 proved successful and we will be revisiting the tools and strategies in our PSHE sessions across the whole school during Term 1.</a:t>
            </a:r>
          </a:p>
          <a:p>
            <a:r>
              <a:rPr lang="en-US" sz="8000" dirty="0">
                <a:latin typeface="Comic Sans MS" panose="030F0702030302020204" pitchFamily="66" charset="0"/>
              </a:rPr>
              <a:t>We will also be introducing ‘Regulation Stations’ as areas where children can go to self-regulate around our site, which will have pictorial reminders of the tools and strategies they could use.  In Key Stage 1, these ‘stations’ will be within the individual classrooms, with Year 2 starting the year with one and one being developed in Year 1 as Terms 1 and 2 progress.</a:t>
            </a:r>
          </a:p>
          <a:p>
            <a:r>
              <a:rPr lang="en-US" sz="8000" dirty="0">
                <a:latin typeface="Comic Sans MS" panose="030F0702030302020204" pitchFamily="66" charset="0"/>
              </a:rPr>
              <a:t>If you would like any further information regarding the Zones of Regulation, or further resources you can use at home with your child, please ask a member of the team.</a:t>
            </a:r>
          </a:p>
          <a:p>
            <a:endParaRPr lang="en-US" dirty="0"/>
          </a:p>
          <a:p>
            <a:endParaRPr lang="en-US" dirty="0"/>
          </a:p>
        </p:txBody>
      </p:sp>
      <p:pic>
        <p:nvPicPr>
          <p:cNvPr id="5" name="Picture 4">
            <a:extLst>
              <a:ext uri="{FF2B5EF4-FFF2-40B4-BE49-F238E27FC236}">
                <a16:creationId xmlns:a16="http://schemas.microsoft.com/office/drawing/2014/main" id="{8A58CD91-95A2-4487-AE02-614AC45CC0DF}"/>
              </a:ext>
            </a:extLst>
          </p:cNvPr>
          <p:cNvPicPr>
            <a:picLocks noChangeAspect="1"/>
          </p:cNvPicPr>
          <p:nvPr/>
        </p:nvPicPr>
        <p:blipFill>
          <a:blip r:embed="rId2"/>
          <a:stretch>
            <a:fillRect/>
          </a:stretch>
        </p:blipFill>
        <p:spPr>
          <a:xfrm>
            <a:off x="4332508" y="160939"/>
            <a:ext cx="3015995" cy="1092989"/>
          </a:xfrm>
          <a:prstGeom prst="rect">
            <a:avLst/>
          </a:prstGeom>
        </p:spPr>
      </p:pic>
    </p:spTree>
    <p:extLst>
      <p:ext uri="{BB962C8B-B14F-4D97-AF65-F5344CB8AC3E}">
        <p14:creationId xmlns:p14="http://schemas.microsoft.com/office/powerpoint/2010/main" val="104640740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5603ED-919A-4434-9697-B15C5823C9A1}"/>
              </a:ext>
            </a:extLst>
          </p:cNvPr>
          <p:cNvSpPr>
            <a:spLocks noGrp="1"/>
          </p:cNvSpPr>
          <p:nvPr>
            <p:ph type="title"/>
          </p:nvPr>
        </p:nvSpPr>
        <p:spPr/>
        <p:txBody>
          <a:bodyPr/>
          <a:lstStyle/>
          <a:p>
            <a:r>
              <a:rPr lang="en-GB" b="1" dirty="0"/>
              <a:t>The Six Principles of Nurture </a:t>
            </a:r>
          </a:p>
        </p:txBody>
      </p:sp>
      <p:sp>
        <p:nvSpPr>
          <p:cNvPr id="3" name="Content Placeholder 2">
            <a:extLst>
              <a:ext uri="{FF2B5EF4-FFF2-40B4-BE49-F238E27FC236}">
                <a16:creationId xmlns:a16="http://schemas.microsoft.com/office/drawing/2014/main" id="{662DC656-36C8-46D7-9018-0AC4D9E3173F}"/>
              </a:ext>
            </a:extLst>
          </p:cNvPr>
          <p:cNvSpPr>
            <a:spLocks noGrp="1"/>
          </p:cNvSpPr>
          <p:nvPr>
            <p:ph idx="1"/>
          </p:nvPr>
        </p:nvSpPr>
        <p:spPr>
          <a:xfrm>
            <a:off x="838200" y="1519518"/>
            <a:ext cx="3007659" cy="4973357"/>
          </a:xfrm>
        </p:spPr>
        <p:txBody>
          <a:bodyPr>
            <a:normAutofit/>
          </a:bodyPr>
          <a:lstStyle/>
          <a:p>
            <a:pPr marL="0" indent="0" algn="ctr">
              <a:buNone/>
            </a:pPr>
            <a:r>
              <a:rPr lang="en-GB" dirty="0"/>
              <a:t>Here at Churchill Primary, we embed the Six Principles of Nurture across all areas of our school life, and they are at the root of our vision, values, ethos and policies.  </a:t>
            </a:r>
          </a:p>
          <a:p>
            <a:pPr marL="0" indent="0" algn="ctr">
              <a:buNone/>
            </a:pPr>
            <a:r>
              <a:rPr lang="en-GB" dirty="0"/>
              <a:t>We have child-friendly versions of the principles displayed at school for our pupils to engage with.</a:t>
            </a:r>
          </a:p>
        </p:txBody>
      </p:sp>
      <p:pic>
        <p:nvPicPr>
          <p:cNvPr id="5" name="Picture 4">
            <a:extLst>
              <a:ext uri="{FF2B5EF4-FFF2-40B4-BE49-F238E27FC236}">
                <a16:creationId xmlns:a16="http://schemas.microsoft.com/office/drawing/2014/main" id="{582D71EE-50BF-4AE5-A6C0-65EA2988F9AB}"/>
              </a:ext>
            </a:extLst>
          </p:cNvPr>
          <p:cNvPicPr>
            <a:picLocks noChangeAspect="1"/>
          </p:cNvPicPr>
          <p:nvPr/>
        </p:nvPicPr>
        <p:blipFill>
          <a:blip r:embed="rId2"/>
          <a:stretch>
            <a:fillRect/>
          </a:stretch>
        </p:blipFill>
        <p:spPr>
          <a:xfrm>
            <a:off x="4075872" y="1300579"/>
            <a:ext cx="7859222" cy="5401429"/>
          </a:xfrm>
          <a:prstGeom prst="rect">
            <a:avLst/>
          </a:prstGeom>
        </p:spPr>
      </p:pic>
    </p:spTree>
    <p:extLst>
      <p:ext uri="{BB962C8B-B14F-4D97-AF65-F5344CB8AC3E}">
        <p14:creationId xmlns:p14="http://schemas.microsoft.com/office/powerpoint/2010/main" val="37004694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9A273965-B9A2-46DE-8B84-658A8D62E7E0}"/>
              </a:ext>
            </a:extLst>
          </p:cNvPr>
          <p:cNvSpPr txBox="1"/>
          <p:nvPr/>
        </p:nvSpPr>
        <p:spPr>
          <a:xfrm>
            <a:off x="313830" y="120402"/>
            <a:ext cx="7055318" cy="6186309"/>
          </a:xfrm>
          <a:prstGeom prst="rect">
            <a:avLst/>
          </a:prstGeom>
          <a:noFill/>
        </p:spPr>
        <p:txBody>
          <a:bodyPr wrap="square" rtlCol="0">
            <a:spAutoFit/>
          </a:bodyPr>
          <a:lstStyle/>
          <a:p>
            <a:r>
              <a:rPr lang="en-US" sz="2800" b="1" dirty="0"/>
              <a:t>SEND at Churchill Primary</a:t>
            </a:r>
            <a:endParaRPr lang="en-US" dirty="0"/>
          </a:p>
          <a:p>
            <a:r>
              <a:rPr lang="en-US" sz="1600" dirty="0" err="1">
                <a:latin typeface="Comic Sans MS" panose="030F0702030302020204" pitchFamily="66" charset="0"/>
              </a:rPr>
              <a:t>Ms</a:t>
            </a:r>
            <a:r>
              <a:rPr lang="en-US" sz="1600" dirty="0">
                <a:latin typeface="Comic Sans MS" panose="030F0702030302020204" pitchFamily="66" charset="0"/>
              </a:rPr>
              <a:t> Ford is our SENDCo (special educational needs and disabilities coordinator) and her working days as SENDCo are Wednesdays and Thursdays.  She can be contacted via the office email (</a:t>
            </a:r>
            <a:r>
              <a:rPr lang="en-US" sz="1600" dirty="0">
                <a:latin typeface="Comic Sans MS" panose="030F0702030302020204" pitchFamily="66" charset="0"/>
                <a:hlinkClick r:id="rId2"/>
              </a:rPr>
              <a:t>office@churchill-pri.n-somerset.sch.uk</a:t>
            </a:r>
            <a:r>
              <a:rPr lang="en-US" sz="1600" dirty="0">
                <a:latin typeface="Comic Sans MS" panose="030F0702030302020204" pitchFamily="66" charset="0"/>
              </a:rPr>
              <a:t>) if you need to discuss any SEND-related matters or concerns, or would like to book a meeting.  </a:t>
            </a:r>
            <a:r>
              <a:rPr lang="en-US" sz="1600" dirty="0" err="1">
                <a:latin typeface="Comic Sans MS" panose="030F0702030302020204" pitchFamily="66" charset="0"/>
              </a:rPr>
              <a:t>Ms</a:t>
            </a:r>
            <a:r>
              <a:rPr lang="en-US" sz="1600" dirty="0">
                <a:latin typeface="Comic Sans MS" panose="030F0702030302020204" pitchFamily="66" charset="0"/>
              </a:rPr>
              <a:t> Ford also aims to hold informal ‘Drop-in Sessions’ once a term which are open to everyone.</a:t>
            </a:r>
          </a:p>
          <a:p>
            <a:endParaRPr lang="en-US" sz="1600" dirty="0">
              <a:latin typeface="Comic Sans MS" panose="030F0702030302020204" pitchFamily="66" charset="0"/>
            </a:endParaRPr>
          </a:p>
          <a:p>
            <a:r>
              <a:rPr lang="en-US" sz="1600" dirty="0" err="1">
                <a:latin typeface="Comic Sans MS" panose="030F0702030302020204" pitchFamily="66" charset="0"/>
              </a:rPr>
              <a:t>Ms</a:t>
            </a:r>
            <a:r>
              <a:rPr lang="en-US" sz="1600" dirty="0">
                <a:latin typeface="Comic Sans MS" panose="030F0702030302020204" pitchFamily="66" charset="0"/>
              </a:rPr>
              <a:t> Ford works closely with our staff to ensure that all pupils can access our universal provision, and for any pupils requiring more individual provision that is not within our universal offer, coordinating how that provision can be put in place through reasonable adjustments. This includes liaising with and requesting the support of external professionals or agencies to provide guidance and advice, as well as working with the local authority regarding higher needs pupils who may require an educational health care plan due to the level of individual support they may need.</a:t>
            </a:r>
          </a:p>
          <a:p>
            <a:endParaRPr lang="en-US" sz="1600" dirty="0">
              <a:latin typeface="Comic Sans MS" panose="030F0702030302020204" pitchFamily="66" charset="0"/>
            </a:endParaRPr>
          </a:p>
          <a:p>
            <a:r>
              <a:rPr lang="en-US" sz="1600" dirty="0">
                <a:latin typeface="Comic Sans MS" panose="030F0702030302020204" pitchFamily="66" charset="0"/>
              </a:rPr>
              <a:t>Our universal provision offer can be seen on our website.</a:t>
            </a:r>
          </a:p>
          <a:p>
            <a:endParaRPr lang="en-US" sz="1600" dirty="0">
              <a:latin typeface="Comic Sans MS" panose="030F0702030302020204" pitchFamily="66" charset="0"/>
            </a:endParaRPr>
          </a:p>
          <a:p>
            <a:r>
              <a:rPr lang="en-US" sz="1600" dirty="0">
                <a:latin typeface="Comic Sans MS" panose="030F0702030302020204" pitchFamily="66" charset="0"/>
              </a:rPr>
              <a:t>For information on the local offer for any services who support pupils and parents/</a:t>
            </a:r>
            <a:r>
              <a:rPr lang="en-US" sz="1600" dirty="0" err="1">
                <a:latin typeface="Comic Sans MS" panose="030F0702030302020204" pitchFamily="66" charset="0"/>
              </a:rPr>
              <a:t>carers</a:t>
            </a:r>
            <a:r>
              <a:rPr lang="en-US" sz="1600" dirty="0">
                <a:latin typeface="Comic Sans MS" panose="030F0702030302020204" pitchFamily="66" charset="0"/>
              </a:rPr>
              <a:t> of pupils with SEND, please follow the links on our website under ‘SEND and the Local Offer’.</a:t>
            </a:r>
          </a:p>
        </p:txBody>
      </p:sp>
      <p:pic>
        <p:nvPicPr>
          <p:cNvPr id="3" name="Picture 2">
            <a:extLst>
              <a:ext uri="{FF2B5EF4-FFF2-40B4-BE49-F238E27FC236}">
                <a16:creationId xmlns:a16="http://schemas.microsoft.com/office/drawing/2014/main" id="{1CEE897D-31A9-44F2-B596-6327A9DA18AE}"/>
              </a:ext>
            </a:extLst>
          </p:cNvPr>
          <p:cNvPicPr>
            <a:picLocks noChangeAspect="1"/>
          </p:cNvPicPr>
          <p:nvPr/>
        </p:nvPicPr>
        <p:blipFill>
          <a:blip r:embed="rId3"/>
          <a:stretch>
            <a:fillRect/>
          </a:stretch>
        </p:blipFill>
        <p:spPr>
          <a:xfrm>
            <a:off x="7841886" y="928338"/>
            <a:ext cx="3877216" cy="5001323"/>
          </a:xfrm>
          <a:prstGeom prst="rect">
            <a:avLst/>
          </a:prstGeom>
          <a:ln w="88900">
            <a:solidFill>
              <a:srgbClr val="00B0F0"/>
            </a:solidFill>
          </a:ln>
        </p:spPr>
      </p:pic>
    </p:spTree>
    <p:extLst>
      <p:ext uri="{BB962C8B-B14F-4D97-AF65-F5344CB8AC3E}">
        <p14:creationId xmlns:p14="http://schemas.microsoft.com/office/powerpoint/2010/main" val="396321918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01E0E4-FCCA-47E6-A54E-74A3E76E289A}"/>
              </a:ext>
            </a:extLst>
          </p:cNvPr>
          <p:cNvSpPr>
            <a:spLocks noGrp="1"/>
          </p:cNvSpPr>
          <p:nvPr>
            <p:ph type="title"/>
          </p:nvPr>
        </p:nvSpPr>
        <p:spPr>
          <a:xfrm>
            <a:off x="838200" y="365125"/>
            <a:ext cx="10515600" cy="777875"/>
          </a:xfrm>
        </p:spPr>
        <p:txBody>
          <a:bodyPr/>
          <a:lstStyle/>
          <a:p>
            <a:r>
              <a:rPr lang="en-GB" dirty="0"/>
              <a:t>PINS Project 2025-2026</a:t>
            </a:r>
          </a:p>
        </p:txBody>
      </p:sp>
      <p:pic>
        <p:nvPicPr>
          <p:cNvPr id="5" name="Content Placeholder 4">
            <a:extLst>
              <a:ext uri="{FF2B5EF4-FFF2-40B4-BE49-F238E27FC236}">
                <a16:creationId xmlns:a16="http://schemas.microsoft.com/office/drawing/2014/main" id="{8D767035-0B52-4C82-BAFB-93A7C7DDA8EC}"/>
              </a:ext>
            </a:extLst>
          </p:cNvPr>
          <p:cNvPicPr>
            <a:picLocks noGrp="1" noChangeAspect="1"/>
          </p:cNvPicPr>
          <p:nvPr>
            <p:ph idx="1"/>
          </p:nvPr>
        </p:nvPicPr>
        <p:blipFill>
          <a:blip r:embed="rId2"/>
          <a:stretch>
            <a:fillRect/>
          </a:stretch>
        </p:blipFill>
        <p:spPr>
          <a:xfrm>
            <a:off x="7650820" y="365125"/>
            <a:ext cx="4115356" cy="5872957"/>
          </a:xfrm>
        </p:spPr>
      </p:pic>
      <p:sp>
        <p:nvSpPr>
          <p:cNvPr id="6" name="TextBox 5">
            <a:extLst>
              <a:ext uri="{FF2B5EF4-FFF2-40B4-BE49-F238E27FC236}">
                <a16:creationId xmlns:a16="http://schemas.microsoft.com/office/drawing/2014/main" id="{0C221FA4-4509-4CAE-8A9C-A42B7D1A79D5}"/>
              </a:ext>
            </a:extLst>
          </p:cNvPr>
          <p:cNvSpPr txBox="1"/>
          <p:nvPr/>
        </p:nvSpPr>
        <p:spPr>
          <a:xfrm>
            <a:off x="238122" y="1168340"/>
            <a:ext cx="7395326" cy="5355312"/>
          </a:xfrm>
          <a:prstGeom prst="rect">
            <a:avLst/>
          </a:prstGeom>
          <a:noFill/>
        </p:spPr>
        <p:txBody>
          <a:bodyPr wrap="square" rtlCol="0">
            <a:spAutoFit/>
          </a:bodyPr>
          <a:lstStyle/>
          <a:p>
            <a:pPr marL="285750" indent="-285750">
              <a:buFont typeface="Arial" panose="020B0604020202020204" pitchFamily="34" charset="0"/>
              <a:buChar char="•"/>
            </a:pPr>
            <a:r>
              <a:rPr lang="en-GB" dirty="0">
                <a:latin typeface="Comic Sans MS" panose="030F0702030302020204" pitchFamily="66" charset="0"/>
              </a:rPr>
              <a:t>As shared via a link to a parents/carers’ questionnaire at the end of July, we are excited to share that we have been chosen to take part in a project funded by NHS England in collaboration with the Department of Education, North Somerset Council and the NSPCWT (North Somerset Parent Carers Working Together).</a:t>
            </a:r>
          </a:p>
          <a:p>
            <a:pPr marL="285750" indent="-285750">
              <a:buFont typeface="Arial" panose="020B0604020202020204" pitchFamily="34" charset="0"/>
              <a:buChar char="•"/>
            </a:pPr>
            <a:r>
              <a:rPr lang="en-GB" dirty="0">
                <a:latin typeface="Comic Sans MS" panose="030F0702030302020204" pitchFamily="66" charset="0"/>
              </a:rPr>
              <a:t>The PINS Project is the ‘Partnerships for Inclusion of Neurodiversity in Schools’ and it is in it’s second year here in North Somerset.</a:t>
            </a:r>
          </a:p>
          <a:p>
            <a:pPr marL="285750" indent="-285750">
              <a:buFont typeface="Arial" panose="020B0604020202020204" pitchFamily="34" charset="0"/>
              <a:buChar char="•"/>
            </a:pPr>
            <a:r>
              <a:rPr lang="en-GB" dirty="0">
                <a:latin typeface="Comic Sans MS" panose="030F0702030302020204" pitchFamily="66" charset="0"/>
              </a:rPr>
              <a:t>This collaboration gathers input from all our stakeholders – parents/carers, pupils, governors, staff – to identify how best to support us as a school to ensure our inclusivity for neurodiverse pupils through shaping a bespoke package for our setting including input from external professionals.</a:t>
            </a:r>
          </a:p>
          <a:p>
            <a:pPr marL="285750" indent="-285750">
              <a:buFont typeface="Arial" panose="020B0604020202020204" pitchFamily="34" charset="0"/>
              <a:buChar char="•"/>
            </a:pPr>
            <a:r>
              <a:rPr lang="en-GB" dirty="0">
                <a:latin typeface="Comic Sans MS" panose="030F0702030302020204" pitchFamily="66" charset="0"/>
              </a:rPr>
              <a:t>We will be sharing further details of how you can get more involved as parents/carers as the project moves forward, but we are very excited to be given this opportunity to further our universal provision offer for all our neurodiverse pupils regardless of whether they have an official diagnosis or not.</a:t>
            </a:r>
          </a:p>
        </p:txBody>
      </p:sp>
    </p:spTree>
    <p:extLst>
      <p:ext uri="{BB962C8B-B14F-4D97-AF65-F5344CB8AC3E}">
        <p14:creationId xmlns:p14="http://schemas.microsoft.com/office/powerpoint/2010/main" val="204383663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315937" y="372672"/>
            <a:ext cx="7440698" cy="6091190"/>
            <a:chOff x="0" y="0"/>
            <a:chExt cx="23143738" cy="12123716"/>
          </a:xfrm>
        </p:grpSpPr>
        <p:grpSp>
          <p:nvGrpSpPr>
            <p:cNvPr id="3" name="Group 3"/>
            <p:cNvGrpSpPr/>
            <p:nvPr/>
          </p:nvGrpSpPr>
          <p:grpSpPr>
            <a:xfrm>
              <a:off x="0" y="0"/>
              <a:ext cx="23143738" cy="12123716"/>
              <a:chOff x="0" y="0"/>
              <a:chExt cx="7350711" cy="3850628"/>
            </a:xfrm>
          </p:grpSpPr>
          <p:sp>
            <p:nvSpPr>
              <p:cNvPr id="4" name="Freeform 4"/>
              <p:cNvSpPr/>
              <p:nvPr/>
            </p:nvSpPr>
            <p:spPr>
              <a:xfrm>
                <a:off x="-1" y="0"/>
                <a:ext cx="7358370" cy="3850628"/>
              </a:xfrm>
              <a:custGeom>
                <a:avLst/>
                <a:gdLst/>
                <a:ahLst/>
                <a:cxnLst/>
                <a:rect l="l" t="t" r="r" b="b"/>
                <a:pathLst>
                  <a:path w="7358370" h="3850628">
                    <a:moveTo>
                      <a:pt x="6851931" y="3833709"/>
                    </a:moveTo>
                    <a:cubicBezTo>
                      <a:pt x="6851931" y="3833709"/>
                      <a:pt x="6614935" y="3823740"/>
                      <a:pt x="6252796" y="3837184"/>
                    </a:cubicBezTo>
                    <a:cubicBezTo>
                      <a:pt x="5890658" y="3850628"/>
                      <a:pt x="490924" y="3850628"/>
                      <a:pt x="490924" y="3850628"/>
                    </a:cubicBezTo>
                    <a:cubicBezTo>
                      <a:pt x="245502" y="3850628"/>
                      <a:pt x="32509" y="3753360"/>
                      <a:pt x="31032" y="3593246"/>
                    </a:cubicBezTo>
                    <a:cubicBezTo>
                      <a:pt x="31032" y="3593246"/>
                      <a:pt x="0" y="2214018"/>
                      <a:pt x="0" y="606979"/>
                    </a:cubicBezTo>
                    <a:cubicBezTo>
                      <a:pt x="0" y="392820"/>
                      <a:pt x="15517" y="249246"/>
                      <a:pt x="15517" y="249246"/>
                    </a:cubicBezTo>
                    <a:cubicBezTo>
                      <a:pt x="15518" y="120578"/>
                      <a:pt x="1" y="0"/>
                      <a:pt x="459892" y="8134"/>
                    </a:cubicBezTo>
                    <a:cubicBezTo>
                      <a:pt x="459892" y="8134"/>
                      <a:pt x="1144663" y="28433"/>
                      <a:pt x="1627778" y="20834"/>
                    </a:cubicBezTo>
                    <a:cubicBezTo>
                      <a:pt x="2144992" y="12700"/>
                      <a:pt x="6805383" y="0"/>
                      <a:pt x="6805383" y="0"/>
                    </a:cubicBezTo>
                    <a:cubicBezTo>
                      <a:pt x="7117284" y="0"/>
                      <a:pt x="7350712" y="101069"/>
                      <a:pt x="7342854" y="303616"/>
                    </a:cubicBezTo>
                    <a:cubicBezTo>
                      <a:pt x="7342854" y="303616"/>
                      <a:pt x="7340859" y="2071084"/>
                      <a:pt x="7349614" y="2893659"/>
                    </a:cubicBezTo>
                    <a:cubicBezTo>
                      <a:pt x="7358370" y="3186961"/>
                      <a:pt x="7311822" y="3520032"/>
                      <a:pt x="7311822" y="3520032"/>
                    </a:cubicBezTo>
                    <a:cubicBezTo>
                      <a:pt x="7308856" y="3700057"/>
                      <a:pt x="7097353" y="3833709"/>
                      <a:pt x="6851931" y="3833709"/>
                    </a:cubicBezTo>
                    <a:close/>
                  </a:path>
                </a:pathLst>
              </a:custGeom>
              <a:solidFill>
                <a:srgbClr val="F8DC09"/>
              </a:solidFill>
            </p:spPr>
          </p:sp>
        </p:grpSp>
        <p:grpSp>
          <p:nvGrpSpPr>
            <p:cNvPr id="5" name="Group 5"/>
            <p:cNvGrpSpPr/>
            <p:nvPr/>
          </p:nvGrpSpPr>
          <p:grpSpPr>
            <a:xfrm>
              <a:off x="444050" y="437246"/>
              <a:ext cx="22278765" cy="11223824"/>
              <a:chOff x="0" y="0"/>
              <a:chExt cx="8621103" cy="4343227"/>
            </a:xfrm>
          </p:grpSpPr>
          <p:sp>
            <p:nvSpPr>
              <p:cNvPr id="6" name="Freeform 6"/>
              <p:cNvSpPr/>
              <p:nvPr/>
            </p:nvSpPr>
            <p:spPr>
              <a:xfrm>
                <a:off x="-1" y="0"/>
                <a:ext cx="8628762" cy="4343228"/>
              </a:xfrm>
              <a:custGeom>
                <a:avLst/>
                <a:gdLst/>
                <a:ahLst/>
                <a:cxnLst/>
                <a:rect l="l" t="t" r="r" b="b"/>
                <a:pathLst>
                  <a:path w="8628762" h="4343228">
                    <a:moveTo>
                      <a:pt x="8122323" y="4326308"/>
                    </a:moveTo>
                    <a:cubicBezTo>
                      <a:pt x="8122323" y="4326308"/>
                      <a:pt x="7885327" y="4316339"/>
                      <a:pt x="7523188" y="4329783"/>
                    </a:cubicBezTo>
                    <a:cubicBezTo>
                      <a:pt x="7161050" y="4343228"/>
                      <a:pt x="490924" y="4343228"/>
                      <a:pt x="490924" y="4343228"/>
                    </a:cubicBezTo>
                    <a:cubicBezTo>
                      <a:pt x="245502" y="4343228"/>
                      <a:pt x="32509" y="4245959"/>
                      <a:pt x="31032" y="4085846"/>
                    </a:cubicBezTo>
                    <a:cubicBezTo>
                      <a:pt x="31032" y="4085846"/>
                      <a:pt x="0" y="2595584"/>
                      <a:pt x="0" y="606979"/>
                    </a:cubicBezTo>
                    <a:cubicBezTo>
                      <a:pt x="0" y="392820"/>
                      <a:pt x="15517" y="249246"/>
                      <a:pt x="15517" y="249246"/>
                    </a:cubicBezTo>
                    <a:cubicBezTo>
                      <a:pt x="15518" y="120578"/>
                      <a:pt x="1" y="0"/>
                      <a:pt x="459892" y="8134"/>
                    </a:cubicBezTo>
                    <a:cubicBezTo>
                      <a:pt x="459892" y="8134"/>
                      <a:pt x="1144663" y="28433"/>
                      <a:pt x="1627778" y="20834"/>
                    </a:cubicBezTo>
                    <a:cubicBezTo>
                      <a:pt x="2144992" y="12700"/>
                      <a:pt x="8075775" y="0"/>
                      <a:pt x="8075775" y="0"/>
                    </a:cubicBezTo>
                    <a:cubicBezTo>
                      <a:pt x="8387675" y="0"/>
                      <a:pt x="8621103" y="101069"/>
                      <a:pt x="8613246" y="303616"/>
                    </a:cubicBezTo>
                    <a:cubicBezTo>
                      <a:pt x="8613246" y="303616"/>
                      <a:pt x="8611251" y="2418694"/>
                      <a:pt x="8620007" y="3386258"/>
                    </a:cubicBezTo>
                    <a:cubicBezTo>
                      <a:pt x="8628762" y="3679560"/>
                      <a:pt x="8582214" y="4012631"/>
                      <a:pt x="8582214" y="4012631"/>
                    </a:cubicBezTo>
                    <a:cubicBezTo>
                      <a:pt x="8579249" y="4192656"/>
                      <a:pt x="8367745" y="4326308"/>
                      <a:pt x="8122323" y="4326308"/>
                    </a:cubicBezTo>
                    <a:close/>
                  </a:path>
                </a:pathLst>
              </a:custGeom>
              <a:solidFill>
                <a:srgbClr val="FEFEFA"/>
              </a:solidFill>
            </p:spPr>
          </p:sp>
        </p:grpSp>
      </p:grpSp>
      <p:sp>
        <p:nvSpPr>
          <p:cNvPr id="7" name="TextBox 7"/>
          <p:cNvSpPr txBox="1"/>
          <p:nvPr/>
        </p:nvSpPr>
        <p:spPr>
          <a:xfrm>
            <a:off x="683335" y="1214136"/>
            <a:ext cx="6650421" cy="5060488"/>
          </a:xfrm>
          <a:prstGeom prst="rect">
            <a:avLst/>
          </a:prstGeom>
        </p:spPr>
        <p:txBody>
          <a:bodyPr wrap="square" lIns="0" tIns="0" rIns="0" bIns="0" rtlCol="0" anchor="t">
            <a:spAutoFit/>
          </a:bodyPr>
          <a:lstStyle/>
          <a:p>
            <a:pPr marL="251897" lvl="1">
              <a:lnSpc>
                <a:spcPts val="3267"/>
              </a:lnSpc>
            </a:pPr>
            <a:r>
              <a:rPr lang="en-US" sz="2500" dirty="0">
                <a:solidFill>
                  <a:srgbClr val="000000"/>
                </a:solidFill>
                <a:latin typeface="Quicksand 1"/>
                <a:ea typeface="Quicksand 1"/>
                <a:cs typeface="Quicksand 1"/>
                <a:sym typeface="Quicksand 1"/>
              </a:rPr>
              <a:t>The </a:t>
            </a:r>
            <a:r>
              <a:rPr lang="en-US" sz="2500" dirty="0" err="1">
                <a:solidFill>
                  <a:srgbClr val="000000"/>
                </a:solidFill>
                <a:latin typeface="Quicksand 1"/>
                <a:ea typeface="Quicksand 1"/>
                <a:cs typeface="Quicksand 1"/>
                <a:sym typeface="Quicksand 1"/>
              </a:rPr>
              <a:t>MHST</a:t>
            </a:r>
            <a:r>
              <a:rPr lang="en-US" sz="2500" dirty="0">
                <a:solidFill>
                  <a:srgbClr val="000000"/>
                </a:solidFill>
                <a:latin typeface="Quicksand 1"/>
                <a:ea typeface="Quicksand 1"/>
                <a:cs typeface="Quicksand 1"/>
                <a:sym typeface="Quicksand 1"/>
              </a:rPr>
              <a:t> service is part of a national Government strategy to improve access to Mental Health support for children and young people. </a:t>
            </a:r>
          </a:p>
          <a:p>
            <a:pPr marL="251897" lvl="1">
              <a:lnSpc>
                <a:spcPts val="3267"/>
              </a:lnSpc>
            </a:pPr>
            <a:r>
              <a:rPr lang="en-US" sz="2500" dirty="0">
                <a:solidFill>
                  <a:srgbClr val="000000"/>
                </a:solidFill>
                <a:latin typeface="Quicksand 1"/>
                <a:ea typeface="Quicksand 1"/>
                <a:cs typeface="Quicksand 1"/>
                <a:sym typeface="Quicksand 1"/>
              </a:rPr>
              <a:t>The service is designed specifically to provide extra capacity for </a:t>
            </a:r>
            <a:r>
              <a:rPr lang="en-US" sz="2500" b="1" dirty="0">
                <a:solidFill>
                  <a:srgbClr val="E12A67"/>
                </a:solidFill>
                <a:latin typeface="Quicksand 1 Bold"/>
                <a:ea typeface="Quicksand 1 Bold"/>
                <a:cs typeface="Quicksand 1 Bold"/>
                <a:sym typeface="Quicksand 1 Bold"/>
              </a:rPr>
              <a:t>prevention and early intervention.</a:t>
            </a:r>
          </a:p>
          <a:p>
            <a:pPr marL="251897" lvl="1">
              <a:lnSpc>
                <a:spcPts val="3267"/>
              </a:lnSpc>
            </a:pPr>
            <a:r>
              <a:rPr lang="en-US" sz="2500" dirty="0">
                <a:solidFill>
                  <a:srgbClr val="000000"/>
                </a:solidFill>
                <a:latin typeface="Quicksand 1"/>
                <a:ea typeface="Quicksand 1"/>
                <a:cs typeface="Quicksand 1"/>
                <a:sym typeface="Quicksand 1"/>
              </a:rPr>
              <a:t>It is designed to complement and extend existing support systems, not replace them - and to deliver “Whole School Approach” work</a:t>
            </a:r>
          </a:p>
          <a:p>
            <a:pPr marL="251897" lvl="1">
              <a:lnSpc>
                <a:spcPts val="3267"/>
              </a:lnSpc>
            </a:pPr>
            <a:r>
              <a:rPr lang="en-US" sz="2500" dirty="0" err="1">
                <a:solidFill>
                  <a:srgbClr val="000000"/>
                </a:solidFill>
                <a:latin typeface="Quicksand 1"/>
                <a:ea typeface="Quicksand 1"/>
                <a:cs typeface="Quicksand 1"/>
                <a:sym typeface="Quicksand 1"/>
              </a:rPr>
              <a:t>MHSTs</a:t>
            </a:r>
            <a:r>
              <a:rPr lang="en-US" sz="2500" dirty="0">
                <a:solidFill>
                  <a:srgbClr val="000000"/>
                </a:solidFill>
                <a:latin typeface="Quicksand 1"/>
                <a:ea typeface="Quicksand 1"/>
                <a:cs typeface="Quicksand 1"/>
                <a:sym typeface="Quicksand 1"/>
              </a:rPr>
              <a:t> work with children and young people aged 5-18 specifically in </a:t>
            </a:r>
            <a:r>
              <a:rPr lang="en-US" sz="2500" b="1" dirty="0">
                <a:solidFill>
                  <a:srgbClr val="E12A67"/>
                </a:solidFill>
                <a:latin typeface="Quicksand 1 Bold"/>
                <a:ea typeface="Quicksand 1 Bold"/>
                <a:cs typeface="Quicksand 1 Bold"/>
                <a:sym typeface="Quicksand 1 Bold"/>
              </a:rPr>
              <a:t>education settings</a:t>
            </a:r>
          </a:p>
        </p:txBody>
      </p:sp>
      <p:sp>
        <p:nvSpPr>
          <p:cNvPr id="8" name="TextBox 8"/>
          <p:cNvSpPr txBox="1"/>
          <p:nvPr/>
        </p:nvSpPr>
        <p:spPr>
          <a:xfrm>
            <a:off x="284321" y="626580"/>
            <a:ext cx="7448450" cy="520784"/>
          </a:xfrm>
          <a:prstGeom prst="rect">
            <a:avLst/>
          </a:prstGeom>
        </p:spPr>
        <p:txBody>
          <a:bodyPr wrap="square" lIns="0" tIns="0" rIns="0" bIns="0" rtlCol="0" anchor="t">
            <a:spAutoFit/>
          </a:bodyPr>
          <a:lstStyle/>
          <a:p>
            <a:pPr algn="ctr">
              <a:lnSpc>
                <a:spcPts val="4480"/>
              </a:lnSpc>
              <a:spcBef>
                <a:spcPct val="0"/>
              </a:spcBef>
            </a:pPr>
            <a:r>
              <a:rPr lang="en-US" sz="2600" b="1" dirty="0">
                <a:solidFill>
                  <a:srgbClr val="000000"/>
                </a:solidFill>
                <a:latin typeface="League Spartan"/>
                <a:ea typeface="League Spartan"/>
                <a:cs typeface="League Spartan"/>
                <a:sym typeface="League Spartan"/>
              </a:rPr>
              <a:t>Introduction to the Mental Health Support Team </a:t>
            </a:r>
          </a:p>
        </p:txBody>
      </p:sp>
      <p:pic>
        <p:nvPicPr>
          <p:cNvPr id="10" name="Picture 9">
            <a:extLst>
              <a:ext uri="{FF2B5EF4-FFF2-40B4-BE49-F238E27FC236}">
                <a16:creationId xmlns:a16="http://schemas.microsoft.com/office/drawing/2014/main" id="{CB9BE3BD-1E9A-4FB7-ACE0-A4D6F1133AC8}"/>
              </a:ext>
            </a:extLst>
          </p:cNvPr>
          <p:cNvPicPr>
            <a:picLocks noChangeAspect="1"/>
          </p:cNvPicPr>
          <p:nvPr/>
        </p:nvPicPr>
        <p:blipFill rotWithShape="1">
          <a:blip r:embed="rId2"/>
          <a:srcRect l="3414" t="1697" r="1097" b="9198"/>
          <a:stretch/>
        </p:blipFill>
        <p:spPr>
          <a:xfrm>
            <a:off x="7957408" y="725147"/>
            <a:ext cx="4069813" cy="5407706"/>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170590A-AA97-4B69-B8C2-1E666F2BD318}"/>
              </a:ext>
            </a:extLst>
          </p:cNvPr>
          <p:cNvPicPr>
            <a:picLocks noChangeAspect="1"/>
          </p:cNvPicPr>
          <p:nvPr/>
        </p:nvPicPr>
        <p:blipFill>
          <a:blip r:embed="rId2"/>
          <a:stretch>
            <a:fillRect/>
          </a:stretch>
        </p:blipFill>
        <p:spPr>
          <a:xfrm>
            <a:off x="287676" y="240602"/>
            <a:ext cx="11681717" cy="6412516"/>
          </a:xfrm>
          <a:prstGeom prst="rect">
            <a:avLst/>
          </a:prstGeom>
        </p:spPr>
      </p:pic>
    </p:spTree>
    <p:extLst>
      <p:ext uri="{BB962C8B-B14F-4D97-AF65-F5344CB8AC3E}">
        <p14:creationId xmlns:p14="http://schemas.microsoft.com/office/powerpoint/2010/main" val="400353357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61A4F2B-9C16-4C32-A5DF-5580B3418364}"/>
              </a:ext>
            </a:extLst>
          </p:cNvPr>
          <p:cNvPicPr>
            <a:picLocks noChangeAspect="1"/>
          </p:cNvPicPr>
          <p:nvPr/>
        </p:nvPicPr>
        <p:blipFill>
          <a:blip r:embed="rId2"/>
          <a:stretch>
            <a:fillRect/>
          </a:stretch>
        </p:blipFill>
        <p:spPr>
          <a:xfrm>
            <a:off x="202897" y="190334"/>
            <a:ext cx="11740483" cy="6452204"/>
          </a:xfrm>
          <a:prstGeom prst="rect">
            <a:avLst/>
          </a:prstGeom>
        </p:spPr>
      </p:pic>
    </p:spTree>
    <p:extLst>
      <p:ext uri="{BB962C8B-B14F-4D97-AF65-F5344CB8AC3E}">
        <p14:creationId xmlns:p14="http://schemas.microsoft.com/office/powerpoint/2010/main" val="345465203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2">
            <a:extLst>
              <a:ext uri="{FF2B5EF4-FFF2-40B4-BE49-F238E27FC236}">
                <a16:creationId xmlns:a16="http://schemas.microsoft.com/office/drawing/2014/main" id="{7331DD2E-52E7-4711-AB3D-64B3154E750A}"/>
              </a:ext>
            </a:extLst>
          </p:cNvPr>
          <p:cNvGrpSpPr/>
          <p:nvPr/>
        </p:nvGrpSpPr>
        <p:grpSpPr>
          <a:xfrm>
            <a:off x="315936" y="372671"/>
            <a:ext cx="11571869" cy="6357737"/>
            <a:chOff x="0" y="0"/>
            <a:chExt cx="23143738" cy="12123716"/>
          </a:xfrm>
        </p:grpSpPr>
        <p:grpSp>
          <p:nvGrpSpPr>
            <p:cNvPr id="5" name="Group 3">
              <a:extLst>
                <a:ext uri="{FF2B5EF4-FFF2-40B4-BE49-F238E27FC236}">
                  <a16:creationId xmlns:a16="http://schemas.microsoft.com/office/drawing/2014/main" id="{0D02B2C6-CF4D-45A7-BCD8-F0E3A8167780}"/>
                </a:ext>
              </a:extLst>
            </p:cNvPr>
            <p:cNvGrpSpPr/>
            <p:nvPr/>
          </p:nvGrpSpPr>
          <p:grpSpPr>
            <a:xfrm>
              <a:off x="0" y="0"/>
              <a:ext cx="23143738" cy="12123716"/>
              <a:chOff x="0" y="0"/>
              <a:chExt cx="7350711" cy="3850628"/>
            </a:xfrm>
          </p:grpSpPr>
          <p:sp>
            <p:nvSpPr>
              <p:cNvPr id="8" name="Freeform 4">
                <a:extLst>
                  <a:ext uri="{FF2B5EF4-FFF2-40B4-BE49-F238E27FC236}">
                    <a16:creationId xmlns:a16="http://schemas.microsoft.com/office/drawing/2014/main" id="{39984B38-1209-4113-9968-F9C7E38FA1FE}"/>
                  </a:ext>
                </a:extLst>
              </p:cNvPr>
              <p:cNvSpPr/>
              <p:nvPr/>
            </p:nvSpPr>
            <p:spPr>
              <a:xfrm>
                <a:off x="-1" y="0"/>
                <a:ext cx="7358370" cy="3850628"/>
              </a:xfrm>
              <a:custGeom>
                <a:avLst/>
                <a:gdLst/>
                <a:ahLst/>
                <a:cxnLst/>
                <a:rect l="l" t="t" r="r" b="b"/>
                <a:pathLst>
                  <a:path w="7358370" h="3850628">
                    <a:moveTo>
                      <a:pt x="6851931" y="3833709"/>
                    </a:moveTo>
                    <a:cubicBezTo>
                      <a:pt x="6851931" y="3833709"/>
                      <a:pt x="6614935" y="3823740"/>
                      <a:pt x="6252796" y="3837184"/>
                    </a:cubicBezTo>
                    <a:cubicBezTo>
                      <a:pt x="5890658" y="3850628"/>
                      <a:pt x="490924" y="3850628"/>
                      <a:pt x="490924" y="3850628"/>
                    </a:cubicBezTo>
                    <a:cubicBezTo>
                      <a:pt x="245502" y="3850628"/>
                      <a:pt x="32509" y="3753360"/>
                      <a:pt x="31032" y="3593246"/>
                    </a:cubicBezTo>
                    <a:cubicBezTo>
                      <a:pt x="31032" y="3593246"/>
                      <a:pt x="0" y="2214018"/>
                      <a:pt x="0" y="606979"/>
                    </a:cubicBezTo>
                    <a:cubicBezTo>
                      <a:pt x="0" y="392820"/>
                      <a:pt x="15517" y="249246"/>
                      <a:pt x="15517" y="249246"/>
                    </a:cubicBezTo>
                    <a:cubicBezTo>
                      <a:pt x="15518" y="120578"/>
                      <a:pt x="1" y="0"/>
                      <a:pt x="459892" y="8134"/>
                    </a:cubicBezTo>
                    <a:cubicBezTo>
                      <a:pt x="459892" y="8134"/>
                      <a:pt x="1144663" y="28433"/>
                      <a:pt x="1627778" y="20834"/>
                    </a:cubicBezTo>
                    <a:cubicBezTo>
                      <a:pt x="2144992" y="12700"/>
                      <a:pt x="6805383" y="0"/>
                      <a:pt x="6805383" y="0"/>
                    </a:cubicBezTo>
                    <a:cubicBezTo>
                      <a:pt x="7117284" y="0"/>
                      <a:pt x="7350712" y="101069"/>
                      <a:pt x="7342854" y="303616"/>
                    </a:cubicBezTo>
                    <a:cubicBezTo>
                      <a:pt x="7342854" y="303616"/>
                      <a:pt x="7340859" y="2071084"/>
                      <a:pt x="7349614" y="2893659"/>
                    </a:cubicBezTo>
                    <a:cubicBezTo>
                      <a:pt x="7358370" y="3186961"/>
                      <a:pt x="7311822" y="3520032"/>
                      <a:pt x="7311822" y="3520032"/>
                    </a:cubicBezTo>
                    <a:cubicBezTo>
                      <a:pt x="7308856" y="3700057"/>
                      <a:pt x="7097353" y="3833709"/>
                      <a:pt x="6851931" y="3833709"/>
                    </a:cubicBezTo>
                    <a:close/>
                  </a:path>
                </a:pathLst>
              </a:custGeom>
              <a:solidFill>
                <a:srgbClr val="F8DC09"/>
              </a:solidFill>
            </p:spPr>
          </p:sp>
        </p:grpSp>
        <p:grpSp>
          <p:nvGrpSpPr>
            <p:cNvPr id="6" name="Group 5">
              <a:extLst>
                <a:ext uri="{FF2B5EF4-FFF2-40B4-BE49-F238E27FC236}">
                  <a16:creationId xmlns:a16="http://schemas.microsoft.com/office/drawing/2014/main" id="{108EFDA4-820B-46C8-A454-CED40D85CBF0}"/>
                </a:ext>
              </a:extLst>
            </p:cNvPr>
            <p:cNvGrpSpPr/>
            <p:nvPr/>
          </p:nvGrpSpPr>
          <p:grpSpPr>
            <a:xfrm>
              <a:off x="444050" y="437246"/>
              <a:ext cx="22278765" cy="11223824"/>
              <a:chOff x="0" y="0"/>
              <a:chExt cx="8621103" cy="4343227"/>
            </a:xfrm>
          </p:grpSpPr>
          <p:sp>
            <p:nvSpPr>
              <p:cNvPr id="7" name="Freeform 6">
                <a:extLst>
                  <a:ext uri="{FF2B5EF4-FFF2-40B4-BE49-F238E27FC236}">
                    <a16:creationId xmlns:a16="http://schemas.microsoft.com/office/drawing/2014/main" id="{7259A834-EB4C-49E6-A3EF-D8E7DFAD769C}"/>
                  </a:ext>
                </a:extLst>
              </p:cNvPr>
              <p:cNvSpPr/>
              <p:nvPr/>
            </p:nvSpPr>
            <p:spPr>
              <a:xfrm>
                <a:off x="-1" y="0"/>
                <a:ext cx="8628762" cy="4343228"/>
              </a:xfrm>
              <a:custGeom>
                <a:avLst/>
                <a:gdLst/>
                <a:ahLst/>
                <a:cxnLst/>
                <a:rect l="l" t="t" r="r" b="b"/>
                <a:pathLst>
                  <a:path w="8628762" h="4343228">
                    <a:moveTo>
                      <a:pt x="8122323" y="4326308"/>
                    </a:moveTo>
                    <a:cubicBezTo>
                      <a:pt x="8122323" y="4326308"/>
                      <a:pt x="7885327" y="4316339"/>
                      <a:pt x="7523188" y="4329783"/>
                    </a:cubicBezTo>
                    <a:cubicBezTo>
                      <a:pt x="7161050" y="4343228"/>
                      <a:pt x="490924" y="4343228"/>
                      <a:pt x="490924" y="4343228"/>
                    </a:cubicBezTo>
                    <a:cubicBezTo>
                      <a:pt x="245502" y="4343228"/>
                      <a:pt x="32509" y="4245959"/>
                      <a:pt x="31032" y="4085846"/>
                    </a:cubicBezTo>
                    <a:cubicBezTo>
                      <a:pt x="31032" y="4085846"/>
                      <a:pt x="0" y="2595584"/>
                      <a:pt x="0" y="606979"/>
                    </a:cubicBezTo>
                    <a:cubicBezTo>
                      <a:pt x="0" y="392820"/>
                      <a:pt x="15517" y="249246"/>
                      <a:pt x="15517" y="249246"/>
                    </a:cubicBezTo>
                    <a:cubicBezTo>
                      <a:pt x="15518" y="120578"/>
                      <a:pt x="1" y="0"/>
                      <a:pt x="459892" y="8134"/>
                    </a:cubicBezTo>
                    <a:cubicBezTo>
                      <a:pt x="459892" y="8134"/>
                      <a:pt x="1144663" y="28433"/>
                      <a:pt x="1627778" y="20834"/>
                    </a:cubicBezTo>
                    <a:cubicBezTo>
                      <a:pt x="2144992" y="12700"/>
                      <a:pt x="8075775" y="0"/>
                      <a:pt x="8075775" y="0"/>
                    </a:cubicBezTo>
                    <a:cubicBezTo>
                      <a:pt x="8387675" y="0"/>
                      <a:pt x="8621103" y="101069"/>
                      <a:pt x="8613246" y="303616"/>
                    </a:cubicBezTo>
                    <a:cubicBezTo>
                      <a:pt x="8613246" y="303616"/>
                      <a:pt x="8611251" y="2418694"/>
                      <a:pt x="8620007" y="3386258"/>
                    </a:cubicBezTo>
                    <a:cubicBezTo>
                      <a:pt x="8628762" y="3679560"/>
                      <a:pt x="8582214" y="4012631"/>
                      <a:pt x="8582214" y="4012631"/>
                    </a:cubicBezTo>
                    <a:cubicBezTo>
                      <a:pt x="8579249" y="4192656"/>
                      <a:pt x="8367745" y="4326308"/>
                      <a:pt x="8122323" y="4326308"/>
                    </a:cubicBezTo>
                    <a:close/>
                  </a:path>
                </a:pathLst>
              </a:custGeom>
              <a:solidFill>
                <a:srgbClr val="FEFEFA"/>
              </a:solidFill>
            </p:spPr>
          </p:sp>
        </p:grpSp>
      </p:grpSp>
      <p:pic>
        <p:nvPicPr>
          <p:cNvPr id="3" name="Picture 2">
            <a:extLst>
              <a:ext uri="{FF2B5EF4-FFF2-40B4-BE49-F238E27FC236}">
                <a16:creationId xmlns:a16="http://schemas.microsoft.com/office/drawing/2014/main" id="{8BFDB520-4CC1-41D7-A2EE-43046993183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80221" y="928772"/>
            <a:ext cx="4936958" cy="4936958"/>
          </a:xfrm>
          <a:prstGeom prst="rect">
            <a:avLst/>
          </a:prstGeom>
        </p:spPr>
      </p:pic>
      <p:grpSp>
        <p:nvGrpSpPr>
          <p:cNvPr id="9" name="Group 7">
            <a:extLst>
              <a:ext uri="{FF2B5EF4-FFF2-40B4-BE49-F238E27FC236}">
                <a16:creationId xmlns:a16="http://schemas.microsoft.com/office/drawing/2014/main" id="{4075D292-4AF5-4791-A7BC-99F1C524673B}"/>
              </a:ext>
            </a:extLst>
          </p:cNvPr>
          <p:cNvGrpSpPr/>
          <p:nvPr/>
        </p:nvGrpSpPr>
        <p:grpSpPr>
          <a:xfrm>
            <a:off x="824277" y="797885"/>
            <a:ext cx="4914169" cy="5422485"/>
            <a:chOff x="0" y="0"/>
            <a:chExt cx="3677640" cy="3358887"/>
          </a:xfrm>
        </p:grpSpPr>
        <p:sp>
          <p:nvSpPr>
            <p:cNvPr id="10" name="Freeform 8">
              <a:extLst>
                <a:ext uri="{FF2B5EF4-FFF2-40B4-BE49-F238E27FC236}">
                  <a16:creationId xmlns:a16="http://schemas.microsoft.com/office/drawing/2014/main" id="{AB835D34-E4DC-4B9C-B514-679D52946401}"/>
                </a:ext>
              </a:extLst>
            </p:cNvPr>
            <p:cNvSpPr/>
            <p:nvPr/>
          </p:nvSpPr>
          <p:spPr>
            <a:xfrm>
              <a:off x="-1" y="0"/>
              <a:ext cx="3685299" cy="3358887"/>
            </a:xfrm>
            <a:custGeom>
              <a:avLst/>
              <a:gdLst/>
              <a:ahLst/>
              <a:cxnLst/>
              <a:rect l="l" t="t" r="r" b="b"/>
              <a:pathLst>
                <a:path w="3685299" h="3358887">
                  <a:moveTo>
                    <a:pt x="3178860" y="3341968"/>
                  </a:moveTo>
                  <a:cubicBezTo>
                    <a:pt x="3178860" y="3341968"/>
                    <a:pt x="2941864" y="3331999"/>
                    <a:pt x="2579725" y="3345443"/>
                  </a:cubicBezTo>
                  <a:cubicBezTo>
                    <a:pt x="2217587" y="3358887"/>
                    <a:pt x="490924" y="3358887"/>
                    <a:pt x="490924" y="3358887"/>
                  </a:cubicBezTo>
                  <a:cubicBezTo>
                    <a:pt x="245502" y="3358887"/>
                    <a:pt x="32509" y="3261619"/>
                    <a:pt x="31032" y="3101505"/>
                  </a:cubicBezTo>
                  <a:cubicBezTo>
                    <a:pt x="31032" y="3101505"/>
                    <a:pt x="0" y="1833117"/>
                    <a:pt x="0" y="606979"/>
                  </a:cubicBezTo>
                  <a:cubicBezTo>
                    <a:pt x="0" y="392820"/>
                    <a:pt x="15517" y="249246"/>
                    <a:pt x="15517" y="249246"/>
                  </a:cubicBezTo>
                  <a:cubicBezTo>
                    <a:pt x="15518" y="120578"/>
                    <a:pt x="1" y="0"/>
                    <a:pt x="459892" y="8134"/>
                  </a:cubicBezTo>
                  <a:cubicBezTo>
                    <a:pt x="459892" y="8134"/>
                    <a:pt x="1144663" y="28433"/>
                    <a:pt x="1627778" y="20834"/>
                  </a:cubicBezTo>
                  <a:cubicBezTo>
                    <a:pt x="2144992" y="12700"/>
                    <a:pt x="3132312" y="0"/>
                    <a:pt x="3132312" y="0"/>
                  </a:cubicBezTo>
                  <a:cubicBezTo>
                    <a:pt x="3444213" y="0"/>
                    <a:pt x="3677641" y="101069"/>
                    <a:pt x="3669784" y="303616"/>
                  </a:cubicBezTo>
                  <a:cubicBezTo>
                    <a:pt x="3669784" y="303616"/>
                    <a:pt x="3667789" y="1724079"/>
                    <a:pt x="3676544" y="2401918"/>
                  </a:cubicBezTo>
                  <a:cubicBezTo>
                    <a:pt x="3685299" y="2695219"/>
                    <a:pt x="3638751" y="3028291"/>
                    <a:pt x="3638751" y="3028291"/>
                  </a:cubicBezTo>
                  <a:cubicBezTo>
                    <a:pt x="3635786" y="3208316"/>
                    <a:pt x="3424283" y="3341968"/>
                    <a:pt x="3178860" y="3341968"/>
                  </a:cubicBezTo>
                  <a:close/>
                </a:path>
              </a:pathLst>
            </a:custGeom>
            <a:solidFill>
              <a:srgbClr val="F8DC09"/>
            </a:solidFill>
          </p:spPr>
        </p:sp>
      </p:grpSp>
      <p:sp>
        <p:nvSpPr>
          <p:cNvPr id="11" name="TextBox 14">
            <a:extLst>
              <a:ext uri="{FF2B5EF4-FFF2-40B4-BE49-F238E27FC236}">
                <a16:creationId xmlns:a16="http://schemas.microsoft.com/office/drawing/2014/main" id="{8E14FEC1-AF1E-4CF9-B830-021B0AD23A8C}"/>
              </a:ext>
            </a:extLst>
          </p:cNvPr>
          <p:cNvSpPr txBox="1"/>
          <p:nvPr/>
        </p:nvSpPr>
        <p:spPr>
          <a:xfrm>
            <a:off x="914400" y="865634"/>
            <a:ext cx="4530479" cy="5027017"/>
          </a:xfrm>
          <a:prstGeom prst="rect">
            <a:avLst/>
          </a:prstGeom>
        </p:spPr>
        <p:txBody>
          <a:bodyPr wrap="square" lIns="0" tIns="0" rIns="0" bIns="0" rtlCol="0" anchor="t">
            <a:spAutoFit/>
          </a:bodyPr>
          <a:lstStyle/>
          <a:p>
            <a:pPr algn="ctr">
              <a:lnSpc>
                <a:spcPts val="2800"/>
              </a:lnSpc>
            </a:pPr>
            <a:r>
              <a:rPr lang="en-US" sz="2400" b="1" u="sng" dirty="0">
                <a:solidFill>
                  <a:srgbClr val="000000"/>
                </a:solidFill>
                <a:latin typeface="Quicksand 1 Bold"/>
                <a:ea typeface="Quicksand 1 Bold"/>
                <a:cs typeface="Quicksand 1 Bold"/>
                <a:sym typeface="Quicksand 1 Bold"/>
              </a:rPr>
              <a:t>Support is here for you or/and your</a:t>
            </a:r>
          </a:p>
          <a:p>
            <a:pPr algn="ctr">
              <a:lnSpc>
                <a:spcPts val="2800"/>
              </a:lnSpc>
            </a:pPr>
            <a:r>
              <a:rPr lang="en-US" sz="2400" b="1" u="sng" dirty="0">
                <a:solidFill>
                  <a:srgbClr val="000000"/>
                </a:solidFill>
                <a:latin typeface="Quicksand 1 Bold"/>
                <a:ea typeface="Quicksand 1 Bold"/>
                <a:cs typeface="Quicksand 1 Bold"/>
                <a:sym typeface="Quicksand 1 Bold"/>
              </a:rPr>
              <a:t>child/children</a:t>
            </a:r>
          </a:p>
          <a:p>
            <a:pPr marL="174625" indent="-174625">
              <a:lnSpc>
                <a:spcPts val="2800"/>
              </a:lnSpc>
              <a:buFont typeface="Arial" panose="020B0604020202020204" pitchFamily="34" charset="0"/>
              <a:buChar char="•"/>
            </a:pPr>
            <a:r>
              <a:rPr lang="en-US" sz="2400" dirty="0">
                <a:solidFill>
                  <a:srgbClr val="000000"/>
                </a:solidFill>
                <a:latin typeface="Quicksand 1"/>
                <a:ea typeface="Quicksand 1"/>
                <a:cs typeface="Quicksand 1"/>
                <a:sym typeface="Quicksand 1"/>
              </a:rPr>
              <a:t>Scan the QR code. </a:t>
            </a:r>
          </a:p>
          <a:p>
            <a:pPr marL="174625" indent="-174625">
              <a:lnSpc>
                <a:spcPts val="2800"/>
              </a:lnSpc>
              <a:buFont typeface="Arial" panose="020B0604020202020204" pitchFamily="34" charset="0"/>
              <a:buChar char="•"/>
            </a:pPr>
            <a:r>
              <a:rPr lang="en-US" sz="2400" dirty="0">
                <a:solidFill>
                  <a:srgbClr val="000000"/>
                </a:solidFill>
                <a:latin typeface="Quicksand 1"/>
                <a:ea typeface="Quicksand 1"/>
                <a:cs typeface="Quicksand 1"/>
                <a:sym typeface="Quicksand 1"/>
              </a:rPr>
              <a:t>Complete the online form to register your interest.</a:t>
            </a:r>
          </a:p>
          <a:p>
            <a:pPr marL="174625" indent="-174625">
              <a:lnSpc>
                <a:spcPts val="2800"/>
              </a:lnSpc>
              <a:buFont typeface="Arial" panose="020B0604020202020204" pitchFamily="34" charset="0"/>
              <a:buChar char="•"/>
            </a:pPr>
            <a:r>
              <a:rPr lang="en-US" sz="2400" dirty="0" err="1">
                <a:solidFill>
                  <a:srgbClr val="000000"/>
                </a:solidFill>
                <a:latin typeface="Quicksand 1"/>
                <a:ea typeface="Quicksand 1"/>
                <a:cs typeface="Quicksand 1"/>
                <a:sym typeface="Quicksand 1"/>
              </a:rPr>
              <a:t>Mr</a:t>
            </a:r>
            <a:r>
              <a:rPr lang="en-US" sz="2400" dirty="0">
                <a:solidFill>
                  <a:srgbClr val="000000"/>
                </a:solidFill>
                <a:latin typeface="Quicksand 1"/>
                <a:ea typeface="Quicksand 1"/>
                <a:cs typeface="Quicksand 1"/>
                <a:sym typeface="Quicksand 1"/>
              </a:rPr>
              <a:t> G will contact you to discuss your concerns.</a:t>
            </a:r>
          </a:p>
          <a:p>
            <a:pPr marL="174625" indent="-174625">
              <a:lnSpc>
                <a:spcPts val="2800"/>
              </a:lnSpc>
              <a:buFont typeface="Arial" panose="020B0604020202020204" pitchFamily="34" charset="0"/>
              <a:buChar char="•"/>
            </a:pPr>
            <a:r>
              <a:rPr lang="en-US" sz="2400" dirty="0">
                <a:solidFill>
                  <a:srgbClr val="000000"/>
                </a:solidFill>
                <a:latin typeface="Quicksand 1"/>
                <a:ea typeface="Quicksand 1"/>
                <a:cs typeface="Quicksand 1"/>
                <a:sym typeface="Quicksand 1"/>
              </a:rPr>
              <a:t>A time will be made to meet with your child’s class teacher to complete the MHST referral form.</a:t>
            </a:r>
          </a:p>
          <a:p>
            <a:pPr marL="174625" indent="-174625">
              <a:lnSpc>
                <a:spcPts val="2800"/>
              </a:lnSpc>
              <a:buFont typeface="Arial" panose="020B0604020202020204" pitchFamily="34" charset="0"/>
              <a:buChar char="•"/>
            </a:pPr>
            <a:r>
              <a:rPr lang="en-US" sz="2400" dirty="0">
                <a:solidFill>
                  <a:srgbClr val="000000"/>
                </a:solidFill>
                <a:latin typeface="Quicksand 1"/>
                <a:ea typeface="Quicksand 1"/>
                <a:cs typeface="Quicksand 1"/>
                <a:sym typeface="Quicksand 1"/>
              </a:rPr>
              <a:t>Once the referral has been accepted by the MHST, you will be contacted to meet with them in school.</a:t>
            </a:r>
          </a:p>
        </p:txBody>
      </p:sp>
      <p:sp>
        <p:nvSpPr>
          <p:cNvPr id="12" name="Freeform 56">
            <a:extLst>
              <a:ext uri="{FF2B5EF4-FFF2-40B4-BE49-F238E27FC236}">
                <a16:creationId xmlns:a16="http://schemas.microsoft.com/office/drawing/2014/main" id="{2126B439-C7D3-4096-BC68-748C5BD518C4}"/>
              </a:ext>
            </a:extLst>
          </p:cNvPr>
          <p:cNvSpPr/>
          <p:nvPr/>
        </p:nvSpPr>
        <p:spPr>
          <a:xfrm>
            <a:off x="10845884" y="5424611"/>
            <a:ext cx="1169585" cy="1282323"/>
          </a:xfrm>
          <a:custGeom>
            <a:avLst/>
            <a:gdLst/>
            <a:ahLst/>
            <a:cxnLst/>
            <a:rect l="l" t="t" r="r" b="b"/>
            <a:pathLst>
              <a:path w="1754378" h="1923485">
                <a:moveTo>
                  <a:pt x="0" y="0"/>
                </a:moveTo>
                <a:lnTo>
                  <a:pt x="1754378" y="0"/>
                </a:lnTo>
                <a:lnTo>
                  <a:pt x="1754378" y="1923485"/>
                </a:lnTo>
                <a:lnTo>
                  <a:pt x="0" y="1923485"/>
                </a:lnTo>
                <a:lnTo>
                  <a:pt x="0" y="0"/>
                </a:lnTo>
                <a:close/>
              </a:path>
            </a:pathLst>
          </a:custGeom>
          <a:blipFill>
            <a:blip r:embed="rId3"/>
            <a:stretch>
              <a:fillRect/>
            </a:stretch>
          </a:blipFill>
        </p:spPr>
      </p:sp>
    </p:spTree>
    <p:extLst>
      <p:ext uri="{BB962C8B-B14F-4D97-AF65-F5344CB8AC3E}">
        <p14:creationId xmlns:p14="http://schemas.microsoft.com/office/powerpoint/2010/main" val="257508669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411711" y="437349"/>
            <a:ext cx="11571869" cy="6061858"/>
            <a:chOff x="0" y="0"/>
            <a:chExt cx="23143738" cy="12123716"/>
          </a:xfrm>
        </p:grpSpPr>
        <p:grpSp>
          <p:nvGrpSpPr>
            <p:cNvPr id="3" name="Group 3"/>
            <p:cNvGrpSpPr/>
            <p:nvPr/>
          </p:nvGrpSpPr>
          <p:grpSpPr>
            <a:xfrm>
              <a:off x="0" y="0"/>
              <a:ext cx="23143738" cy="12123716"/>
              <a:chOff x="0" y="0"/>
              <a:chExt cx="7350711" cy="3850628"/>
            </a:xfrm>
          </p:grpSpPr>
          <p:sp>
            <p:nvSpPr>
              <p:cNvPr id="4" name="Freeform 4"/>
              <p:cNvSpPr/>
              <p:nvPr/>
            </p:nvSpPr>
            <p:spPr>
              <a:xfrm>
                <a:off x="-1" y="0"/>
                <a:ext cx="7358370" cy="3850628"/>
              </a:xfrm>
              <a:custGeom>
                <a:avLst/>
                <a:gdLst/>
                <a:ahLst/>
                <a:cxnLst/>
                <a:rect l="l" t="t" r="r" b="b"/>
                <a:pathLst>
                  <a:path w="7358370" h="3850628">
                    <a:moveTo>
                      <a:pt x="6851931" y="3833709"/>
                    </a:moveTo>
                    <a:cubicBezTo>
                      <a:pt x="6851931" y="3833709"/>
                      <a:pt x="6614935" y="3823740"/>
                      <a:pt x="6252796" y="3837184"/>
                    </a:cubicBezTo>
                    <a:cubicBezTo>
                      <a:pt x="5890658" y="3850628"/>
                      <a:pt x="490924" y="3850628"/>
                      <a:pt x="490924" y="3850628"/>
                    </a:cubicBezTo>
                    <a:cubicBezTo>
                      <a:pt x="245502" y="3850628"/>
                      <a:pt x="32509" y="3753360"/>
                      <a:pt x="31032" y="3593246"/>
                    </a:cubicBezTo>
                    <a:cubicBezTo>
                      <a:pt x="31032" y="3593246"/>
                      <a:pt x="0" y="2214018"/>
                      <a:pt x="0" y="606979"/>
                    </a:cubicBezTo>
                    <a:cubicBezTo>
                      <a:pt x="0" y="392820"/>
                      <a:pt x="15517" y="249246"/>
                      <a:pt x="15517" y="249246"/>
                    </a:cubicBezTo>
                    <a:cubicBezTo>
                      <a:pt x="15518" y="120578"/>
                      <a:pt x="1" y="0"/>
                      <a:pt x="459892" y="8134"/>
                    </a:cubicBezTo>
                    <a:cubicBezTo>
                      <a:pt x="459892" y="8134"/>
                      <a:pt x="1144663" y="28433"/>
                      <a:pt x="1627778" y="20834"/>
                    </a:cubicBezTo>
                    <a:cubicBezTo>
                      <a:pt x="2144992" y="12700"/>
                      <a:pt x="6805383" y="0"/>
                      <a:pt x="6805383" y="0"/>
                    </a:cubicBezTo>
                    <a:cubicBezTo>
                      <a:pt x="7117284" y="0"/>
                      <a:pt x="7350712" y="101069"/>
                      <a:pt x="7342854" y="303616"/>
                    </a:cubicBezTo>
                    <a:cubicBezTo>
                      <a:pt x="7342854" y="303616"/>
                      <a:pt x="7340859" y="2071084"/>
                      <a:pt x="7349614" y="2893659"/>
                    </a:cubicBezTo>
                    <a:cubicBezTo>
                      <a:pt x="7358370" y="3186961"/>
                      <a:pt x="7311822" y="3520032"/>
                      <a:pt x="7311822" y="3520032"/>
                    </a:cubicBezTo>
                    <a:cubicBezTo>
                      <a:pt x="7308856" y="3700057"/>
                      <a:pt x="7097353" y="3833709"/>
                      <a:pt x="6851931" y="3833709"/>
                    </a:cubicBezTo>
                    <a:close/>
                  </a:path>
                </a:pathLst>
              </a:custGeom>
              <a:solidFill>
                <a:srgbClr val="F8DC09"/>
              </a:solidFill>
            </p:spPr>
          </p:sp>
        </p:grpSp>
        <p:grpSp>
          <p:nvGrpSpPr>
            <p:cNvPr id="5" name="Group 5"/>
            <p:cNvGrpSpPr/>
            <p:nvPr/>
          </p:nvGrpSpPr>
          <p:grpSpPr>
            <a:xfrm>
              <a:off x="444050" y="437246"/>
              <a:ext cx="22278765" cy="11223824"/>
              <a:chOff x="0" y="0"/>
              <a:chExt cx="8621103" cy="4343227"/>
            </a:xfrm>
          </p:grpSpPr>
          <p:sp>
            <p:nvSpPr>
              <p:cNvPr id="6" name="Freeform 6"/>
              <p:cNvSpPr/>
              <p:nvPr/>
            </p:nvSpPr>
            <p:spPr>
              <a:xfrm>
                <a:off x="-1" y="0"/>
                <a:ext cx="8628762" cy="4343228"/>
              </a:xfrm>
              <a:custGeom>
                <a:avLst/>
                <a:gdLst/>
                <a:ahLst/>
                <a:cxnLst/>
                <a:rect l="l" t="t" r="r" b="b"/>
                <a:pathLst>
                  <a:path w="8628762" h="4343228">
                    <a:moveTo>
                      <a:pt x="8122323" y="4326308"/>
                    </a:moveTo>
                    <a:cubicBezTo>
                      <a:pt x="8122323" y="4326308"/>
                      <a:pt x="7885327" y="4316339"/>
                      <a:pt x="7523188" y="4329783"/>
                    </a:cubicBezTo>
                    <a:cubicBezTo>
                      <a:pt x="7161050" y="4343228"/>
                      <a:pt x="490924" y="4343228"/>
                      <a:pt x="490924" y="4343228"/>
                    </a:cubicBezTo>
                    <a:cubicBezTo>
                      <a:pt x="245502" y="4343228"/>
                      <a:pt x="32509" y="4245959"/>
                      <a:pt x="31032" y="4085846"/>
                    </a:cubicBezTo>
                    <a:cubicBezTo>
                      <a:pt x="31032" y="4085846"/>
                      <a:pt x="0" y="2595584"/>
                      <a:pt x="0" y="606979"/>
                    </a:cubicBezTo>
                    <a:cubicBezTo>
                      <a:pt x="0" y="392820"/>
                      <a:pt x="15517" y="249246"/>
                      <a:pt x="15517" y="249246"/>
                    </a:cubicBezTo>
                    <a:cubicBezTo>
                      <a:pt x="15518" y="120578"/>
                      <a:pt x="1" y="0"/>
                      <a:pt x="459892" y="8134"/>
                    </a:cubicBezTo>
                    <a:cubicBezTo>
                      <a:pt x="459892" y="8134"/>
                      <a:pt x="1144663" y="28433"/>
                      <a:pt x="1627778" y="20834"/>
                    </a:cubicBezTo>
                    <a:cubicBezTo>
                      <a:pt x="2144992" y="12700"/>
                      <a:pt x="8075775" y="0"/>
                      <a:pt x="8075775" y="0"/>
                    </a:cubicBezTo>
                    <a:cubicBezTo>
                      <a:pt x="8387675" y="0"/>
                      <a:pt x="8621103" y="101069"/>
                      <a:pt x="8613246" y="303616"/>
                    </a:cubicBezTo>
                    <a:cubicBezTo>
                      <a:pt x="8613246" y="303616"/>
                      <a:pt x="8611251" y="2418694"/>
                      <a:pt x="8620007" y="3386258"/>
                    </a:cubicBezTo>
                    <a:cubicBezTo>
                      <a:pt x="8628762" y="3679560"/>
                      <a:pt x="8582214" y="4012631"/>
                      <a:pt x="8582214" y="4012631"/>
                    </a:cubicBezTo>
                    <a:cubicBezTo>
                      <a:pt x="8579249" y="4192656"/>
                      <a:pt x="8367745" y="4326308"/>
                      <a:pt x="8122323" y="4326308"/>
                    </a:cubicBezTo>
                    <a:close/>
                  </a:path>
                </a:pathLst>
              </a:custGeom>
              <a:solidFill>
                <a:srgbClr val="FEFEFA"/>
              </a:solidFill>
            </p:spPr>
          </p:sp>
        </p:grpSp>
      </p:grpSp>
      <p:sp>
        <p:nvSpPr>
          <p:cNvPr id="7" name="TextBox 7"/>
          <p:cNvSpPr txBox="1"/>
          <p:nvPr/>
        </p:nvSpPr>
        <p:spPr>
          <a:xfrm>
            <a:off x="1034709" y="865123"/>
            <a:ext cx="10325871" cy="4860305"/>
          </a:xfrm>
          <a:prstGeom prst="rect">
            <a:avLst/>
          </a:prstGeom>
        </p:spPr>
        <p:txBody>
          <a:bodyPr lIns="0" tIns="0" rIns="0" bIns="0" rtlCol="0" anchor="t">
            <a:spAutoFit/>
          </a:bodyPr>
          <a:lstStyle/>
          <a:p>
            <a:pPr>
              <a:lnSpc>
                <a:spcPts val="3454"/>
              </a:lnSpc>
            </a:pPr>
            <a:r>
              <a:rPr lang="en-US" sz="2467" b="1">
                <a:solidFill>
                  <a:srgbClr val="000000"/>
                </a:solidFill>
                <a:latin typeface="Quicksand 2 Bold"/>
                <a:ea typeface="Quicksand 2 Bold"/>
                <a:cs typeface="Quicksand 2 Bold"/>
                <a:sym typeface="Quicksand 2 Bold"/>
              </a:rPr>
              <a:t>Who we work with:</a:t>
            </a:r>
          </a:p>
          <a:p>
            <a:pPr>
              <a:lnSpc>
                <a:spcPts val="1233"/>
              </a:lnSpc>
            </a:pPr>
            <a:endParaRPr lang="en-US" sz="2467" b="1">
              <a:solidFill>
                <a:srgbClr val="000000"/>
              </a:solidFill>
              <a:latin typeface="Quicksand 2 Bold"/>
              <a:ea typeface="Quicksand 2 Bold"/>
              <a:cs typeface="Quicksand 2 Bold"/>
              <a:sym typeface="Quicksand 2 Bold"/>
            </a:endParaRPr>
          </a:p>
          <a:p>
            <a:pPr marL="532581" lvl="1" indent="-266291">
              <a:lnSpc>
                <a:spcPts val="3454"/>
              </a:lnSpc>
              <a:buAutoNum type="arabicPeriod"/>
            </a:pPr>
            <a:r>
              <a:rPr lang="en-US" sz="2467">
                <a:solidFill>
                  <a:srgbClr val="000000"/>
                </a:solidFill>
                <a:latin typeface="Quicksand 2"/>
                <a:ea typeface="Quicksand 2"/>
                <a:cs typeface="Quicksand 2"/>
                <a:sym typeface="Quicksand 2"/>
              </a:rPr>
              <a:t>The child / young person</a:t>
            </a:r>
          </a:p>
          <a:p>
            <a:pPr marL="532581" lvl="1" indent="-266291">
              <a:lnSpc>
                <a:spcPts val="3454"/>
              </a:lnSpc>
              <a:buAutoNum type="arabicPeriod"/>
            </a:pPr>
            <a:r>
              <a:rPr lang="en-US" sz="2467">
                <a:solidFill>
                  <a:srgbClr val="000000"/>
                </a:solidFill>
                <a:latin typeface="Quicksand 2"/>
                <a:ea typeface="Quicksand 2"/>
                <a:cs typeface="Quicksand 2"/>
                <a:sym typeface="Quicksand 2"/>
              </a:rPr>
              <a:t>The child/young person and their parent/carer </a:t>
            </a:r>
          </a:p>
          <a:p>
            <a:pPr marL="532581" lvl="1" indent="-266291">
              <a:lnSpc>
                <a:spcPts val="3454"/>
              </a:lnSpc>
              <a:buAutoNum type="arabicPeriod"/>
            </a:pPr>
            <a:r>
              <a:rPr lang="en-US" sz="2467">
                <a:solidFill>
                  <a:srgbClr val="000000"/>
                </a:solidFill>
                <a:latin typeface="Quicksand 2"/>
                <a:ea typeface="Quicksand 2"/>
                <a:cs typeface="Quicksand 2"/>
                <a:sym typeface="Quicksand 2"/>
              </a:rPr>
              <a:t>Parent/carer alone - for children under 8 (anxiety/ behaviour)</a:t>
            </a:r>
          </a:p>
          <a:p>
            <a:pPr>
              <a:lnSpc>
                <a:spcPts val="2467"/>
              </a:lnSpc>
            </a:pPr>
            <a:endParaRPr lang="en-US" sz="2467">
              <a:solidFill>
                <a:srgbClr val="000000"/>
              </a:solidFill>
              <a:latin typeface="Quicksand 2"/>
              <a:ea typeface="Quicksand 2"/>
              <a:cs typeface="Quicksand 2"/>
              <a:sym typeface="Quicksand 2"/>
            </a:endParaRPr>
          </a:p>
          <a:p>
            <a:pPr marL="532581" lvl="1" indent="-266291">
              <a:lnSpc>
                <a:spcPts val="3454"/>
              </a:lnSpc>
              <a:buFont typeface="Arial"/>
              <a:buChar char="•"/>
            </a:pPr>
            <a:r>
              <a:rPr lang="en-US" sz="2467">
                <a:solidFill>
                  <a:srgbClr val="000000"/>
                </a:solidFill>
                <a:latin typeface="Quicksand 2"/>
                <a:ea typeface="Quicksand 2"/>
                <a:cs typeface="Quicksand 2"/>
                <a:sym typeface="Quicksand 2"/>
              </a:rPr>
              <a:t>Anxiety or worries - specific, social, separation, panic, general and some obsessive compulsive difficulties (OCD).</a:t>
            </a:r>
          </a:p>
          <a:p>
            <a:pPr marL="532581" lvl="1" indent="-266291">
              <a:lnSpc>
                <a:spcPts val="3454"/>
              </a:lnSpc>
              <a:buFont typeface="Arial"/>
              <a:buChar char="•"/>
            </a:pPr>
            <a:r>
              <a:rPr lang="en-US" sz="2467">
                <a:solidFill>
                  <a:srgbClr val="000000"/>
                </a:solidFill>
                <a:latin typeface="Quicksand 2"/>
                <a:ea typeface="Quicksand 2"/>
                <a:cs typeface="Quicksand 2"/>
                <a:sym typeface="Quicksand 2"/>
              </a:rPr>
              <a:t>Low Mood (most often found in secondary but can present in primary) </a:t>
            </a:r>
          </a:p>
          <a:p>
            <a:pPr marL="532581" lvl="1" indent="-266291">
              <a:lnSpc>
                <a:spcPts val="3454"/>
              </a:lnSpc>
              <a:buFont typeface="Arial"/>
              <a:buChar char="•"/>
            </a:pPr>
            <a:r>
              <a:rPr lang="en-US" sz="2467">
                <a:solidFill>
                  <a:srgbClr val="000000"/>
                </a:solidFill>
                <a:latin typeface="Quicksand 2"/>
                <a:ea typeface="Quicksand 2"/>
                <a:cs typeface="Quicksand 2"/>
                <a:sym typeface="Quicksand 2"/>
              </a:rPr>
              <a:t>Behavioural difficulties </a:t>
            </a:r>
          </a:p>
          <a:p>
            <a:pPr>
              <a:lnSpc>
                <a:spcPts val="1233"/>
              </a:lnSpc>
            </a:pPr>
            <a:endParaRPr lang="en-US" sz="2467">
              <a:solidFill>
                <a:srgbClr val="000000"/>
              </a:solidFill>
              <a:latin typeface="Quicksand 2"/>
              <a:ea typeface="Quicksand 2"/>
              <a:cs typeface="Quicksand 2"/>
              <a:sym typeface="Quicksand 2"/>
            </a:endParaRPr>
          </a:p>
          <a:p>
            <a:pPr algn="ctr">
              <a:lnSpc>
                <a:spcPts val="2467"/>
              </a:lnSpc>
            </a:pPr>
            <a:r>
              <a:rPr lang="en-US" sz="2467" u="sng">
                <a:solidFill>
                  <a:srgbClr val="000000"/>
                </a:solidFill>
                <a:latin typeface="Quicksand 2"/>
                <a:ea typeface="Quicksand 2"/>
                <a:cs typeface="Quicksand 2"/>
                <a:sym typeface="Quicksand 2"/>
              </a:rPr>
              <a:t>We only ever work with people who consent to and want the </a:t>
            </a:r>
          </a:p>
          <a:p>
            <a:pPr algn="ctr">
              <a:lnSpc>
                <a:spcPts val="2467"/>
              </a:lnSpc>
            </a:pPr>
            <a:r>
              <a:rPr lang="en-US" sz="2467" u="sng">
                <a:solidFill>
                  <a:srgbClr val="000000"/>
                </a:solidFill>
                <a:latin typeface="Quicksand 2"/>
                <a:ea typeface="Quicksand 2"/>
                <a:cs typeface="Quicksand 2"/>
                <a:sym typeface="Quicksand 2"/>
              </a:rPr>
              <a:t>support</a:t>
            </a:r>
          </a:p>
        </p:txBody>
      </p:sp>
      <p:sp>
        <p:nvSpPr>
          <p:cNvPr id="8" name="Freeform 8"/>
          <p:cNvSpPr/>
          <p:nvPr/>
        </p:nvSpPr>
        <p:spPr>
          <a:xfrm>
            <a:off x="10845884" y="5424611"/>
            <a:ext cx="1169585" cy="1282323"/>
          </a:xfrm>
          <a:custGeom>
            <a:avLst/>
            <a:gdLst/>
            <a:ahLst/>
            <a:cxnLst/>
            <a:rect l="l" t="t" r="r" b="b"/>
            <a:pathLst>
              <a:path w="1754378" h="1923485">
                <a:moveTo>
                  <a:pt x="0" y="0"/>
                </a:moveTo>
                <a:lnTo>
                  <a:pt x="1754378" y="0"/>
                </a:lnTo>
                <a:lnTo>
                  <a:pt x="1754378" y="1923485"/>
                </a:lnTo>
                <a:lnTo>
                  <a:pt x="0" y="1923485"/>
                </a:lnTo>
                <a:lnTo>
                  <a:pt x="0" y="0"/>
                </a:lnTo>
                <a:close/>
              </a:path>
            </a:pathLst>
          </a:custGeom>
          <a:blipFill>
            <a:blip r:embed="rId2"/>
            <a:stretch>
              <a:fillRect/>
            </a:stretch>
          </a:blipFill>
        </p:spPr>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a:xfrm>
            <a:off x="458806" y="5533121"/>
            <a:ext cx="11130011" cy="1174470"/>
          </a:xfrm>
        </p:spPr>
        <p:txBody>
          <a:bodyPr>
            <a:normAutofit lnSpcReduction="10000"/>
          </a:bodyPr>
          <a:lstStyle/>
          <a:p>
            <a:r>
              <a:rPr lang="en-GB" dirty="0"/>
              <a:t>There are going to be ‘Regulation stations’ for the last 15 mins of lunch where a member of SLT and teaching staff will be available for children who are dysregulated and or children who need a check in. This is to encourage children to deal with any issues at lunchtime to have minimum impact to their learning time. </a:t>
            </a:r>
          </a:p>
        </p:txBody>
      </p:sp>
      <p:pic>
        <p:nvPicPr>
          <p:cNvPr id="4" name="Picture 3"/>
          <p:cNvPicPr>
            <a:picLocks noChangeAspect="1"/>
          </p:cNvPicPr>
          <p:nvPr/>
        </p:nvPicPr>
        <p:blipFill rotWithShape="1">
          <a:blip r:embed="rId2"/>
          <a:srcRect l="6537" t="6766" r="6280" b="6534"/>
          <a:stretch/>
        </p:blipFill>
        <p:spPr>
          <a:xfrm>
            <a:off x="170048" y="-163630"/>
            <a:ext cx="9994230" cy="5122075"/>
          </a:xfrm>
          <a:prstGeom prst="rect">
            <a:avLst/>
          </a:prstGeom>
          <a:ln>
            <a:noFill/>
          </a:ln>
          <a:effectLst>
            <a:softEdge rad="112500"/>
          </a:effectLst>
        </p:spPr>
      </p:pic>
    </p:spTree>
    <p:extLst>
      <p:ext uri="{BB962C8B-B14F-4D97-AF65-F5344CB8AC3E}">
        <p14:creationId xmlns:p14="http://schemas.microsoft.com/office/powerpoint/2010/main" val="14136336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756394-C189-4CB0-AB32-97E207D06AD0}"/>
              </a:ext>
            </a:extLst>
          </p:cNvPr>
          <p:cNvSpPr>
            <a:spLocks noGrp="1"/>
          </p:cNvSpPr>
          <p:nvPr>
            <p:ph type="title"/>
          </p:nvPr>
        </p:nvSpPr>
        <p:spPr>
          <a:xfrm>
            <a:off x="3718917" y="2881162"/>
            <a:ext cx="3682910" cy="1320800"/>
          </a:xfrm>
        </p:spPr>
        <p:txBody>
          <a:bodyPr/>
          <a:lstStyle/>
          <a:p>
            <a:r>
              <a:rPr lang="en-US" dirty="0"/>
              <a:t>Any questions?</a:t>
            </a:r>
          </a:p>
        </p:txBody>
      </p:sp>
    </p:spTree>
    <p:extLst>
      <p:ext uri="{BB962C8B-B14F-4D97-AF65-F5344CB8AC3E}">
        <p14:creationId xmlns:p14="http://schemas.microsoft.com/office/powerpoint/2010/main" val="1161563273"/>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177</TotalTime>
  <Words>1465</Words>
  <Application>Microsoft Office PowerPoint</Application>
  <PresentationFormat>Widescreen</PresentationFormat>
  <Paragraphs>98</Paragraphs>
  <Slides>18</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18</vt:i4>
      </vt:variant>
    </vt:vector>
  </HeadingPairs>
  <TitlesOfParts>
    <vt:vector size="28" baseType="lpstr">
      <vt:lpstr>Arial</vt:lpstr>
      <vt:lpstr>Comic Sans MS</vt:lpstr>
      <vt:lpstr>League Spartan</vt:lpstr>
      <vt:lpstr>Quicksand 1</vt:lpstr>
      <vt:lpstr>Quicksand 1 Bold</vt:lpstr>
      <vt:lpstr>Quicksand 2</vt:lpstr>
      <vt:lpstr>Quicksand 2 Bold</vt:lpstr>
      <vt:lpstr>Trebuchet MS</vt:lpstr>
      <vt:lpstr>Wingdings 3</vt:lpstr>
      <vt:lpstr>Facet</vt:lpstr>
      <vt:lpstr>Welcome to Year 3</vt:lpstr>
      <vt:lpstr>Things you might want to know. </vt:lpstr>
      <vt:lpstr>Homework</vt:lpstr>
      <vt:lpstr>Curriculum </vt:lpstr>
      <vt:lpstr>PowerPoint Presentation</vt:lpstr>
      <vt:lpstr>PowerPoint Presentation</vt:lpstr>
      <vt:lpstr>PowerPoint Presentation</vt:lpstr>
      <vt:lpstr>PowerPoint Presentation</vt:lpstr>
      <vt:lpstr>The Six Principles of Nurture </vt:lpstr>
      <vt:lpstr>PowerPoint Presentation</vt:lpstr>
      <vt:lpstr>PINS Project 2025-2026</vt:lpstr>
      <vt:lpstr>PowerPoint Presentation</vt:lpstr>
      <vt:lpstr>PowerPoint Presentation</vt:lpstr>
      <vt:lpstr>PowerPoint Presentation</vt:lpstr>
      <vt:lpstr>PowerPoint Presentation</vt:lpstr>
      <vt:lpstr>PowerPoint Presentation</vt:lpstr>
      <vt:lpstr>PowerPoint Presentation</vt:lpstr>
      <vt:lpstr>Any questions?</vt:lpstr>
    </vt:vector>
  </TitlesOfParts>
  <Company>ICT Network</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3</dc:title>
  <dc:creator>Lucie Hoy-Green</dc:creator>
  <cp:lastModifiedBy>Lucinda HoyGreen</cp:lastModifiedBy>
  <cp:revision>13</cp:revision>
  <dcterms:created xsi:type="dcterms:W3CDTF">2021-09-08T14:23:56Z</dcterms:created>
  <dcterms:modified xsi:type="dcterms:W3CDTF">2025-09-10T12:55:46Z</dcterms:modified>
</cp:coreProperties>
</file>