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60" r:id="rId4"/>
    <p:sldId id="261" r:id="rId5"/>
    <p:sldId id="267" r:id="rId6"/>
    <p:sldId id="262" r:id="rId7"/>
    <p:sldId id="268" r:id="rId8"/>
    <p:sldId id="263" r:id="rId9"/>
    <p:sldId id="269" r:id="rId10"/>
    <p:sldId id="270" r:id="rId11"/>
    <p:sldId id="271" r:id="rId12"/>
    <p:sldId id="272" r:id="rId13"/>
    <p:sldId id="264" r:id="rId14"/>
    <p:sldId id="265"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snapToGrid="0">
      <p:cViewPr varScale="1">
        <p:scale>
          <a:sx n="66" d="100"/>
          <a:sy n="66" d="100"/>
        </p:scale>
        <p:origin x="59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35970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97624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86526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46638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0936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2561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090986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6429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86490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80053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77478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92123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6/3/2024</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91552412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1" r:id="rId7"/>
    <p:sldLayoutId id="2147483702" r:id="rId8"/>
    <p:sldLayoutId id="2147483703" r:id="rId9"/>
    <p:sldLayoutId id="2147483704" r:id="rId10"/>
    <p:sldLayoutId id="2147483705" r:id="rId11"/>
    <p:sldLayoutId id="2147483707"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6D68B020-5D2E-482E-BE4E-3C92FA6833EA}"/>
              </a:ext>
            </a:extLst>
          </p:cNvPr>
          <p:cNvPicPr>
            <a:picLocks noChangeAspect="1"/>
          </p:cNvPicPr>
          <p:nvPr/>
        </p:nvPicPr>
        <p:blipFill rotWithShape="1">
          <a:blip r:embed="rId2">
            <a:duotone>
              <a:prstClr val="black"/>
              <a:schemeClr val="accent2">
                <a:tint val="45000"/>
                <a:satMod val="400000"/>
              </a:schemeClr>
            </a:duotone>
          </a:blip>
          <a:srcRect b="15730"/>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134B3E63-6F08-41CA-9D87-3039CEC2417E}"/>
              </a:ext>
            </a:extLst>
          </p:cNvPr>
          <p:cNvSpPr>
            <a:spLocks noGrp="1"/>
          </p:cNvSpPr>
          <p:nvPr>
            <p:ph type="ctrTitle"/>
          </p:nvPr>
        </p:nvSpPr>
        <p:spPr>
          <a:xfrm>
            <a:off x="424067" y="348852"/>
            <a:ext cx="8454890" cy="1701570"/>
          </a:xfrm>
        </p:spPr>
        <p:txBody>
          <a:bodyPr anchor="b">
            <a:normAutofit/>
          </a:bodyPr>
          <a:lstStyle/>
          <a:p>
            <a:r>
              <a:rPr lang="en-GB" sz="4400" dirty="0">
                <a:solidFill>
                  <a:schemeClr val="bg1"/>
                </a:solidFill>
              </a:rPr>
              <a:t>Churchill CEVC Primary School</a:t>
            </a:r>
          </a:p>
        </p:txBody>
      </p:sp>
      <p:sp>
        <p:nvSpPr>
          <p:cNvPr id="3" name="Subtitle 2">
            <a:extLst>
              <a:ext uri="{FF2B5EF4-FFF2-40B4-BE49-F238E27FC236}">
                <a16:creationId xmlns:a16="http://schemas.microsoft.com/office/drawing/2014/main" id="{5121D22E-F279-4DDD-BC5D-88EA9E31C23D}"/>
              </a:ext>
            </a:extLst>
          </p:cNvPr>
          <p:cNvSpPr>
            <a:spLocks noGrp="1"/>
          </p:cNvSpPr>
          <p:nvPr>
            <p:ph type="subTitle" idx="1"/>
          </p:nvPr>
        </p:nvSpPr>
        <p:spPr>
          <a:xfrm>
            <a:off x="5751443" y="3697438"/>
            <a:ext cx="5830957" cy="2623849"/>
          </a:xfrm>
        </p:spPr>
        <p:txBody>
          <a:bodyPr>
            <a:normAutofit/>
          </a:bodyPr>
          <a:lstStyle/>
          <a:p>
            <a:r>
              <a:rPr lang="en-GB" sz="4800" dirty="0">
                <a:solidFill>
                  <a:schemeClr val="bg1"/>
                </a:solidFill>
              </a:rPr>
              <a:t>PSHE Curriculum </a:t>
            </a:r>
          </a:p>
          <a:p>
            <a:r>
              <a:rPr lang="en-GB" sz="4800" dirty="0">
                <a:solidFill>
                  <a:schemeClr val="bg1"/>
                </a:solidFill>
              </a:rPr>
              <a:t>Term 6 Year 3</a:t>
            </a:r>
          </a:p>
          <a:p>
            <a:r>
              <a:rPr lang="en-GB" sz="4800" dirty="0">
                <a:solidFill>
                  <a:schemeClr val="bg1"/>
                </a:solidFill>
              </a:rPr>
              <a:t>Changing ME</a:t>
            </a:r>
          </a:p>
          <a:p>
            <a:endParaRPr lang="en-GB" sz="2000" dirty="0"/>
          </a:p>
        </p:txBody>
      </p:sp>
    </p:spTree>
    <p:extLst>
      <p:ext uri="{BB962C8B-B14F-4D97-AF65-F5344CB8AC3E}">
        <p14:creationId xmlns:p14="http://schemas.microsoft.com/office/powerpoint/2010/main" val="1614293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Year 3 Term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78296" y="1412392"/>
            <a:ext cx="11569147" cy="5445608"/>
          </a:xfrm>
        </p:spPr>
        <p:txBody>
          <a:bodyPr>
            <a:normAutofit fontScale="92500"/>
          </a:bodyPr>
          <a:lstStyle/>
          <a:p>
            <a:pPr marL="0" indent="0">
              <a:buNone/>
            </a:pPr>
            <a:r>
              <a:rPr lang="en-GB" sz="3200" dirty="0"/>
              <a:t>The Changing Me topic teaches children the Sex education aspect of the PSHE curriculum. This unit is usually taught in Term 6.</a:t>
            </a:r>
          </a:p>
          <a:p>
            <a:pPr marL="0" indent="0">
              <a:buNone/>
            </a:pPr>
            <a:r>
              <a:rPr lang="en-GB" sz="3200" dirty="0"/>
              <a:t>This unit allows children to learn about puberty, change and human reproduction. All of the materials used are taken from the Jigsaw scheme and are age appropriate. </a:t>
            </a:r>
          </a:p>
          <a:p>
            <a:pPr marL="0" indent="0">
              <a:buNone/>
            </a:pPr>
            <a:r>
              <a:rPr lang="en-GB" sz="3200" dirty="0"/>
              <a:t>The following vocabulary will be used: </a:t>
            </a:r>
            <a:r>
              <a:rPr lang="en-GB" sz="3200" b="1" dirty="0"/>
              <a:t>baby, grow, uterus, womb, nutrients, survive, love, affection, care, changes, birth, animals, mother, growing up, control, puberty, pubic hair, breasts, penis, testicles, male, female, sperm, ovaries, egg, ovum/ova, vagina, stereotypes, roles, task, challenge.</a:t>
            </a:r>
          </a:p>
          <a:p>
            <a:pPr marL="0" indent="0">
              <a:buNone/>
            </a:pPr>
            <a:endParaRPr lang="en-GB" dirty="0"/>
          </a:p>
        </p:txBody>
      </p:sp>
    </p:spTree>
    <p:extLst>
      <p:ext uri="{BB962C8B-B14F-4D97-AF65-F5344CB8AC3E}">
        <p14:creationId xmlns:p14="http://schemas.microsoft.com/office/powerpoint/2010/main" val="2245570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718930" y="112298"/>
            <a:ext cx="10515600" cy="1325563"/>
          </a:xfrm>
        </p:spPr>
        <p:txBody>
          <a:bodyPr/>
          <a:lstStyle/>
          <a:p>
            <a:r>
              <a:rPr lang="en-GB" b="1" dirty="0"/>
              <a:t>Lesson 1</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45774" y="1171575"/>
            <a:ext cx="9433009" cy="5686425"/>
          </a:xfrm>
        </p:spPr>
        <p:txBody>
          <a:bodyPr>
            <a:normAutofit lnSpcReduction="10000"/>
          </a:bodyPr>
          <a:lstStyle/>
          <a:p>
            <a:pPr marL="0" indent="0">
              <a:buNone/>
            </a:pPr>
            <a:r>
              <a:rPr lang="en-GB" dirty="0"/>
              <a:t>Understand that in animals and humans lots of changes happen between birth and growing up, and that usually it is the female who has the baby.</a:t>
            </a:r>
          </a:p>
          <a:p>
            <a:pPr marL="0" indent="0">
              <a:buNone/>
            </a:pPr>
            <a:r>
              <a:rPr lang="en-GB" dirty="0">
                <a:latin typeface="+mj-lt"/>
                <a:ea typeface="Times New Roman" panose="02020603050405020304" pitchFamily="18" charset="0"/>
              </a:rPr>
              <a:t>Children are shown pictures of babies and discuss how the pictures make them feel. The last slide showing a human mother and baby highlights that usually it is the female that has the baby and looks after it whilst it is young, but dads play an important role too (humans, penguins etc.). Children discuss the things a baby can’t do and things they need an adult to do for them. </a:t>
            </a:r>
          </a:p>
          <a:p>
            <a:pPr marL="0" indent="0">
              <a:buNone/>
            </a:pPr>
            <a:r>
              <a:rPr lang="en-GB" dirty="0">
                <a:latin typeface="+mj-lt"/>
                <a:ea typeface="Times New Roman" panose="02020603050405020304" pitchFamily="18" charset="0"/>
              </a:rPr>
              <a:t>Children will discuss how it might feel to have a new baby in the family.   </a:t>
            </a:r>
            <a:endParaRPr lang="en-US" dirty="0">
              <a:effectLst/>
              <a:latin typeface="+mj-lt"/>
              <a:ea typeface="Times New Roman" panose="02020603050405020304" pitchFamily="18" charset="0"/>
            </a:endParaRPr>
          </a:p>
          <a:p>
            <a:pPr marL="0" indent="0">
              <a:buNone/>
            </a:pPr>
            <a:endParaRPr lang="en-US" sz="3600" dirty="0">
              <a:latin typeface="Arial" panose="020B0604020202020204" pitchFamily="34" charset="0"/>
              <a:ea typeface="Times New Roman" panose="02020603050405020304" pitchFamily="18" charset="0"/>
            </a:endParaRPr>
          </a:p>
          <a:p>
            <a:pPr marL="0" indent="0">
              <a:buNone/>
            </a:pPr>
            <a:endParaRPr lang="en-GB" sz="3600" dirty="0"/>
          </a:p>
        </p:txBody>
      </p:sp>
      <p:pic>
        <p:nvPicPr>
          <p:cNvPr id="7" name="Picture 6">
            <a:extLst>
              <a:ext uri="{FF2B5EF4-FFF2-40B4-BE49-F238E27FC236}">
                <a16:creationId xmlns:a16="http://schemas.microsoft.com/office/drawing/2014/main" id="{6B11B071-95EB-47F0-8FA7-E2F3ADE19A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6204" y="0"/>
            <a:ext cx="2613216" cy="2074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1D326277-4377-419F-AC9E-3E3ABE40CE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989" b="1566"/>
          <a:stretch>
            <a:fillRect/>
          </a:stretch>
        </p:blipFill>
        <p:spPr bwMode="auto">
          <a:xfrm>
            <a:off x="9578784" y="2497139"/>
            <a:ext cx="2613216" cy="192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261B59AD-295C-4EA7-B8E5-608FA8AD9A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69565" y="4847770"/>
            <a:ext cx="2609855" cy="201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72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Lesson 2</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537253"/>
            <a:ext cx="12192000" cy="5320748"/>
          </a:xfrm>
        </p:spPr>
        <p:txBody>
          <a:bodyPr>
            <a:normAutofit/>
          </a:bodyPr>
          <a:lstStyle/>
          <a:p>
            <a:pPr marL="0" indent="0">
              <a:buNone/>
            </a:pPr>
            <a:r>
              <a:rPr lang="en-GB" dirty="0">
                <a:latin typeface="+mj-lt"/>
              </a:rPr>
              <a:t>Understand how babies grow and develop in the mother’s uterus and understand what a baby needs to live and grow.</a:t>
            </a:r>
          </a:p>
          <a:p>
            <a:pPr marL="0" indent="0">
              <a:buNone/>
            </a:pPr>
            <a:endParaRPr lang="en-GB" dirty="0">
              <a:latin typeface="+mj-lt"/>
            </a:endParaRPr>
          </a:p>
          <a:p>
            <a:pPr marL="0" indent="0">
              <a:buNone/>
            </a:pPr>
            <a:r>
              <a:rPr lang="en-GB" dirty="0">
                <a:latin typeface="+mj-lt"/>
                <a:ea typeface="Times New Roman" panose="02020603050405020304" pitchFamily="18" charset="0"/>
              </a:rPr>
              <a:t>Children discuss what babies need in order to survive and grow. The lesson will e</a:t>
            </a:r>
            <a:r>
              <a:rPr lang="en-GB" dirty="0"/>
              <a:t>mphasise that a baby needs love and affection as well as physical needs such as milk, nappies, clothes, cot, teddy, etc.</a:t>
            </a:r>
            <a:endParaRPr lang="en-GB" dirty="0">
              <a:effectLst/>
              <a:latin typeface="+mj-lt"/>
              <a:ea typeface="Times New Roman" panose="02020603050405020304" pitchFamily="18" charset="0"/>
            </a:endParaRPr>
          </a:p>
          <a:p>
            <a:pPr marL="0" indent="0">
              <a:buNone/>
            </a:pPr>
            <a:r>
              <a:rPr lang="en-US" dirty="0">
                <a:effectLst/>
                <a:latin typeface="+mj-lt"/>
                <a:ea typeface="Times New Roman" panose="02020603050405020304" pitchFamily="18" charset="0"/>
              </a:rPr>
              <a:t>Children will think about where does a baby begin to grow and how it grows. The children will be shown pictures of a baby growing inside a mother’s womb/uterus. The teacher will </a:t>
            </a:r>
            <a:r>
              <a:rPr lang="en-GB" dirty="0"/>
              <a:t>explain to the children that the baby grows inside the mother’s womb/ uterus and gets all its nutrients in order to grow from the mother.</a:t>
            </a:r>
            <a:endParaRPr lang="en-US" dirty="0">
              <a:effectLst/>
              <a:latin typeface="+mj-lt"/>
              <a:ea typeface="Times New Roman" panose="02020603050405020304" pitchFamily="18" charset="0"/>
            </a:endParaRPr>
          </a:p>
          <a:p>
            <a:pPr marL="0" indent="0">
              <a:buNone/>
            </a:pPr>
            <a:endParaRPr lang="en-US" sz="4400" dirty="0">
              <a:effectLst/>
              <a:latin typeface="Arial" panose="020B0604020202020204" pitchFamily="34" charset="0"/>
              <a:ea typeface="Times New Roman" panose="02020603050405020304" pitchFamily="18" charset="0"/>
            </a:endParaRPr>
          </a:p>
          <a:p>
            <a:pPr marL="0" indent="0">
              <a:buNone/>
            </a:pPr>
            <a:endParaRPr lang="en-GB" sz="4400" dirty="0"/>
          </a:p>
        </p:txBody>
      </p:sp>
    </p:spTree>
    <p:extLst>
      <p:ext uri="{BB962C8B-B14F-4D97-AF65-F5344CB8AC3E}">
        <p14:creationId xmlns:p14="http://schemas.microsoft.com/office/powerpoint/2010/main" val="901782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904999"/>
            <a:ext cx="8157090" cy="4953001"/>
          </a:xfrm>
        </p:spPr>
        <p:txBody>
          <a:bodyPr>
            <a:normAutofit/>
          </a:bodyPr>
          <a:lstStyle/>
          <a:p>
            <a:pPr marL="0" indent="0">
              <a:buNone/>
            </a:pPr>
            <a:endParaRPr lang="en-US" sz="2000" dirty="0">
              <a:effectLst/>
              <a:latin typeface="Arial" panose="020B0604020202020204" pitchFamily="34" charset="0"/>
              <a:ea typeface="Times New Roman" panose="02020603050405020304" pitchFamily="18" charset="0"/>
            </a:endParaRPr>
          </a:p>
          <a:p>
            <a:pPr marL="0" indent="0">
              <a:buNone/>
            </a:pPr>
            <a:endParaRPr lang="en-US" sz="4400" dirty="0">
              <a:effectLst/>
              <a:latin typeface="Arial" panose="020B0604020202020204" pitchFamily="34" charset="0"/>
              <a:ea typeface="Times New Roman" panose="02020603050405020304" pitchFamily="18" charset="0"/>
            </a:endParaRPr>
          </a:p>
          <a:p>
            <a:pPr marL="0" indent="0">
              <a:buNone/>
            </a:pPr>
            <a:endParaRPr lang="en-GB" sz="4400" dirty="0"/>
          </a:p>
        </p:txBody>
      </p:sp>
      <p:pic>
        <p:nvPicPr>
          <p:cNvPr id="5" name="Picture 4">
            <a:extLst>
              <a:ext uri="{FF2B5EF4-FFF2-40B4-BE49-F238E27FC236}">
                <a16:creationId xmlns:a16="http://schemas.microsoft.com/office/drawing/2014/main" id="{B7C50E80-CD94-47C5-BAAF-1DF6A9AFA774}"/>
              </a:ext>
            </a:extLst>
          </p:cNvPr>
          <p:cNvPicPr>
            <a:picLocks noChangeAspect="1"/>
          </p:cNvPicPr>
          <p:nvPr/>
        </p:nvPicPr>
        <p:blipFill>
          <a:blip r:embed="rId2"/>
          <a:stretch>
            <a:fillRect/>
          </a:stretch>
        </p:blipFill>
        <p:spPr>
          <a:xfrm>
            <a:off x="346332" y="410817"/>
            <a:ext cx="4571450" cy="2533788"/>
          </a:xfrm>
          <a:prstGeom prst="rect">
            <a:avLst/>
          </a:prstGeom>
        </p:spPr>
      </p:pic>
      <p:pic>
        <p:nvPicPr>
          <p:cNvPr id="7" name="Picture 6">
            <a:extLst>
              <a:ext uri="{FF2B5EF4-FFF2-40B4-BE49-F238E27FC236}">
                <a16:creationId xmlns:a16="http://schemas.microsoft.com/office/drawing/2014/main" id="{562D2E80-288B-4FA1-A9E0-AD8D1FC47EC9}"/>
              </a:ext>
            </a:extLst>
          </p:cNvPr>
          <p:cNvPicPr>
            <a:picLocks noChangeAspect="1"/>
          </p:cNvPicPr>
          <p:nvPr/>
        </p:nvPicPr>
        <p:blipFill>
          <a:blip r:embed="rId3"/>
          <a:stretch>
            <a:fillRect/>
          </a:stretch>
        </p:blipFill>
        <p:spPr>
          <a:xfrm>
            <a:off x="5109028" y="410817"/>
            <a:ext cx="4575981" cy="2486163"/>
          </a:xfrm>
          <a:prstGeom prst="rect">
            <a:avLst/>
          </a:prstGeom>
        </p:spPr>
      </p:pic>
      <p:pic>
        <p:nvPicPr>
          <p:cNvPr id="9" name="Picture 8">
            <a:extLst>
              <a:ext uri="{FF2B5EF4-FFF2-40B4-BE49-F238E27FC236}">
                <a16:creationId xmlns:a16="http://schemas.microsoft.com/office/drawing/2014/main" id="{E5861E79-E0F1-48C2-A3A0-7AA2D8ECBA1A}"/>
              </a:ext>
            </a:extLst>
          </p:cNvPr>
          <p:cNvPicPr>
            <a:picLocks noChangeAspect="1"/>
          </p:cNvPicPr>
          <p:nvPr/>
        </p:nvPicPr>
        <p:blipFill>
          <a:blip r:embed="rId4"/>
          <a:stretch>
            <a:fillRect/>
          </a:stretch>
        </p:blipFill>
        <p:spPr>
          <a:xfrm>
            <a:off x="163739" y="3362048"/>
            <a:ext cx="3793681" cy="2100883"/>
          </a:xfrm>
          <a:prstGeom prst="rect">
            <a:avLst/>
          </a:prstGeom>
        </p:spPr>
      </p:pic>
      <p:pic>
        <p:nvPicPr>
          <p:cNvPr id="11" name="Picture 10">
            <a:extLst>
              <a:ext uri="{FF2B5EF4-FFF2-40B4-BE49-F238E27FC236}">
                <a16:creationId xmlns:a16="http://schemas.microsoft.com/office/drawing/2014/main" id="{1E4E68D0-56DA-46FE-B82B-92D1B640D474}"/>
              </a:ext>
            </a:extLst>
          </p:cNvPr>
          <p:cNvPicPr>
            <a:picLocks noChangeAspect="1"/>
          </p:cNvPicPr>
          <p:nvPr/>
        </p:nvPicPr>
        <p:blipFill>
          <a:blip r:embed="rId5"/>
          <a:stretch>
            <a:fillRect/>
          </a:stretch>
        </p:blipFill>
        <p:spPr>
          <a:xfrm>
            <a:off x="4138624" y="3362048"/>
            <a:ext cx="4095958" cy="2100883"/>
          </a:xfrm>
          <a:prstGeom prst="rect">
            <a:avLst/>
          </a:prstGeom>
        </p:spPr>
      </p:pic>
      <p:pic>
        <p:nvPicPr>
          <p:cNvPr id="13" name="Picture 12">
            <a:extLst>
              <a:ext uri="{FF2B5EF4-FFF2-40B4-BE49-F238E27FC236}">
                <a16:creationId xmlns:a16="http://schemas.microsoft.com/office/drawing/2014/main" id="{0DB3B28F-314C-49BA-A5A9-908C2C208D73}"/>
              </a:ext>
            </a:extLst>
          </p:cNvPr>
          <p:cNvPicPr>
            <a:picLocks noChangeAspect="1"/>
          </p:cNvPicPr>
          <p:nvPr/>
        </p:nvPicPr>
        <p:blipFill>
          <a:blip r:embed="rId6"/>
          <a:stretch>
            <a:fillRect/>
          </a:stretch>
        </p:blipFill>
        <p:spPr>
          <a:xfrm>
            <a:off x="8415786" y="3362047"/>
            <a:ext cx="3711553" cy="2033931"/>
          </a:xfrm>
          <a:prstGeom prst="rect">
            <a:avLst/>
          </a:prstGeom>
        </p:spPr>
      </p:pic>
    </p:spTree>
    <p:extLst>
      <p:ext uri="{BB962C8B-B14F-4D97-AF65-F5344CB8AC3E}">
        <p14:creationId xmlns:p14="http://schemas.microsoft.com/office/powerpoint/2010/main" val="1459955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467139" y="33131"/>
            <a:ext cx="10515600" cy="1325563"/>
          </a:xfrm>
        </p:spPr>
        <p:txBody>
          <a:bodyPr/>
          <a:lstStyle/>
          <a:p>
            <a:r>
              <a:rPr lang="en-GB" b="1" dirty="0"/>
              <a:t>Lesson 3</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007165"/>
            <a:ext cx="12192000" cy="5850835"/>
          </a:xfrm>
        </p:spPr>
        <p:txBody>
          <a:bodyPr>
            <a:normAutofit fontScale="92500" lnSpcReduction="10000"/>
          </a:bodyPr>
          <a:lstStyle/>
          <a:p>
            <a:pPr marL="0" indent="0">
              <a:buNone/>
            </a:pPr>
            <a:r>
              <a:rPr lang="en-GB" dirty="0">
                <a:latin typeface="+mj-lt"/>
              </a:rPr>
              <a:t>Understand that boys’ and girls’ bodies need to change so that when they grow up their bodies can make babies. Identify how boys’ and girls’ bodies change on the outside during this growing up process.</a:t>
            </a:r>
          </a:p>
          <a:p>
            <a:pPr marL="0" indent="0">
              <a:buNone/>
            </a:pPr>
            <a:r>
              <a:rPr lang="en-GB" dirty="0">
                <a:latin typeface="+mj-lt"/>
                <a:cs typeface="Arial" panose="020B0604020202020204" pitchFamily="34" charset="0"/>
              </a:rPr>
              <a:t>Children start by thinking of change that has happened to them, such as moving house, making a new friend, starting a new school, have a pet, had a new baby in the family. Children will be introduced to the term puberty and it will be emphasised that puberty is a natural part of growing up for everyone. The teacher will explain that puberty </a:t>
            </a:r>
            <a:r>
              <a:rPr lang="en-GB" dirty="0">
                <a:latin typeface="+mj-lt"/>
              </a:rPr>
              <a:t>refers to the collection of changes that will gradually change their bodies from a child’s body into an adult’s body. </a:t>
            </a:r>
          </a:p>
          <a:p>
            <a:pPr marL="0" indent="0">
              <a:buNone/>
            </a:pPr>
            <a:r>
              <a:rPr lang="en-GB" dirty="0">
                <a:latin typeface="+mj-lt"/>
              </a:rPr>
              <a:t>Children will discuss the outside changes that will happen to a female body and a male body during puberty. Then the class will discuss how the changes are different between boys and girls. Children will discuss which changes they can make choices about and which changes they can’t control. </a:t>
            </a:r>
          </a:p>
          <a:p>
            <a:pPr marL="0" indent="0">
              <a:buNone/>
            </a:pPr>
            <a:endParaRPr lang="en-GB" sz="1600" dirty="0">
              <a:latin typeface="+mj-lt"/>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787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358694"/>
            <a:ext cx="12085983" cy="5340280"/>
          </a:xfrm>
        </p:spPr>
        <p:txBody>
          <a:bodyPr>
            <a:normAutofit/>
          </a:bodyPr>
          <a:lstStyle/>
          <a:p>
            <a:pPr marL="0" indent="0">
              <a:buNone/>
            </a:pPr>
            <a:endParaRPr lang="en-GB" sz="1600" dirty="0">
              <a:latin typeface="+mj-lt"/>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62D597A-8396-461D-9C00-2E1009E303B4}"/>
              </a:ext>
            </a:extLst>
          </p:cNvPr>
          <p:cNvPicPr>
            <a:picLocks noChangeAspect="1"/>
          </p:cNvPicPr>
          <p:nvPr/>
        </p:nvPicPr>
        <p:blipFill>
          <a:blip r:embed="rId2"/>
          <a:stretch>
            <a:fillRect/>
          </a:stretch>
        </p:blipFill>
        <p:spPr>
          <a:xfrm>
            <a:off x="238539" y="989396"/>
            <a:ext cx="5803866" cy="5105571"/>
          </a:xfrm>
          <a:prstGeom prst="rect">
            <a:avLst/>
          </a:prstGeom>
        </p:spPr>
      </p:pic>
      <p:pic>
        <p:nvPicPr>
          <p:cNvPr id="7" name="Picture 6">
            <a:extLst>
              <a:ext uri="{FF2B5EF4-FFF2-40B4-BE49-F238E27FC236}">
                <a16:creationId xmlns:a16="http://schemas.microsoft.com/office/drawing/2014/main" id="{5FBD676E-28F7-49DE-A67E-75E7EA9091A5}"/>
              </a:ext>
            </a:extLst>
          </p:cNvPr>
          <p:cNvPicPr>
            <a:picLocks noChangeAspect="1"/>
          </p:cNvPicPr>
          <p:nvPr/>
        </p:nvPicPr>
        <p:blipFill>
          <a:blip r:embed="rId3"/>
          <a:stretch>
            <a:fillRect/>
          </a:stretch>
        </p:blipFill>
        <p:spPr>
          <a:xfrm>
            <a:off x="6147798" y="989396"/>
            <a:ext cx="5911821" cy="5105571"/>
          </a:xfrm>
          <a:prstGeom prst="rect">
            <a:avLst/>
          </a:prstGeom>
        </p:spPr>
      </p:pic>
    </p:spTree>
    <p:extLst>
      <p:ext uri="{BB962C8B-B14F-4D97-AF65-F5344CB8AC3E}">
        <p14:creationId xmlns:p14="http://schemas.microsoft.com/office/powerpoint/2010/main" val="397668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177561"/>
            <a:ext cx="10515600" cy="1325563"/>
          </a:xfrm>
        </p:spPr>
        <p:txBody>
          <a:bodyPr/>
          <a:lstStyle/>
          <a:p>
            <a:r>
              <a:rPr lang="en-GB" b="1" dirty="0"/>
              <a:t>Lesson 4</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3814" y="1064525"/>
            <a:ext cx="12168186" cy="5793475"/>
          </a:xfrm>
        </p:spPr>
        <p:txBody>
          <a:bodyPr>
            <a:normAutofit/>
          </a:bodyPr>
          <a:lstStyle/>
          <a:p>
            <a:pPr marL="0" indent="0">
              <a:buNone/>
            </a:pPr>
            <a:r>
              <a:rPr lang="en-GB" dirty="0">
                <a:latin typeface="+mj-lt"/>
              </a:rPr>
              <a:t>Identify how boys’ and girls’ bodies change on the inside during the growing up process and can explain why these changes are necessary so that their bodies can make babies when they grow up.</a:t>
            </a:r>
          </a:p>
          <a:p>
            <a:pPr marL="0" indent="0">
              <a:buNone/>
            </a:pPr>
            <a:r>
              <a:rPr lang="en-GB" dirty="0">
                <a:latin typeface="+mj-lt"/>
                <a:cs typeface="Arial" panose="020B0604020202020204" pitchFamily="34" charset="0"/>
              </a:rPr>
              <a:t>This lesson </a:t>
            </a:r>
            <a:r>
              <a:rPr lang="en-GB" b="1" dirty="0">
                <a:latin typeface="+mj-lt"/>
                <a:cs typeface="Arial" panose="020B0604020202020204" pitchFamily="34" charset="0"/>
              </a:rPr>
              <a:t>does not </a:t>
            </a:r>
            <a:r>
              <a:rPr lang="en-GB" dirty="0">
                <a:latin typeface="+mj-lt"/>
                <a:cs typeface="Arial" panose="020B0604020202020204" pitchFamily="34" charset="0"/>
              </a:rPr>
              <a:t>talk about how the sperm and egg come together and the topic of sexual intercourse is not age appropriate in Year 3. This is covered in Year 5.</a:t>
            </a:r>
          </a:p>
          <a:p>
            <a:pPr marL="0" indent="0">
              <a:buNone/>
            </a:pPr>
            <a:r>
              <a:rPr lang="en-GB" dirty="0">
                <a:latin typeface="+mj-lt"/>
                <a:cs typeface="Arial" panose="020B0604020202020204" pitchFamily="34" charset="0"/>
              </a:rPr>
              <a:t>Children discuss how new life starts, looking at different animals. This subject may touch upon the subject of adoption and fostering. </a:t>
            </a:r>
          </a:p>
          <a:p>
            <a:pPr marL="0" indent="0">
              <a:buNone/>
            </a:pPr>
            <a:r>
              <a:rPr lang="en-GB" dirty="0">
                <a:latin typeface="+mj-lt"/>
                <a:cs typeface="Arial" panose="020B0604020202020204" pitchFamily="34" charset="0"/>
              </a:rPr>
              <a:t>This lesson will discuss the internal changes in female and male bodies during puberty. The teacher will e</a:t>
            </a:r>
            <a:r>
              <a:rPr lang="en-GB" dirty="0">
                <a:latin typeface="+mj-lt"/>
              </a:rPr>
              <a:t>xplain that puberty is really about getting boys’ and girls’ bodies ready for making and having babies when they are grown up.</a:t>
            </a:r>
            <a:endParaRPr lang="en-GB" dirty="0">
              <a:latin typeface="+mj-lt"/>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9809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07152" y="653143"/>
            <a:ext cx="5177648" cy="6008914"/>
          </a:xfrm>
        </p:spPr>
        <p:txBody>
          <a:bodyPr>
            <a:normAutofit fontScale="92500"/>
          </a:bodyPr>
          <a:lstStyle/>
          <a:p>
            <a:pPr marL="0" indent="0">
              <a:buNone/>
            </a:pPr>
            <a:r>
              <a:rPr lang="en-GB" sz="3600" dirty="0"/>
              <a:t>The boy’s testicles grow and start to make sperm which are tiny seeds that are needed to start a baby growing. </a:t>
            </a:r>
          </a:p>
          <a:p>
            <a:pPr marL="0" indent="0">
              <a:buNone/>
            </a:pPr>
            <a:r>
              <a:rPr lang="en-GB" sz="3600" dirty="0"/>
              <a:t>Sperm can be released through the penis.</a:t>
            </a:r>
          </a:p>
          <a:p>
            <a:pPr marL="0" indent="0">
              <a:buNone/>
            </a:pPr>
            <a:endParaRPr lang="en-GB" sz="3600" dirty="0"/>
          </a:p>
          <a:p>
            <a:pPr marL="0" indent="0">
              <a:buNone/>
            </a:pPr>
            <a:r>
              <a:rPr lang="en-GB" sz="3600" dirty="0">
                <a:latin typeface="Arial" panose="020B0604020202020204" pitchFamily="34" charset="0"/>
                <a:cs typeface="Arial" panose="020B0604020202020204" pitchFamily="34" charset="0"/>
              </a:rPr>
              <a:t>Erections and ejaculation will be covered in Year 4.</a:t>
            </a:r>
          </a:p>
        </p:txBody>
      </p:sp>
      <p:pic>
        <p:nvPicPr>
          <p:cNvPr id="5" name="Picture 4">
            <a:extLst>
              <a:ext uri="{FF2B5EF4-FFF2-40B4-BE49-F238E27FC236}">
                <a16:creationId xmlns:a16="http://schemas.microsoft.com/office/drawing/2014/main" id="{957466EA-FC35-4716-B503-1323C6285E30}"/>
              </a:ext>
            </a:extLst>
          </p:cNvPr>
          <p:cNvPicPr>
            <a:picLocks noChangeAspect="1"/>
          </p:cNvPicPr>
          <p:nvPr/>
        </p:nvPicPr>
        <p:blipFill>
          <a:blip r:embed="rId2"/>
          <a:stretch>
            <a:fillRect/>
          </a:stretch>
        </p:blipFill>
        <p:spPr>
          <a:xfrm>
            <a:off x="5962785" y="653143"/>
            <a:ext cx="5755633" cy="5168323"/>
          </a:xfrm>
          <a:prstGeom prst="rect">
            <a:avLst/>
          </a:prstGeom>
        </p:spPr>
      </p:pic>
    </p:spTree>
    <p:extLst>
      <p:ext uri="{BB962C8B-B14F-4D97-AF65-F5344CB8AC3E}">
        <p14:creationId xmlns:p14="http://schemas.microsoft.com/office/powerpoint/2010/main" val="4257001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90286" y="435429"/>
            <a:ext cx="5938931" cy="6274381"/>
          </a:xfrm>
        </p:spPr>
        <p:txBody>
          <a:bodyPr>
            <a:normAutofit lnSpcReduction="10000"/>
          </a:bodyPr>
          <a:lstStyle/>
          <a:p>
            <a:pPr marL="0" indent="0">
              <a:buNone/>
            </a:pPr>
            <a:r>
              <a:rPr lang="en-GB" sz="3600" dirty="0"/>
              <a:t>The girl’s ovaries store hundreds of tiny eggs and during puberty they start to release them, one at a time each month. Girls are born with all these eggs inside their ovaries (called ova) waiting for puberty to start. </a:t>
            </a:r>
          </a:p>
          <a:p>
            <a:pPr marL="0" indent="0">
              <a:buNone/>
            </a:pPr>
            <a:r>
              <a:rPr lang="en-GB" sz="3600" dirty="0">
                <a:latin typeface="Arial" panose="020B0604020202020204" pitchFamily="34" charset="0"/>
                <a:cs typeface="Arial" panose="020B0604020202020204" pitchFamily="34" charset="0"/>
              </a:rPr>
              <a:t>Menstruation is covered in more detail in Year 4.</a:t>
            </a:r>
          </a:p>
        </p:txBody>
      </p:sp>
      <p:pic>
        <p:nvPicPr>
          <p:cNvPr id="5" name="Picture 4">
            <a:extLst>
              <a:ext uri="{FF2B5EF4-FFF2-40B4-BE49-F238E27FC236}">
                <a16:creationId xmlns:a16="http://schemas.microsoft.com/office/drawing/2014/main" id="{C4841727-AF27-497B-A106-9DB12606850C}"/>
              </a:ext>
            </a:extLst>
          </p:cNvPr>
          <p:cNvPicPr>
            <a:picLocks noChangeAspect="1"/>
          </p:cNvPicPr>
          <p:nvPr/>
        </p:nvPicPr>
        <p:blipFill>
          <a:blip r:embed="rId2"/>
          <a:stretch>
            <a:fillRect/>
          </a:stretch>
        </p:blipFill>
        <p:spPr>
          <a:xfrm>
            <a:off x="5962785" y="145143"/>
            <a:ext cx="6157549" cy="6419525"/>
          </a:xfrm>
          <a:prstGeom prst="rect">
            <a:avLst/>
          </a:prstGeom>
        </p:spPr>
      </p:pic>
    </p:spTree>
    <p:extLst>
      <p:ext uri="{BB962C8B-B14F-4D97-AF65-F5344CB8AC3E}">
        <p14:creationId xmlns:p14="http://schemas.microsoft.com/office/powerpoint/2010/main" val="2612878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Content Placeholder 8">
            <a:extLst>
              <a:ext uri="{FF2B5EF4-FFF2-40B4-BE49-F238E27FC236}">
                <a16:creationId xmlns:a16="http://schemas.microsoft.com/office/drawing/2014/main" id="{6AD5A226-4601-446E-9483-E26447270D76}"/>
              </a:ext>
            </a:extLst>
          </p:cNvPr>
          <p:cNvSpPr>
            <a:spLocks noGrp="1"/>
          </p:cNvSpPr>
          <p:nvPr>
            <p:ph idx="1"/>
          </p:nvPr>
        </p:nvSpPr>
        <p:spPr>
          <a:xfrm>
            <a:off x="304799" y="596349"/>
            <a:ext cx="5855767" cy="6069494"/>
          </a:xfrm>
        </p:spPr>
        <p:txBody>
          <a:bodyPr>
            <a:normAutofit lnSpcReduction="10000"/>
          </a:bodyPr>
          <a:lstStyle/>
          <a:p>
            <a:pPr marL="0" indent="0">
              <a:buNone/>
            </a:pPr>
            <a:r>
              <a:rPr lang="en-GB" sz="3200" dirty="0"/>
              <a:t>When one of these eggs (or ova) joins with a sperm it will start to grow into a baby.</a:t>
            </a:r>
          </a:p>
          <a:p>
            <a:pPr marL="0" indent="0">
              <a:buNone/>
            </a:pPr>
            <a:r>
              <a:rPr lang="en-GB" sz="3200" dirty="0"/>
              <a:t>This is how much detail will be given about sperm meeting an egg. No further information will be given as it is not age appropriate at this time.</a:t>
            </a:r>
          </a:p>
          <a:p>
            <a:pPr marL="0" indent="0">
              <a:buNone/>
            </a:pPr>
            <a:r>
              <a:rPr lang="en-US" sz="3200" b="1" dirty="0"/>
              <a:t>The topic of conception and how a baby is made is covered in Year 5. </a:t>
            </a:r>
            <a:endParaRPr lang="en-GB" sz="3200" b="1" dirty="0"/>
          </a:p>
        </p:txBody>
      </p:sp>
      <p:pic>
        <p:nvPicPr>
          <p:cNvPr id="5" name="Content Placeholder 4" descr="Diagram&#10;&#10;Description automatically generated">
            <a:extLst>
              <a:ext uri="{FF2B5EF4-FFF2-40B4-BE49-F238E27FC236}">
                <a16:creationId xmlns:a16="http://schemas.microsoft.com/office/drawing/2014/main" id="{9503FE15-3D96-4DD8-A9D9-71B0DA19B42D}"/>
              </a:ext>
            </a:extLst>
          </p:cNvPr>
          <p:cNvPicPr>
            <a:picLocks noChangeAspect="1"/>
          </p:cNvPicPr>
          <p:nvPr/>
        </p:nvPicPr>
        <p:blipFill>
          <a:blip r:embed="rId2"/>
          <a:stretch>
            <a:fillRect/>
          </a:stretch>
        </p:blipFill>
        <p:spPr>
          <a:xfrm>
            <a:off x="6267584" y="596349"/>
            <a:ext cx="5855766" cy="5526155"/>
          </a:xfrm>
          <a:prstGeom prst="rect">
            <a:avLst/>
          </a:prstGeom>
        </p:spPr>
      </p:pic>
    </p:spTree>
    <p:extLst>
      <p:ext uri="{BB962C8B-B14F-4D97-AF65-F5344CB8AC3E}">
        <p14:creationId xmlns:p14="http://schemas.microsoft.com/office/powerpoint/2010/main" val="1548325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Content Placeholder 8">
            <a:extLst>
              <a:ext uri="{FF2B5EF4-FFF2-40B4-BE49-F238E27FC236}">
                <a16:creationId xmlns:a16="http://schemas.microsoft.com/office/drawing/2014/main" id="{4DF26504-45A7-4DA5-952E-FB9D804D6110}"/>
              </a:ext>
            </a:extLst>
          </p:cNvPr>
          <p:cNvSpPr>
            <a:spLocks noGrp="1"/>
          </p:cNvSpPr>
          <p:nvPr>
            <p:ph idx="1"/>
          </p:nvPr>
        </p:nvSpPr>
        <p:spPr>
          <a:xfrm>
            <a:off x="92766" y="99391"/>
            <a:ext cx="6321286" cy="6659218"/>
          </a:xfrm>
        </p:spPr>
        <p:txBody>
          <a:bodyPr>
            <a:normAutofit fontScale="92500" lnSpcReduction="20000"/>
          </a:bodyPr>
          <a:lstStyle/>
          <a:p>
            <a:pPr marL="0" indent="0">
              <a:buNone/>
            </a:pPr>
            <a:r>
              <a:rPr lang="en-GB" sz="3900" dirty="0"/>
              <a:t>The womb/uterus grows and gets ready to make a safe space for a baby to grow until it is big enough to be born. </a:t>
            </a:r>
          </a:p>
          <a:p>
            <a:pPr marL="0" indent="0">
              <a:buNone/>
            </a:pPr>
            <a:r>
              <a:rPr lang="en-GB" sz="3900" dirty="0"/>
              <a:t>The passage that leads from the womb to the outside is called the vagina. If an ovum isn’t fertilised it passes out of the body as a ‘period’.</a:t>
            </a:r>
          </a:p>
          <a:p>
            <a:pPr marL="0" indent="0">
              <a:buNone/>
            </a:pPr>
            <a:r>
              <a:rPr lang="en-GB" sz="3900" b="1" dirty="0"/>
              <a:t>Menstruation will be covered in more detail in Year 4.</a:t>
            </a:r>
          </a:p>
          <a:p>
            <a:pPr marL="0" indent="0">
              <a:buNone/>
            </a:pPr>
            <a:endParaRPr lang="en-US" sz="4800" dirty="0"/>
          </a:p>
        </p:txBody>
      </p:sp>
      <p:pic>
        <p:nvPicPr>
          <p:cNvPr id="5" name="Content Placeholder 4">
            <a:extLst>
              <a:ext uri="{FF2B5EF4-FFF2-40B4-BE49-F238E27FC236}">
                <a16:creationId xmlns:a16="http://schemas.microsoft.com/office/drawing/2014/main" id="{FEF8D413-50EA-49BD-AD52-6E6CC9118B96}"/>
              </a:ext>
            </a:extLst>
          </p:cNvPr>
          <p:cNvPicPr>
            <a:picLocks noChangeAspect="1"/>
          </p:cNvPicPr>
          <p:nvPr/>
        </p:nvPicPr>
        <p:blipFill>
          <a:blip r:embed="rId2"/>
          <a:stretch>
            <a:fillRect/>
          </a:stretch>
        </p:blipFill>
        <p:spPr>
          <a:xfrm>
            <a:off x="6318600" y="238539"/>
            <a:ext cx="5873400" cy="6520070"/>
          </a:xfrm>
          <a:prstGeom prst="rect">
            <a:avLst/>
          </a:prstGeom>
        </p:spPr>
      </p:pic>
    </p:spTree>
    <p:extLst>
      <p:ext uri="{BB962C8B-B14F-4D97-AF65-F5344CB8AC3E}">
        <p14:creationId xmlns:p14="http://schemas.microsoft.com/office/powerpoint/2010/main" val="1090563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0" y="-41012"/>
            <a:ext cx="3888526" cy="1800526"/>
          </a:xfrm>
        </p:spPr>
        <p:txBody>
          <a:bodyPr>
            <a:normAutofit/>
          </a:bodyPr>
          <a:lstStyle/>
          <a:p>
            <a:r>
              <a:rPr lang="en-GB" b="1" dirty="0"/>
              <a:t>Lesson 5</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220276"/>
            <a:ext cx="7221899" cy="5678736"/>
          </a:xfrm>
        </p:spPr>
        <p:txBody>
          <a:bodyPr>
            <a:normAutofit fontScale="92500" lnSpcReduction="10000"/>
          </a:bodyPr>
          <a:lstStyle/>
          <a:p>
            <a:pPr marL="0" indent="0">
              <a:lnSpc>
                <a:spcPct val="90000"/>
              </a:lnSpc>
              <a:buNone/>
            </a:pPr>
            <a:r>
              <a:rPr lang="en-GB" sz="3200" dirty="0"/>
              <a:t>Start to recognise stereotypical ideas they might have about parenting and family roles.</a:t>
            </a:r>
          </a:p>
          <a:p>
            <a:pPr marL="0" indent="0">
              <a:lnSpc>
                <a:spcPct val="90000"/>
              </a:lnSpc>
              <a:buNone/>
            </a:pPr>
            <a:endParaRPr lang="en-GB" sz="3200" dirty="0"/>
          </a:p>
          <a:p>
            <a:pPr marL="0" indent="0">
              <a:lnSpc>
                <a:spcPct val="90000"/>
              </a:lnSpc>
              <a:buNone/>
            </a:pPr>
            <a:r>
              <a:rPr lang="en-GB" sz="3200" dirty="0"/>
              <a:t>This lesson will be looking at tasks within parenting and the family. Children will discuss whether they think the role is male, female or either. Children discuss their opinion with a partner and explain how they came up with their ideas. The class will then discuss how it feels to have their opinion, thoughts or ideas about something challenged. </a:t>
            </a:r>
          </a:p>
        </p:txBody>
      </p:sp>
      <p:pic>
        <p:nvPicPr>
          <p:cNvPr id="5" name="Picture 4">
            <a:extLst>
              <a:ext uri="{FF2B5EF4-FFF2-40B4-BE49-F238E27FC236}">
                <a16:creationId xmlns:a16="http://schemas.microsoft.com/office/drawing/2014/main" id="{14107007-FF5A-43E7-8211-937DFA728DBB}"/>
              </a:ext>
            </a:extLst>
          </p:cNvPr>
          <p:cNvPicPr>
            <a:picLocks noChangeAspect="1"/>
          </p:cNvPicPr>
          <p:nvPr/>
        </p:nvPicPr>
        <p:blipFill>
          <a:blip r:embed="rId2"/>
          <a:stretch>
            <a:fillRect/>
          </a:stretch>
        </p:blipFill>
        <p:spPr>
          <a:xfrm>
            <a:off x="7221900" y="258102"/>
            <a:ext cx="4747547" cy="6360412"/>
          </a:xfrm>
          <a:prstGeom prst="rect">
            <a:avLst/>
          </a:prstGeom>
        </p:spPr>
      </p:pic>
    </p:spTree>
    <p:extLst>
      <p:ext uri="{BB962C8B-B14F-4D97-AF65-F5344CB8AC3E}">
        <p14:creationId xmlns:p14="http://schemas.microsoft.com/office/powerpoint/2010/main" val="781869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187704"/>
            <a:ext cx="10515600" cy="1325563"/>
          </a:xfrm>
        </p:spPr>
        <p:txBody>
          <a:bodyPr/>
          <a:lstStyle/>
          <a:p>
            <a:r>
              <a:rPr lang="en-GB" b="1" dirty="0"/>
              <a:t>Lesson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232452"/>
            <a:ext cx="12192000" cy="5625548"/>
          </a:xfrm>
        </p:spPr>
        <p:txBody>
          <a:bodyPr>
            <a:normAutofit fontScale="92500" lnSpcReduction="10000"/>
          </a:bodyPr>
          <a:lstStyle/>
          <a:p>
            <a:pPr marL="0" indent="0">
              <a:buNone/>
            </a:pPr>
            <a:r>
              <a:rPr lang="en-GB" sz="3200" dirty="0"/>
              <a:t>Identify what I am looking forward to when I move to my next class.</a:t>
            </a:r>
          </a:p>
          <a:p>
            <a:pPr marL="0" indent="0">
              <a:buNone/>
            </a:pPr>
            <a:endParaRPr lang="en-GB" sz="3200" dirty="0"/>
          </a:p>
          <a:p>
            <a:pPr marL="0" indent="0">
              <a:buNone/>
            </a:pPr>
            <a:r>
              <a:rPr lang="en-GB" sz="3200" dirty="0"/>
              <a:t>The lesson will discuss what they are looking forward to next year. Children will talk about how they feel about going into another school year. </a:t>
            </a:r>
          </a:p>
          <a:p>
            <a:pPr marL="0" indent="0">
              <a:buNone/>
            </a:pPr>
            <a:r>
              <a:rPr lang="en-GB" sz="3200" dirty="0"/>
              <a:t>In this lesson, children will reflect upon what has been covered in this unit by talking about change and what they could do if they were worried about growing up and puberty. The class will discuss who would be a good person for them to talk to about puberty and growing up. Then children will discuss what are the good things about growing up and what things are less good. </a:t>
            </a:r>
          </a:p>
          <a:p>
            <a:pPr marL="0" indent="0">
              <a:buNone/>
            </a:pPr>
            <a:endParaRPr lang="en-GB" sz="2000" dirty="0"/>
          </a:p>
        </p:txBody>
      </p:sp>
    </p:spTree>
    <p:extLst>
      <p:ext uri="{BB962C8B-B14F-4D97-AF65-F5344CB8AC3E}">
        <p14:creationId xmlns:p14="http://schemas.microsoft.com/office/powerpoint/2010/main" val="1133459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RSHE Policy</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232452"/>
            <a:ext cx="12192000" cy="5625548"/>
          </a:xfrm>
        </p:spPr>
        <p:txBody>
          <a:bodyPr>
            <a:normAutofit/>
          </a:bodyPr>
          <a:lstStyle/>
          <a:p>
            <a:pPr marL="0" indent="0">
              <a:buNone/>
            </a:pPr>
            <a:r>
              <a:rPr lang="en-GB" dirty="0">
                <a:latin typeface="Arial" panose="020B0604020202020204" pitchFamily="34" charset="0"/>
                <a:cs typeface="Arial" panose="020B0604020202020204" pitchFamily="34" charset="0"/>
              </a:rPr>
              <a:t>In line with the government changes to the Relationships and Sex Education curriculum, we have amended our PSHE policy to include these changes. You may read our PSHE policy on the school websites under Key Information – Policies – Teaching and Learning related policies. </a:t>
            </a:r>
          </a:p>
          <a:p>
            <a:pPr marL="0" indent="0">
              <a:buNone/>
            </a:pPr>
            <a:endParaRPr lang="en-GB" sz="2000" dirty="0"/>
          </a:p>
        </p:txBody>
      </p:sp>
      <p:pic>
        <p:nvPicPr>
          <p:cNvPr id="6" name="Picture 5">
            <a:extLst>
              <a:ext uri="{FF2B5EF4-FFF2-40B4-BE49-F238E27FC236}">
                <a16:creationId xmlns:a16="http://schemas.microsoft.com/office/drawing/2014/main" id="{A2E522F4-BE2E-4DF6-AE6A-2FE38F83C459}"/>
              </a:ext>
            </a:extLst>
          </p:cNvPr>
          <p:cNvPicPr>
            <a:picLocks noChangeAspect="1"/>
          </p:cNvPicPr>
          <p:nvPr/>
        </p:nvPicPr>
        <p:blipFill>
          <a:blip r:embed="rId2"/>
          <a:stretch>
            <a:fillRect/>
          </a:stretch>
        </p:blipFill>
        <p:spPr>
          <a:xfrm>
            <a:off x="2994991" y="3058137"/>
            <a:ext cx="6758609" cy="3799863"/>
          </a:xfrm>
          <a:prstGeom prst="rect">
            <a:avLst/>
          </a:prstGeom>
        </p:spPr>
      </p:pic>
    </p:spTree>
    <p:extLst>
      <p:ext uri="{BB962C8B-B14F-4D97-AF65-F5344CB8AC3E}">
        <p14:creationId xmlns:p14="http://schemas.microsoft.com/office/powerpoint/2010/main" val="3584217678"/>
      </p:ext>
    </p:extLst>
  </p:cSld>
  <p:clrMapOvr>
    <a:masterClrMapping/>
  </p:clrMapOvr>
</p:sld>
</file>

<file path=ppt/theme/theme1.xml><?xml version="1.0" encoding="utf-8"?>
<a:theme xmlns:a="http://schemas.openxmlformats.org/drawingml/2006/main" name="BrushVTI">
  <a:themeElements>
    <a:clrScheme name="AnalogousFromRegularSeedLeftStep">
      <a:dk1>
        <a:srgbClr val="000000"/>
      </a:dk1>
      <a:lt1>
        <a:srgbClr val="FFFFFF"/>
      </a:lt1>
      <a:dk2>
        <a:srgbClr val="213B38"/>
      </a:dk2>
      <a:lt2>
        <a:srgbClr val="E8E6E2"/>
      </a:lt2>
      <a:accent1>
        <a:srgbClr val="3861D8"/>
      </a:accent1>
      <a:accent2>
        <a:srgbClr val="2692C6"/>
      </a:accent2>
      <a:accent3>
        <a:srgbClr val="2FB6AA"/>
      </a:accent3>
      <a:accent4>
        <a:srgbClr val="23B96D"/>
      </a:accent4>
      <a:accent5>
        <a:srgbClr val="30BA3A"/>
      </a:accent5>
      <a:accent6>
        <a:srgbClr val="56B823"/>
      </a:accent6>
      <a:hlink>
        <a:srgbClr val="997F33"/>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498</TotalTime>
  <Words>1198</Words>
  <Application>Microsoft Office PowerPoint</Application>
  <PresentationFormat>Widescreen</PresentationFormat>
  <Paragraphs>62</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Century Gothic</vt:lpstr>
      <vt:lpstr>BrushVTI</vt:lpstr>
      <vt:lpstr>Churchill CEVC Primary School</vt:lpstr>
      <vt:lpstr>Year 3 Term 6</vt:lpstr>
      <vt:lpstr>Lesson 1</vt:lpstr>
      <vt:lpstr>Lesson 2</vt:lpstr>
      <vt:lpstr>PowerPoint Presentation</vt:lpstr>
      <vt:lpstr>Lesson 3</vt:lpstr>
      <vt:lpstr>PowerPoint Presentation</vt:lpstr>
      <vt:lpstr>Lesson 4</vt:lpstr>
      <vt:lpstr>PowerPoint Presentation</vt:lpstr>
      <vt:lpstr>PowerPoint Presentation</vt:lpstr>
      <vt:lpstr>PowerPoint Presentation</vt:lpstr>
      <vt:lpstr>PowerPoint Presentation</vt:lpstr>
      <vt:lpstr>Lesson 5</vt:lpstr>
      <vt:lpstr>Lesson 6</vt:lpstr>
      <vt:lpstr>RSHE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Churchill CEVC Primary School</dc:title>
  <dc:creator>Claire Wickham</dc:creator>
  <cp:lastModifiedBy>Claire Linham</cp:lastModifiedBy>
  <cp:revision>75</cp:revision>
  <dcterms:created xsi:type="dcterms:W3CDTF">2021-01-04T10:48:02Z</dcterms:created>
  <dcterms:modified xsi:type="dcterms:W3CDTF">2024-06-03T13:12:39Z</dcterms:modified>
</cp:coreProperties>
</file>