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10691813" cy="7559675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3" autoAdjust="0"/>
    <p:restoredTop sz="94660"/>
  </p:normalViewPr>
  <p:slideViewPr>
    <p:cSldViewPr snapToGrid="0">
      <p:cViewPr>
        <p:scale>
          <a:sx n="80" d="100"/>
          <a:sy n="80" d="100"/>
        </p:scale>
        <p:origin x="-416" y="-22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6662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92375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14460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8853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21408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66509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3544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7152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03829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15309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91226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40D43A-25AF-4C43-BF95-A50CE6B95A43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89943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25666" y="99762"/>
            <a:ext cx="3184284" cy="3186571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English Key Texts and writing outcomes</a:t>
            </a:r>
          </a:p>
          <a:p>
            <a:r>
              <a:rPr lang="en-GB" sz="1200" b="1" dirty="0">
                <a:solidFill>
                  <a:schemeClr val="tx1"/>
                </a:solidFill>
              </a:rPr>
              <a:t>Text: The Dam</a:t>
            </a:r>
          </a:p>
          <a:p>
            <a:r>
              <a:rPr lang="en-GB" sz="1200" b="1" dirty="0">
                <a:solidFill>
                  <a:schemeClr val="tx1"/>
                </a:solidFill>
              </a:rPr>
              <a:t> </a:t>
            </a:r>
            <a:r>
              <a:rPr lang="en-GB" sz="1200" b="1" u="sng" dirty="0">
                <a:solidFill>
                  <a:schemeClr val="tx1"/>
                </a:solidFill>
              </a:rPr>
              <a:t>WW2 – A history of WW2</a:t>
            </a:r>
          </a:p>
          <a:p>
            <a:r>
              <a:rPr lang="en-GB" sz="1200" b="1" dirty="0">
                <a:solidFill>
                  <a:schemeClr val="tx1"/>
                </a:solidFill>
                <a:effectLst/>
              </a:rPr>
              <a:t>Main outcome: Persuasive Text</a:t>
            </a:r>
          </a:p>
          <a:p>
            <a:r>
              <a:rPr lang="en-GB" sz="1200" b="1" dirty="0">
                <a:solidFill>
                  <a:schemeClr val="tx1"/>
                </a:solidFill>
                <a:effectLst/>
              </a:rPr>
              <a:t>Non-Chron Report</a:t>
            </a:r>
            <a:endParaRPr lang="en-GB" sz="1200" b="1" dirty="0">
              <a:solidFill>
                <a:schemeClr val="tx1"/>
              </a:solidFill>
            </a:endParaRPr>
          </a:p>
          <a:p>
            <a:r>
              <a:rPr lang="en-GB" sz="900" dirty="0">
                <a:solidFill>
                  <a:schemeClr val="tx1"/>
                </a:solidFill>
              </a:rPr>
              <a:t>Develop characterisation and setting</a:t>
            </a:r>
          </a:p>
          <a:p>
            <a:pPr marL="180975" indent="-180975">
              <a:buFont typeface="Arial" panose="020B0604020202020204" pitchFamily="34" charset="0"/>
              <a:buChar char="•"/>
            </a:pPr>
            <a:r>
              <a:rPr lang="en-US" sz="900" dirty="0">
                <a:solidFill>
                  <a:schemeClr val="tx1"/>
                </a:solidFill>
              </a:rPr>
              <a:t>Use devices to build cohesion within &amp; across paragraphs.</a:t>
            </a:r>
          </a:p>
          <a:p>
            <a:pPr marL="180975" indent="-180975">
              <a:buFont typeface="Arial" panose="020B0604020202020204" pitchFamily="34" charset="0"/>
              <a:buChar char="•"/>
            </a:pPr>
            <a:r>
              <a:rPr lang="en-US" sz="900" dirty="0">
                <a:solidFill>
                  <a:schemeClr val="tx1"/>
                </a:solidFill>
              </a:rPr>
              <a:t>Selecting appropriate form, using other similar writing as a model for their own.</a:t>
            </a:r>
          </a:p>
          <a:p>
            <a:pPr marL="180975" indent="-180975">
              <a:buFont typeface="Arial" panose="020B0604020202020204" pitchFamily="34" charset="0"/>
              <a:buChar char="•"/>
            </a:pPr>
            <a:r>
              <a:rPr lang="en-US" sz="900" dirty="0">
                <a:solidFill>
                  <a:schemeClr val="tx1"/>
                </a:solidFill>
              </a:rPr>
              <a:t>Describe settings, characters &amp; atmosphere &amp; integrating dialogue to convey character &amp; advance action.</a:t>
            </a:r>
          </a:p>
          <a:p>
            <a:pPr marL="180975" indent="-180975">
              <a:buFont typeface="Arial" panose="020B0604020202020204" pitchFamily="34" charset="0"/>
              <a:buChar char="•"/>
            </a:pPr>
            <a:r>
              <a:rPr lang="en-US" sz="900" dirty="0">
                <a:solidFill>
                  <a:schemeClr val="tx1"/>
                </a:solidFill>
              </a:rPr>
              <a:t>Expanded noun phrases to convey complicated information correctly.</a:t>
            </a:r>
          </a:p>
          <a:p>
            <a:pPr marL="180975" indent="-180975">
              <a:buFont typeface="Arial" panose="020B0604020202020204" pitchFamily="34" charset="0"/>
              <a:buChar char="•"/>
            </a:pPr>
            <a:r>
              <a:rPr lang="en-US" sz="900" dirty="0">
                <a:solidFill>
                  <a:schemeClr val="tx1"/>
                </a:solidFill>
              </a:rPr>
              <a:t>Use of adverbs and adverbials (identify and use fronted adverbial phrases to denote time and place).</a:t>
            </a:r>
          </a:p>
          <a:p>
            <a:pPr marL="180975" indent="-180975">
              <a:buFont typeface="Arial" panose="020B0604020202020204" pitchFamily="34" charset="0"/>
              <a:buChar char="•"/>
            </a:pPr>
            <a:r>
              <a:rPr lang="en-US" sz="900" dirty="0">
                <a:solidFill>
                  <a:schemeClr val="tx1"/>
                </a:solidFill>
              </a:rPr>
              <a:t>Revising all word types.</a:t>
            </a:r>
          </a:p>
          <a:p>
            <a:pPr marL="180975" indent="-180975">
              <a:buFont typeface="Arial" panose="020B0604020202020204" pitchFamily="34" charset="0"/>
              <a:buChar char="•"/>
            </a:pPr>
            <a:r>
              <a:rPr lang="en-US" sz="900" dirty="0">
                <a:solidFill>
                  <a:schemeClr val="tx1"/>
                </a:solidFill>
              </a:rPr>
              <a:t>Exploring the use of advanced </a:t>
            </a:r>
            <a:r>
              <a:rPr lang="en-US" sz="900" b="1" dirty="0">
                <a:solidFill>
                  <a:schemeClr val="tx1"/>
                </a:solidFill>
              </a:rPr>
              <a:t>punctuation.</a:t>
            </a:r>
            <a:endParaRPr lang="en-GB" sz="1200" dirty="0"/>
          </a:p>
          <a:p>
            <a:endParaRPr lang="en-GB" sz="1200" b="1" u="sng" dirty="0">
              <a:solidFill>
                <a:schemeClr val="tx1"/>
              </a:solidFill>
            </a:endParaRPr>
          </a:p>
          <a:p>
            <a:endParaRPr lang="en-GB" sz="1000" b="1" dirty="0">
              <a:solidFill>
                <a:schemeClr val="tx1"/>
              </a:solidFill>
            </a:endParaRPr>
          </a:p>
          <a:p>
            <a:endParaRPr lang="en-GB" sz="1000" b="1" dirty="0">
              <a:solidFill>
                <a:schemeClr val="tx1"/>
              </a:solidFill>
            </a:endParaRPr>
          </a:p>
          <a:p>
            <a:endParaRPr lang="en-GB" sz="1000" b="1" dirty="0">
              <a:solidFill>
                <a:schemeClr val="tx1"/>
              </a:solidFill>
            </a:endParaRPr>
          </a:p>
          <a:p>
            <a:endParaRPr lang="en-GB" sz="1000" b="1" dirty="0">
              <a:solidFill>
                <a:schemeClr val="tx1"/>
              </a:solidFill>
            </a:endParaRPr>
          </a:p>
          <a:p>
            <a:endParaRPr lang="en-GB" sz="1000" b="1" dirty="0">
              <a:solidFill>
                <a:schemeClr val="tx1"/>
              </a:solidFill>
            </a:endParaRPr>
          </a:p>
          <a:p>
            <a:endParaRPr lang="en-GB" sz="1000" b="1" dirty="0">
              <a:solidFill>
                <a:schemeClr val="tx1"/>
              </a:solidFill>
            </a:endParaRPr>
          </a:p>
          <a:p>
            <a:endParaRPr lang="en-GB" sz="1000" b="1" dirty="0">
              <a:solidFill>
                <a:schemeClr val="tx1"/>
              </a:solidFill>
            </a:endParaRPr>
          </a:p>
          <a:p>
            <a:endParaRPr lang="en-GB" sz="1000" b="1" dirty="0">
              <a:solidFill>
                <a:schemeClr val="tx1"/>
              </a:solidFill>
            </a:endParaRPr>
          </a:p>
          <a:p>
            <a:endParaRPr lang="en-GB" sz="1000" b="1" dirty="0">
              <a:solidFill>
                <a:schemeClr val="tx1"/>
              </a:solidFill>
            </a:endParaRPr>
          </a:p>
          <a:p>
            <a:pPr marL="180975" indent="-180975">
              <a:buFont typeface="Arial" panose="020B0604020202020204" pitchFamily="34" charset="0"/>
              <a:buChar char="•"/>
            </a:pPr>
            <a:endParaRPr lang="en-GB" sz="1000" b="1" dirty="0">
              <a:solidFill>
                <a:schemeClr val="tx1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147638" y="3475450"/>
            <a:ext cx="3184284" cy="1204862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Art / Design and Technology</a:t>
            </a:r>
          </a:p>
          <a:p>
            <a:pPr algn="ctr"/>
            <a:r>
              <a:rPr lang="en-GB" sz="1200" b="1" dirty="0">
                <a:solidFill>
                  <a:schemeClr val="tx1"/>
                </a:solidFill>
              </a:rPr>
              <a:t>DT -  </a:t>
            </a:r>
            <a:r>
              <a:rPr lang="en-GB" sz="1200" b="1">
                <a:solidFill>
                  <a:schemeClr val="tx1"/>
                </a:solidFill>
              </a:rPr>
              <a:t>WW2 Shelters</a:t>
            </a:r>
            <a:endParaRPr lang="en-GB" sz="1200" b="1" dirty="0">
              <a:solidFill>
                <a:schemeClr val="tx1"/>
              </a:solidFill>
            </a:endParaRPr>
          </a:p>
          <a:p>
            <a:pPr algn="ctr"/>
            <a:r>
              <a:rPr lang="en-GB" sz="1200" b="1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147638" y="4813672"/>
            <a:ext cx="3184284" cy="1204862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Music</a:t>
            </a:r>
          </a:p>
          <a:p>
            <a:pPr algn="ctr"/>
            <a:r>
              <a:rPr lang="en-GB" sz="1200" b="1" dirty="0">
                <a:solidFill>
                  <a:schemeClr val="tx1"/>
                </a:solidFill>
              </a:rPr>
              <a:t>How does music bring us together?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chemeClr val="tx1"/>
                </a:solidFill>
              </a:rPr>
              <a:t>Musicianship: Understanding music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chemeClr val="tx1"/>
                </a:solidFill>
              </a:rPr>
              <a:t>Singing &amp; playing instruments/performing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chemeClr val="tx1"/>
                </a:solidFill>
              </a:rPr>
              <a:t>Listening &amp; responding to music from different eras: 1950s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b="1" dirty="0">
              <a:solidFill>
                <a:schemeClr val="tx1"/>
              </a:solidFill>
            </a:endParaRPr>
          </a:p>
          <a:p>
            <a:pPr algn="ctr"/>
            <a:endParaRPr lang="en-GB" sz="1200" b="1" dirty="0">
              <a:solidFill>
                <a:schemeClr val="tx1"/>
              </a:solidFill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139941" y="6151894"/>
            <a:ext cx="3184284" cy="1111941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Computing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chemeClr val="tx1"/>
                </a:solidFill>
              </a:rPr>
              <a:t>Computer systems and networks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b="1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3513258" y="193950"/>
            <a:ext cx="3665296" cy="2275079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Science</a:t>
            </a:r>
          </a:p>
          <a:p>
            <a:pPr algn="ctr"/>
            <a:r>
              <a:rPr lang="en-GB" sz="1200" b="1" dirty="0">
                <a:solidFill>
                  <a:schemeClr val="tx1"/>
                </a:solidFill>
              </a:rPr>
              <a:t>Living Things and Their Habitats</a:t>
            </a:r>
          </a:p>
          <a:p>
            <a:pPr algn="ctr"/>
            <a:endParaRPr lang="en-GB" sz="1200" b="1" dirty="0">
              <a:solidFill>
                <a:schemeClr val="tx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b="1" dirty="0">
                <a:solidFill>
                  <a:schemeClr val="tx1"/>
                </a:solidFill>
              </a:rPr>
              <a:t>Describe how living things are classified into broad groups according to common observable characteristics and based on similarities and differences, including micro-organisms, plants and animals.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b="1" dirty="0">
                <a:solidFill>
                  <a:schemeClr val="tx1"/>
                </a:solidFill>
              </a:rPr>
              <a:t>Give reasons for classifying plants and animals based on specific characteristics.</a:t>
            </a:r>
          </a:p>
          <a:p>
            <a:pPr algn="ctr"/>
            <a:endParaRPr lang="en-GB" sz="1200" b="1" dirty="0">
              <a:solidFill>
                <a:schemeClr val="tx1"/>
              </a:solidFill>
            </a:endParaRPr>
          </a:p>
          <a:p>
            <a:pPr algn="ctr"/>
            <a:endParaRPr lang="en-GB" sz="1200" b="1" dirty="0">
              <a:solidFill>
                <a:schemeClr val="tx1"/>
              </a:solidFill>
            </a:endParaRPr>
          </a:p>
          <a:p>
            <a:endParaRPr lang="en-GB" sz="1764" b="1" dirty="0">
              <a:solidFill>
                <a:schemeClr val="tx1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3474242" y="2592910"/>
            <a:ext cx="3665296" cy="2080786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00796" tIns="50398" rIns="100796" bIns="5039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1764" b="1" dirty="0">
                <a:solidFill>
                  <a:schemeClr val="tx1"/>
                </a:solidFill>
              </a:rPr>
              <a:t>Year:   6</a:t>
            </a:r>
          </a:p>
          <a:p>
            <a:r>
              <a:rPr lang="en-GB" sz="1764" b="1" dirty="0">
                <a:solidFill>
                  <a:schemeClr val="tx1"/>
                </a:solidFill>
              </a:rPr>
              <a:t>Term:    1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</a:rPr>
              <a:t>Curriculum map</a:t>
            </a:r>
          </a:p>
          <a:p>
            <a:pPr algn="ctr"/>
            <a:r>
              <a:rPr lang="en-US" sz="1400" b="1" dirty="0">
                <a:solidFill>
                  <a:schemeClr val="tx1"/>
                </a:solidFill>
              </a:rPr>
              <a:t>With kind hearts and determined minds, we inspire each other to be the best we can be.</a:t>
            </a:r>
            <a:endParaRPr lang="en-GB" sz="1400" dirty="0">
              <a:solidFill>
                <a:schemeClr val="tx1"/>
              </a:solidFill>
            </a:endParaRPr>
          </a:p>
          <a:p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445882" y="4813672"/>
            <a:ext cx="3665296" cy="1209747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US" sz="1200" b="1" dirty="0">
                <a:solidFill>
                  <a:schemeClr val="tx1"/>
                </a:solidFill>
              </a:rPr>
              <a:t>History/Geography  WW2</a:t>
            </a:r>
          </a:p>
          <a:p>
            <a:pPr algn="ctr"/>
            <a:r>
              <a:rPr lang="en-US" sz="1000" b="1" dirty="0">
                <a:solidFill>
                  <a:schemeClr val="tx1"/>
                </a:solidFill>
              </a:rPr>
              <a:t>How did people’s experiences differ in </a:t>
            </a:r>
            <a:r>
              <a:rPr lang="en-US" sz="1000" b="1">
                <a:solidFill>
                  <a:schemeClr val="tx1"/>
                </a:solidFill>
              </a:rPr>
              <a:t>the South-West?</a:t>
            </a:r>
            <a:endParaRPr lang="en-US" sz="1000" b="1" dirty="0">
              <a:solidFill>
                <a:schemeClr val="tx1"/>
              </a:solidFill>
            </a:endParaRPr>
          </a:p>
          <a:p>
            <a:pPr algn="ctr"/>
            <a:r>
              <a:rPr lang="en-US" sz="1000" dirty="0">
                <a:solidFill>
                  <a:schemeClr val="tx1"/>
                </a:solidFill>
              </a:rPr>
              <a:t>How/why did the war begin?</a:t>
            </a:r>
          </a:p>
          <a:p>
            <a:pPr algn="ctr"/>
            <a:r>
              <a:rPr lang="en-US" sz="1000" dirty="0">
                <a:solidFill>
                  <a:schemeClr val="tx1"/>
                </a:solidFill>
              </a:rPr>
              <a:t>What was the impact of air riads?</a:t>
            </a:r>
          </a:p>
          <a:p>
            <a:pPr algn="ctr"/>
            <a:r>
              <a:rPr lang="en-US" sz="1000" dirty="0">
                <a:solidFill>
                  <a:schemeClr val="tx1"/>
                </a:solidFill>
              </a:rPr>
              <a:t>What were the experiences of evacuees?</a:t>
            </a:r>
          </a:p>
          <a:p>
            <a:pPr algn="ctr"/>
            <a:r>
              <a:rPr lang="en-US" sz="1000" dirty="0">
                <a:solidFill>
                  <a:schemeClr val="tx1"/>
                </a:solidFill>
              </a:rPr>
              <a:t>What is rationing? What were the roles of women?</a:t>
            </a:r>
          </a:p>
          <a:p>
            <a:endParaRPr lang="en-US" sz="1200" b="1" dirty="0">
              <a:solidFill>
                <a:schemeClr val="tx1"/>
              </a:solidFill>
            </a:endParaRPr>
          </a:p>
          <a:p>
            <a:endParaRPr lang="en-GB" sz="1200" b="1" dirty="0">
              <a:solidFill>
                <a:schemeClr val="tx1"/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3445882" y="6147299"/>
            <a:ext cx="3665296" cy="1111941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Religious Education (RE)</a:t>
            </a:r>
          </a:p>
          <a:p>
            <a:pPr algn="ctr"/>
            <a:endParaRPr lang="en-GB" sz="1200" b="1" dirty="0">
              <a:solidFill>
                <a:schemeClr val="tx1"/>
              </a:solidFill>
            </a:endParaRPr>
          </a:p>
          <a:p>
            <a:pPr algn="ctr"/>
            <a:r>
              <a:rPr lang="en-GB" sz="1200" b="1" dirty="0">
                <a:solidFill>
                  <a:schemeClr val="tx1"/>
                </a:solidFill>
              </a:rPr>
              <a:t>Key Question</a:t>
            </a:r>
            <a:r>
              <a:rPr lang="en-GB" sz="1000" b="1" dirty="0">
                <a:solidFill>
                  <a:schemeClr val="tx1"/>
                </a:solidFill>
              </a:rPr>
              <a:t>: </a:t>
            </a:r>
            <a:r>
              <a:rPr lang="en-GB" sz="10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Are Rosh Hashanah and Yom Kippur important to Jewish children?</a:t>
            </a:r>
            <a:endParaRPr lang="en-GB" sz="1000" b="1" dirty="0">
              <a:solidFill>
                <a:schemeClr val="tx1"/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7320878" y="216950"/>
            <a:ext cx="3262314" cy="3148138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Maths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b="1" dirty="0">
                <a:solidFill>
                  <a:schemeClr val="tx1"/>
                </a:solidFill>
              </a:rPr>
              <a:t>Read, write, order and compare numbers up to</a:t>
            </a:r>
          </a:p>
          <a:p>
            <a:r>
              <a:rPr lang="en-US" sz="1000" b="1" dirty="0">
                <a:solidFill>
                  <a:schemeClr val="tx1"/>
                </a:solidFill>
              </a:rPr>
              <a:t>      10,000,000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b="1" dirty="0">
                <a:solidFill>
                  <a:schemeClr val="tx1"/>
                </a:solidFill>
              </a:rPr>
              <a:t>Round any whole number to a required degree of accuracy.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b="1" dirty="0">
                <a:solidFill>
                  <a:schemeClr val="tx1"/>
                </a:solidFill>
              </a:rPr>
              <a:t>Use negative numbers in context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b="1" dirty="0">
                <a:solidFill>
                  <a:schemeClr val="tx1"/>
                </a:solidFill>
              </a:rPr>
              <a:t>Solve addition and subtraction multi-step problems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b="1" dirty="0">
                <a:solidFill>
                  <a:schemeClr val="tx1"/>
                </a:solidFill>
              </a:rPr>
              <a:t>Multiply up to 4-digit numbers by 2 digits using long multiplication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b="1" dirty="0">
                <a:solidFill>
                  <a:schemeClr val="tx1"/>
                </a:solidFill>
              </a:rPr>
              <a:t>Explore rules of divisibility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b="1" dirty="0">
                <a:solidFill>
                  <a:schemeClr val="tx1"/>
                </a:solidFill>
              </a:rPr>
              <a:t>Divide up to 4- digit numbers by 1 and 2 digits using short division and interpret remainders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b="1" dirty="0">
                <a:solidFill>
                  <a:schemeClr val="tx1"/>
                </a:solidFill>
              </a:rPr>
              <a:t>Identify common factors, common multiples and prime numbers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b="1" dirty="0">
                <a:solidFill>
                  <a:schemeClr val="tx1"/>
                </a:solidFill>
              </a:rPr>
              <a:t>Learn the order of priority for operations in a calculation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b="1" dirty="0">
                <a:solidFill>
                  <a:schemeClr val="tx1"/>
                </a:solidFill>
              </a:rPr>
              <a:t>Explore square and cube numbers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1000" b="1" dirty="0">
              <a:solidFill>
                <a:schemeClr val="tx1"/>
              </a:solidFill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7281860" y="4813673"/>
            <a:ext cx="3262315" cy="1201726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Physical Education (PE)</a:t>
            </a:r>
          </a:p>
          <a:p>
            <a:pPr algn="ctr"/>
            <a:endParaRPr lang="en-GB" sz="1200" b="1" dirty="0">
              <a:solidFill>
                <a:schemeClr val="tx1"/>
              </a:solidFill>
            </a:endParaRPr>
          </a:p>
          <a:p>
            <a:pPr algn="ctr"/>
            <a:r>
              <a:rPr lang="en-GB" sz="1200" b="1" dirty="0">
                <a:solidFill>
                  <a:schemeClr val="tx1"/>
                </a:solidFill>
              </a:rPr>
              <a:t>Football</a:t>
            </a:r>
          </a:p>
          <a:p>
            <a:pPr algn="ctr"/>
            <a:r>
              <a:rPr lang="en-GB" sz="1200" b="1" dirty="0">
                <a:solidFill>
                  <a:schemeClr val="tx1"/>
                </a:solidFill>
              </a:rPr>
              <a:t>Hockey</a:t>
            </a:r>
          </a:p>
          <a:p>
            <a:pPr algn="ctr"/>
            <a:endParaRPr lang="en-GB" sz="1200" b="1" dirty="0">
              <a:solidFill>
                <a:schemeClr val="tx1"/>
              </a:solidFill>
            </a:endParaRPr>
          </a:p>
          <a:p>
            <a:pPr algn="ctr"/>
            <a:endParaRPr lang="en-GB" sz="1200" b="1" dirty="0">
              <a:solidFill>
                <a:schemeClr val="tx1"/>
              </a:solidFill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7289557" y="6151894"/>
            <a:ext cx="3262315" cy="1101495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French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chemeClr val="tx1"/>
                </a:solidFill>
              </a:rPr>
              <a:t>Revising numbers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chemeClr val="tx1"/>
                </a:solidFill>
              </a:rPr>
              <a:t>Asking &amp; telling the time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chemeClr val="tx1"/>
                </a:solidFill>
              </a:rPr>
              <a:t>Names of places and locations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chemeClr val="tx1"/>
                </a:solidFill>
              </a:rPr>
              <a:t>Asking questions</a:t>
            </a:r>
          </a:p>
          <a:p>
            <a:pPr algn="ctr"/>
            <a:endParaRPr lang="en-GB" sz="1200" b="1" dirty="0">
              <a:solidFill>
                <a:schemeClr val="tx1"/>
              </a:solidFill>
            </a:endParaRPr>
          </a:p>
        </p:txBody>
      </p:sp>
      <p:pic>
        <p:nvPicPr>
          <p:cNvPr id="22" name="Picture 21" descr="https://primarysite-prod-sorted.s3.amazonaws.com/churchill-cofe-primary-school/UploadedImage/5dfdd9b0f2944af585e9977860a2dda3_1x1.png">
            <a:extLst>
              <a:ext uri="{FF2B5EF4-FFF2-40B4-BE49-F238E27FC236}">
                <a16:creationId xmlns:a16="http://schemas.microsoft.com/office/drawing/2014/main" id="{188C9D4A-0B50-4137-9EA1-D8778746C2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1817" y="4070145"/>
            <a:ext cx="3490148" cy="45657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E8ACCC3-F32B-4160-8C29-3C953EF9B25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5630" y="2736134"/>
            <a:ext cx="670929" cy="752506"/>
          </a:xfrm>
          <a:prstGeom prst="rect">
            <a:avLst/>
          </a:prstGeom>
        </p:spPr>
      </p:pic>
      <p:sp>
        <p:nvSpPr>
          <p:cNvPr id="24" name="Rounded Rectangle 16">
            <a:extLst>
              <a:ext uri="{FF2B5EF4-FFF2-40B4-BE49-F238E27FC236}">
                <a16:creationId xmlns:a16="http://schemas.microsoft.com/office/drawing/2014/main" id="{E7EBEC94-4428-4789-87B6-FD2FB3E3866A}"/>
              </a:ext>
            </a:extLst>
          </p:cNvPr>
          <p:cNvSpPr/>
          <p:nvPr/>
        </p:nvSpPr>
        <p:spPr>
          <a:xfrm>
            <a:off x="7320878" y="3493163"/>
            <a:ext cx="3262315" cy="1201726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Personal, Social and Health Education (PHSE)</a:t>
            </a:r>
          </a:p>
          <a:p>
            <a:pPr algn="ctr"/>
            <a:r>
              <a:rPr lang="en-GB" sz="1200" b="1" dirty="0">
                <a:solidFill>
                  <a:schemeClr val="tx1"/>
                </a:solidFill>
              </a:rPr>
              <a:t>Zones of Regulation</a:t>
            </a:r>
          </a:p>
          <a:p>
            <a:pPr algn="ctr"/>
            <a:endParaRPr lang="en-GB" sz="1200" b="1" dirty="0">
              <a:solidFill>
                <a:schemeClr val="tx1"/>
              </a:solidFill>
            </a:endParaRPr>
          </a:p>
          <a:p>
            <a:pPr algn="ctr"/>
            <a:r>
              <a:rPr lang="en-GB" sz="1200" b="1" dirty="0">
                <a:solidFill>
                  <a:schemeClr val="tx1"/>
                </a:solidFill>
              </a:rPr>
              <a:t>To learn to self-regulate and categorise complex feelings and emotional states</a:t>
            </a:r>
          </a:p>
        </p:txBody>
      </p:sp>
    </p:spTree>
    <p:extLst>
      <p:ext uri="{BB962C8B-B14F-4D97-AF65-F5344CB8AC3E}">
        <p14:creationId xmlns:p14="http://schemas.microsoft.com/office/powerpoint/2010/main" val="36981080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283</TotalTime>
  <Words>426</Words>
  <Application>Microsoft Office PowerPoint</Application>
  <PresentationFormat>Custom</PresentationFormat>
  <Paragraphs>76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ICT Network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Toby Maddocks</dc:creator>
  <cp:lastModifiedBy>Glenn Davis</cp:lastModifiedBy>
  <cp:revision>28</cp:revision>
  <cp:lastPrinted>2022-10-25T12:51:30Z</cp:lastPrinted>
  <dcterms:created xsi:type="dcterms:W3CDTF">2022-10-20T15:18:26Z</dcterms:created>
  <dcterms:modified xsi:type="dcterms:W3CDTF">2026-01-05T10:17:31Z</dcterms:modified>
</cp:coreProperties>
</file>