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0" autoAdjust="0"/>
    <p:restoredTop sz="94660"/>
  </p:normalViewPr>
  <p:slideViewPr>
    <p:cSldViewPr snapToGrid="0">
      <p:cViewPr varScale="1">
        <p:scale>
          <a:sx n="60" d="100"/>
          <a:sy n="60" d="100"/>
        </p:scale>
        <p:origin x="111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66" y="99762"/>
            <a:ext cx="3184284" cy="318657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000" b="1" dirty="0">
                <a:solidFill>
                  <a:schemeClr val="tx1"/>
                </a:solidFill>
              </a:rPr>
              <a:t>English Key Texts and writing outcomes</a:t>
            </a:r>
          </a:p>
          <a:p>
            <a:endParaRPr lang="en-GB" sz="1050" u="sng" dirty="0">
              <a:solidFill>
                <a:schemeClr val="tx1"/>
              </a:solidFill>
            </a:endParaRPr>
          </a:p>
          <a:p>
            <a:r>
              <a:rPr lang="en-GB" sz="1050" u="sng" dirty="0">
                <a:solidFill>
                  <a:schemeClr val="tx1"/>
                </a:solidFill>
              </a:rPr>
              <a:t>The Man Who Walked Between The Towers – </a:t>
            </a:r>
            <a:r>
              <a:rPr lang="en-GB" sz="1050" u="sng" dirty="0" err="1">
                <a:solidFill>
                  <a:schemeClr val="tx1"/>
                </a:solidFill>
              </a:rPr>
              <a:t>Mordicai</a:t>
            </a:r>
            <a:r>
              <a:rPr lang="en-GB" sz="1050" u="sng" dirty="0">
                <a:solidFill>
                  <a:schemeClr val="tx1"/>
                </a:solidFill>
              </a:rPr>
              <a:t> Gerstein</a:t>
            </a:r>
          </a:p>
          <a:p>
            <a:r>
              <a:rPr lang="en-GB" sz="1050" dirty="0">
                <a:solidFill>
                  <a:schemeClr val="tx1"/>
                </a:solidFill>
              </a:rPr>
              <a:t>Outcome</a:t>
            </a:r>
            <a:r>
              <a:rPr lang="en-GB" sz="1050">
                <a:solidFill>
                  <a:schemeClr val="tx1"/>
                </a:solidFill>
              </a:rPr>
              <a:t>: </a:t>
            </a:r>
            <a:r>
              <a:rPr lang="en-GB" sz="1050" dirty="0">
                <a:solidFill>
                  <a:schemeClr val="tx1"/>
                </a:solidFill>
              </a:rPr>
              <a:t>B</a:t>
            </a:r>
            <a:r>
              <a:rPr lang="en-GB" sz="1050">
                <a:solidFill>
                  <a:schemeClr val="tx1"/>
                </a:solidFill>
              </a:rPr>
              <a:t>iography</a:t>
            </a:r>
            <a:endParaRPr lang="en-GB" sz="1050" dirty="0">
              <a:solidFill>
                <a:schemeClr val="tx1"/>
              </a:solidFill>
            </a:endParaRPr>
          </a:p>
          <a:p>
            <a:r>
              <a:rPr lang="en-GB" sz="1050" dirty="0">
                <a:solidFill>
                  <a:schemeClr val="tx1"/>
                </a:solidFill>
              </a:rPr>
              <a:t>Skills:  revision of complex sentences and clauses;  use of commas to demarcate clauses and mark parenthesis, develop use of embedded clauses; to understand and use cohesion;</a:t>
            </a:r>
          </a:p>
          <a:p>
            <a:r>
              <a:rPr lang="en-GB" sz="1050" u="sng" dirty="0">
                <a:solidFill>
                  <a:schemeClr val="tx1"/>
                </a:solidFill>
              </a:rPr>
              <a:t>The Whale - Ethan and Vita Murrow</a:t>
            </a:r>
          </a:p>
          <a:p>
            <a:r>
              <a:rPr lang="en-GB" sz="1050" dirty="0">
                <a:solidFill>
                  <a:schemeClr val="tx1"/>
                </a:solidFill>
              </a:rPr>
              <a:t>Outcome: Formal Information Text</a:t>
            </a:r>
          </a:p>
          <a:p>
            <a:r>
              <a:rPr lang="en-GB" sz="1050" dirty="0">
                <a:solidFill>
                  <a:schemeClr val="tx1"/>
                </a:solidFill>
              </a:rPr>
              <a:t>·Create complex sentences by using relative clauses with relative pronouns</a:t>
            </a:r>
          </a:p>
          <a:p>
            <a:r>
              <a:rPr lang="en-GB" sz="1050" dirty="0">
                <a:solidFill>
                  <a:schemeClr val="tx1"/>
                </a:solidFill>
              </a:rPr>
              <a:t>·Create and punctuate complex sentences using ed opening clauses</a:t>
            </a:r>
          </a:p>
          <a:p>
            <a:r>
              <a:rPr lang="en-GB" sz="1050" dirty="0">
                <a:solidFill>
                  <a:schemeClr val="tx1"/>
                </a:solidFill>
              </a:rPr>
              <a:t>·Link ideas across paragraphs using adverbials for time, place and numbers</a:t>
            </a:r>
          </a:p>
          <a:p>
            <a:endParaRPr lang="en-GB" sz="1000" b="1" u="sng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7638" y="3475450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Design Technology/Art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Create a city-scape of Bristol inspired by the work of Charles </a:t>
            </a:r>
            <a:r>
              <a:rPr lang="en-GB" sz="1200" dirty="0" err="1">
                <a:solidFill>
                  <a:schemeClr val="tx1"/>
                </a:solidFill>
              </a:rPr>
              <a:t>Fazzino</a:t>
            </a:r>
            <a:r>
              <a:rPr lang="en-GB" sz="1200" dirty="0">
                <a:solidFill>
                  <a:schemeClr val="tx1"/>
                </a:solidFill>
              </a:rPr>
              <a:t> or Leonid </a:t>
            </a:r>
            <a:r>
              <a:rPr lang="en-GB" sz="1200" dirty="0" err="1">
                <a:solidFill>
                  <a:schemeClr val="tx1"/>
                </a:solidFill>
              </a:rPr>
              <a:t>Afremov</a:t>
            </a:r>
            <a:r>
              <a:rPr lang="en-GB" sz="1200">
                <a:solidFill>
                  <a:schemeClr val="tx1"/>
                </a:solidFill>
              </a:rPr>
              <a:t>.</a:t>
            </a:r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To use close observational skills to draw self-portraits.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47638" y="4813672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</a:t>
            </a:r>
          </a:p>
          <a:p>
            <a:r>
              <a:rPr lang="en-GB" sz="1000" dirty="0">
                <a:solidFill>
                  <a:schemeClr val="tx1"/>
                </a:solidFill>
              </a:rPr>
              <a:t>Perform in ensemble contexts, </a:t>
            </a:r>
          </a:p>
          <a:p>
            <a:r>
              <a:rPr lang="en-GB" sz="1000" dirty="0">
                <a:solidFill>
                  <a:schemeClr val="tx1"/>
                </a:solidFill>
              </a:rPr>
              <a:t> Use and understand staff notation </a:t>
            </a:r>
          </a:p>
          <a:p>
            <a:r>
              <a:rPr lang="en-GB" sz="1000" dirty="0">
                <a:solidFill>
                  <a:schemeClr val="tx1"/>
                </a:solidFill>
              </a:rPr>
              <a:t> Listen with attention to detail and recall sounds with increasing aural memory</a:t>
            </a:r>
          </a:p>
          <a:p>
            <a:r>
              <a:rPr lang="en-GB" sz="1000" dirty="0">
                <a:solidFill>
                  <a:schemeClr val="tx1"/>
                </a:solidFill>
              </a:rPr>
              <a:t> Further develop understanding of the history of music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39941" y="6151894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</a:t>
            </a:r>
          </a:p>
          <a:p>
            <a:r>
              <a:rPr lang="en-GB" sz="900" b="1" u="sng" dirty="0">
                <a:solidFill>
                  <a:schemeClr val="tx1"/>
                </a:solidFill>
              </a:rPr>
              <a:t>Systems and searching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000" b="0" i="0" dirty="0">
                <a:solidFill>
                  <a:srgbClr val="130019"/>
                </a:solidFill>
                <a:effectLst/>
              </a:rPr>
              <a:t> explain that computers can be connected together to form systems.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000" b="0" i="0" dirty="0">
                <a:solidFill>
                  <a:srgbClr val="130019"/>
                </a:solidFill>
                <a:effectLst/>
              </a:rPr>
              <a:t> recognise the role of computer systems in our lives.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000" b="0" i="0" dirty="0">
                <a:solidFill>
                  <a:srgbClr val="130019"/>
                </a:solidFill>
                <a:effectLst/>
              </a:rPr>
              <a:t> identify how to use a search engine.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1200" b="0" i="0" dirty="0">
              <a:solidFill>
                <a:srgbClr val="130019"/>
              </a:solidFill>
              <a:effectLst/>
              <a:latin typeface="Roboto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u="sng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275080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Science</a:t>
            </a:r>
            <a:endParaRPr lang="en-GB" sz="1000" b="1" dirty="0">
              <a:solidFill>
                <a:schemeClr val="tx1"/>
              </a:solidFill>
            </a:endParaRPr>
          </a:p>
          <a:p>
            <a:r>
              <a:rPr lang="en-GB" sz="1400" u="sng" dirty="0">
                <a:solidFill>
                  <a:schemeClr val="tx1"/>
                </a:solidFill>
              </a:rPr>
              <a:t>Forces</a:t>
            </a:r>
          </a:p>
          <a:p>
            <a:r>
              <a:rPr lang="en-GB" sz="1400" dirty="0">
                <a:solidFill>
                  <a:schemeClr val="tx1"/>
                </a:solidFill>
              </a:rPr>
              <a:t>Identify, explain and carry out experiments on:</a:t>
            </a:r>
          </a:p>
          <a:p>
            <a:r>
              <a:rPr lang="en-GB" sz="1400" dirty="0">
                <a:solidFill>
                  <a:schemeClr val="tx1"/>
                </a:solidFill>
              </a:rPr>
              <a:t>Gravity</a:t>
            </a:r>
          </a:p>
          <a:p>
            <a:r>
              <a:rPr lang="en-GB" sz="1400" dirty="0">
                <a:solidFill>
                  <a:schemeClr val="tx1"/>
                </a:solidFill>
              </a:rPr>
              <a:t>Air resistance </a:t>
            </a:r>
          </a:p>
          <a:p>
            <a:r>
              <a:rPr lang="en-GB" sz="1400" dirty="0">
                <a:solidFill>
                  <a:schemeClr val="tx1"/>
                </a:solidFill>
              </a:rPr>
              <a:t>Water resistance</a:t>
            </a:r>
          </a:p>
          <a:p>
            <a:r>
              <a:rPr lang="en-GB" sz="1400" dirty="0">
                <a:solidFill>
                  <a:schemeClr val="tx1"/>
                </a:solidFill>
              </a:rPr>
              <a:t>Friction</a:t>
            </a:r>
          </a:p>
          <a:p>
            <a:r>
              <a:rPr lang="en-GB" sz="1400" dirty="0">
                <a:solidFill>
                  <a:schemeClr val="tx1"/>
                </a:solidFill>
              </a:rPr>
              <a:t>Levers and gears</a:t>
            </a: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  5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 1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45882" y="4813672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History                </a:t>
            </a:r>
            <a:r>
              <a:rPr lang="en-US" sz="1100" b="1" u="sng" dirty="0">
                <a:solidFill>
                  <a:schemeClr val="tx1"/>
                </a:solidFill>
              </a:rPr>
              <a:t>Trade and Bristol</a:t>
            </a:r>
          </a:p>
          <a:p>
            <a:r>
              <a:rPr lang="en-GB" sz="1100" dirty="0">
                <a:solidFill>
                  <a:schemeClr val="tx1"/>
                </a:solidFill>
              </a:rPr>
              <a:t>What was traded in Bristol during the Tudor period? </a:t>
            </a:r>
          </a:p>
          <a:p>
            <a:r>
              <a:rPr lang="en-GB" sz="1100" dirty="0">
                <a:solidFill>
                  <a:schemeClr val="tx1"/>
                </a:solidFill>
              </a:rPr>
              <a:t>What was Bristol’s role in the Transatlantic Slave Trade?</a:t>
            </a:r>
          </a:p>
          <a:p>
            <a:r>
              <a:rPr lang="en-GB" sz="1100" dirty="0">
                <a:solidFill>
                  <a:schemeClr val="tx1"/>
                </a:solidFill>
              </a:rPr>
              <a:t>What was Edward Colston’s role in the slave trade?</a:t>
            </a:r>
          </a:p>
          <a:p>
            <a:r>
              <a:rPr lang="en-GB" sz="1100" dirty="0">
                <a:solidFill>
                  <a:schemeClr val="tx1"/>
                </a:solidFill>
              </a:rPr>
              <a:t>What impact did the Industrial Revolution have on Bristol’s trade?    How did trade evolve in Bristol? </a:t>
            </a:r>
          </a:p>
          <a:p>
            <a:endParaRPr lang="en-US" sz="1100" b="1" dirty="0">
              <a:solidFill>
                <a:schemeClr val="tx1"/>
              </a:solidFill>
            </a:endParaRP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45882" y="6147299"/>
            <a:ext cx="3665296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Religious Education (RE)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How does remembering maintain </a:t>
            </a:r>
            <a:r>
              <a:rPr lang="en-GB" sz="1200" b="1">
                <a:solidFill>
                  <a:schemeClr val="tx1"/>
                </a:solidFill>
              </a:rPr>
              <a:t>Jewish identify?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320879" y="172657"/>
            <a:ext cx="3262314" cy="314813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Maths</a:t>
            </a:r>
          </a:p>
          <a:p>
            <a:r>
              <a:rPr lang="en-GB" sz="1100" b="1" u="sng" dirty="0">
                <a:solidFill>
                  <a:schemeClr val="tx1"/>
                </a:solidFill>
              </a:rPr>
              <a:t>Place value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Roman numerals to 1000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Read, write and order numbers to 1,000,000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Powers of 10 . 10 more/10 less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Partition numbers to 1,000,000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Number line to 1,000,000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Round to the nearest 10, 100, 1000.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Round within 1,000,000</a:t>
            </a:r>
          </a:p>
          <a:p>
            <a:endParaRPr lang="en-GB" sz="1200" b="1" u="sng" dirty="0">
              <a:solidFill>
                <a:schemeClr val="tx1"/>
              </a:solidFill>
            </a:endParaRPr>
          </a:p>
          <a:p>
            <a:r>
              <a:rPr lang="en-GB" sz="1100" b="1" u="sng" dirty="0">
                <a:solidFill>
                  <a:schemeClr val="tx1"/>
                </a:solidFill>
              </a:rPr>
              <a:t>Addition and Subtraction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Mental strategies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Add and subtract numbers with more than 4digits.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Round to check answers.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Inverse operations.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Multi-step addition and subtraction problems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281860" y="481367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r>
              <a:rPr lang="en-GB" sz="1050" dirty="0">
                <a:solidFill>
                  <a:schemeClr val="tx1"/>
                </a:solidFill>
              </a:rPr>
              <a:t>Football: Passing/dribbling/shooting/team attacking and defending/ game situations</a:t>
            </a:r>
          </a:p>
          <a:p>
            <a:r>
              <a:rPr lang="en-GB" sz="1050" dirty="0">
                <a:solidFill>
                  <a:schemeClr val="tx1"/>
                </a:solidFill>
              </a:rPr>
              <a:t>Swimming: Improving swimming ability and water safety</a:t>
            </a:r>
          </a:p>
          <a:p>
            <a:r>
              <a:rPr lang="en-GB" sz="1050" dirty="0">
                <a:solidFill>
                  <a:schemeClr val="tx1"/>
                </a:solidFill>
              </a:rPr>
              <a:t>Camp: Outdoor activities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289557" y="6147299"/>
            <a:ext cx="3262315" cy="11014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French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Learn how to ask what time it is.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Learn how to say the time on the hour.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Learn numbers up to 40.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Learn places in a town.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5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320878" y="349316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sz="1200" b="1" dirty="0">
                <a:solidFill>
                  <a:schemeClr val="tx1"/>
                </a:solidFill>
              </a:rPr>
              <a:t>Personal, Social and Health Education (PSHE)</a:t>
            </a:r>
          </a:p>
          <a:p>
            <a:endParaRPr lang="en-GB" sz="1200" b="1" dirty="0">
              <a:solidFill>
                <a:schemeClr val="tx1"/>
              </a:solidFill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Exploring the Zones of Regulation and learn how to use them to help us understand our emotions.</a:t>
            </a: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423</TotalTime>
  <Words>469</Words>
  <Application>Microsoft Office PowerPoint</Application>
  <PresentationFormat>Custom</PresentationFormat>
  <Paragraphs>71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Roboto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Nicola Bryant</cp:lastModifiedBy>
  <cp:revision>42</cp:revision>
  <cp:lastPrinted>2022-10-25T12:51:30Z</cp:lastPrinted>
  <dcterms:created xsi:type="dcterms:W3CDTF">2022-10-20T15:18:26Z</dcterms:created>
  <dcterms:modified xsi:type="dcterms:W3CDTF">2026-10-07T11:27:21Z</dcterms:modified>
</cp:coreProperties>
</file>