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0691813" cy="7559675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3" autoAdjust="0"/>
    <p:restoredTop sz="94660"/>
  </p:normalViewPr>
  <p:slideViewPr>
    <p:cSldViewPr snapToGrid="0">
      <p:cViewPr>
        <p:scale>
          <a:sx n="80" d="100"/>
          <a:sy n="80" d="100"/>
        </p:scale>
        <p:origin x="-376" y="-2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66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37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446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853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140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650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354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715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382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530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122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994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5666" y="99762"/>
            <a:ext cx="3184284" cy="318657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English Key Texts and writing outcomes</a:t>
            </a:r>
          </a:p>
          <a:p>
            <a:pPr algn="ctr"/>
            <a:endParaRPr lang="en-GB" sz="1000" b="1" dirty="0">
              <a:solidFill>
                <a:schemeClr val="tx1"/>
              </a:solidFill>
            </a:endParaRPr>
          </a:p>
          <a:p>
            <a:pPr algn="ctr"/>
            <a:r>
              <a:rPr lang="en-GB" sz="1000" b="1" dirty="0">
                <a:solidFill>
                  <a:schemeClr val="tx1"/>
                </a:solidFill>
              </a:rPr>
              <a:t>Text: The wind in the wall. Grimm Tales</a:t>
            </a:r>
          </a:p>
          <a:p>
            <a:pPr algn="ctr"/>
            <a:r>
              <a:rPr lang="en-GB" sz="1000" b="1" dirty="0">
                <a:solidFill>
                  <a:schemeClr val="tx1"/>
                </a:solidFill>
              </a:rPr>
              <a:t> Outcomes: </a:t>
            </a:r>
            <a:r>
              <a:rPr lang="en-GB" sz="1000" b="1">
                <a:solidFill>
                  <a:schemeClr val="tx1"/>
                </a:solidFill>
              </a:rPr>
              <a:t>Formal Letter. Traditional </a:t>
            </a:r>
            <a:r>
              <a:rPr lang="en-GB" sz="1000" b="1" dirty="0">
                <a:solidFill>
                  <a:schemeClr val="tx1"/>
                </a:solidFill>
              </a:rPr>
              <a:t>tale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US" sz="1050" dirty="0">
                <a:solidFill>
                  <a:schemeClr val="tx1"/>
                </a:solidFill>
              </a:rPr>
              <a:t>Use formal language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US" sz="1050" dirty="0">
                <a:solidFill>
                  <a:schemeClr val="tx1"/>
                </a:solidFill>
              </a:rPr>
              <a:t>Use concise language effectively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US" sz="1050" dirty="0">
                <a:solidFill>
                  <a:schemeClr val="tx1"/>
                </a:solidFill>
              </a:rPr>
              <a:t>Use passive voice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US" sz="1050" dirty="0">
                <a:solidFill>
                  <a:schemeClr val="tx1"/>
                </a:solidFill>
              </a:rPr>
              <a:t>Use expanded noun phrases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US" sz="1050" dirty="0">
                <a:solidFill>
                  <a:schemeClr val="tx1"/>
                </a:solidFill>
              </a:rPr>
              <a:t>Use advanced punctuation to mark the boundary between independent clauses (including colons, semi-colons and dashes)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US" sz="1050" dirty="0">
                <a:solidFill>
                  <a:schemeClr val="tx1"/>
                </a:solidFill>
              </a:rPr>
              <a:t>Revision of the subjunctive form and use of formal language.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endParaRPr lang="en-US" sz="1000" dirty="0">
              <a:solidFill>
                <a:schemeClr val="tx1"/>
              </a:solidFill>
            </a:endParaRPr>
          </a:p>
          <a:p>
            <a:pPr marL="180975" indent="-180975">
              <a:buFont typeface="Arial" panose="020B0604020202020204" pitchFamily="34" charset="0"/>
              <a:buChar char="•"/>
            </a:pPr>
            <a:endParaRPr lang="en-US" sz="1000" b="1" dirty="0">
              <a:solidFill>
                <a:schemeClr val="tx1"/>
              </a:solidFill>
            </a:endParaRPr>
          </a:p>
          <a:p>
            <a:pPr marL="180975" indent="-180975">
              <a:buFont typeface="Arial" panose="020B0604020202020204" pitchFamily="34" charset="0"/>
              <a:buChar char="•"/>
            </a:pPr>
            <a:endParaRPr lang="en-US" sz="10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44554" y="3409247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Art / Design and Technology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Art – Space 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Use different media and techniques </a:t>
            </a:r>
          </a:p>
          <a:p>
            <a:pPr algn="ctr"/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47638" y="4813672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Music/Drama</a:t>
            </a:r>
          </a:p>
          <a:p>
            <a:pPr algn="ctr"/>
            <a:r>
              <a:rPr lang="en-GB" sz="1200" b="1" i="1" dirty="0">
                <a:solidFill>
                  <a:schemeClr val="tx1"/>
                </a:solidFill>
              </a:rPr>
              <a:t>Rehearsal and preparation</a:t>
            </a:r>
          </a:p>
          <a:p>
            <a:pPr algn="ctr"/>
            <a:endParaRPr lang="en-GB" sz="1200" b="1" i="1" dirty="0">
              <a:solidFill>
                <a:schemeClr val="tx1"/>
              </a:solidFill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Year 6 end of year production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47638" y="6141448"/>
            <a:ext cx="3184284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Computing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algn="ctr"/>
            <a:r>
              <a:rPr lang="en-GB" dirty="0"/>
              <a:t> </a:t>
            </a:r>
            <a:r>
              <a:rPr lang="en-GB" sz="1200" dirty="0">
                <a:solidFill>
                  <a:schemeClr val="tx1"/>
                </a:solidFill>
              </a:rPr>
              <a:t>3D modelling using CAD programme</a:t>
            </a:r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513258" y="193950"/>
            <a:ext cx="3665296" cy="2275079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Science</a:t>
            </a:r>
          </a:p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lvl="0" algn="ctr"/>
            <a:r>
              <a:rPr lang="en-GB" sz="1200" b="1" dirty="0">
                <a:solidFill>
                  <a:schemeClr val="tx1"/>
                </a:solidFill>
              </a:rPr>
              <a:t>Evolution &amp; Inheritance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Scientific concept of inheritance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Scientific meaning of adaptation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Theory of Evolution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Evidence for Evolution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Evidence for Evolution of Humans</a:t>
            </a:r>
          </a:p>
          <a:p>
            <a:pPr lvl="0" algn="ctr"/>
            <a:endParaRPr lang="en-GB" sz="1200" b="1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</a:endParaRPr>
          </a:p>
          <a:p>
            <a:endParaRPr lang="en-GB" sz="1764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474242" y="2592910"/>
            <a:ext cx="3665296" cy="208078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0796" tIns="50398" rIns="100796" bIns="5039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764" b="1" dirty="0">
                <a:solidFill>
                  <a:schemeClr val="tx1"/>
                </a:solidFill>
              </a:rPr>
              <a:t>Year:   6</a:t>
            </a:r>
          </a:p>
          <a:p>
            <a:r>
              <a:rPr lang="en-GB" sz="1764" b="1" dirty="0">
                <a:solidFill>
                  <a:schemeClr val="tx1"/>
                </a:solidFill>
              </a:rPr>
              <a:t>Term:  5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</a:rPr>
              <a:t>Curriculum map</a:t>
            </a:r>
          </a:p>
          <a:p>
            <a:pPr algn="ctr"/>
            <a:r>
              <a:rPr lang="en-US" sz="1400" b="1" dirty="0">
                <a:solidFill>
                  <a:schemeClr val="tx1"/>
                </a:solidFill>
              </a:rPr>
              <a:t>With kind hearts and determined minds, we inspire each other to be the best we can be.</a:t>
            </a:r>
            <a:endParaRPr lang="en-GB" sz="1400" dirty="0">
              <a:solidFill>
                <a:schemeClr val="tx1"/>
              </a:solidFill>
            </a:endParaRPr>
          </a:p>
          <a:p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445882" y="4813672"/>
            <a:ext cx="3665296" cy="1209747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1200" b="1">
                <a:solidFill>
                  <a:schemeClr val="tx1"/>
                </a:solidFill>
              </a:rPr>
              <a:t>Geography </a:t>
            </a:r>
            <a:endParaRPr lang="en-US" sz="1200" b="1" dirty="0">
              <a:solidFill>
                <a:schemeClr val="tx1"/>
              </a:solidFill>
            </a:endParaRPr>
          </a:p>
          <a:p>
            <a:pPr algn="ctr"/>
            <a:r>
              <a:rPr lang="en-US" sz="1200" b="1" dirty="0">
                <a:solidFill>
                  <a:schemeClr val="tx1"/>
                </a:solidFill>
              </a:rPr>
              <a:t>Global Trade</a:t>
            </a:r>
          </a:p>
          <a:p>
            <a:pPr algn="ctr"/>
            <a:endParaRPr lang="en-US" sz="1200" b="1" dirty="0">
              <a:solidFill>
                <a:schemeClr val="tx1"/>
              </a:solidFill>
            </a:endParaRPr>
          </a:p>
          <a:p>
            <a:pPr algn="ctr"/>
            <a:r>
              <a:rPr lang="en-US" sz="1200" b="1" dirty="0">
                <a:solidFill>
                  <a:schemeClr val="tx1"/>
                </a:solidFill>
              </a:rPr>
              <a:t>How do we get our food and commodities in the UK?</a:t>
            </a:r>
          </a:p>
          <a:p>
            <a:endParaRPr lang="en-US" sz="1200" b="1" dirty="0">
              <a:solidFill>
                <a:schemeClr val="tx1"/>
              </a:solidFill>
            </a:endParaRPr>
          </a:p>
          <a:p>
            <a:endParaRPr lang="en-US" sz="1200" b="1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445882" y="6147299"/>
            <a:ext cx="3665296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Religious Education (RE)</a:t>
            </a:r>
          </a:p>
          <a:p>
            <a:pPr algn="ctr"/>
            <a:r>
              <a:rPr lang="en-GB" sz="1050" kern="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is the best way for a Jew to show commitment to God?</a:t>
            </a:r>
            <a:endParaRPr lang="en-GB" sz="105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281862" y="193951"/>
            <a:ext cx="3262314" cy="3148138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Maths</a:t>
            </a:r>
          </a:p>
          <a:p>
            <a:endParaRPr lang="en-US" sz="1050" b="1" u="sng" dirty="0">
              <a:solidFill>
                <a:schemeClr val="tx1"/>
              </a:solidFill>
            </a:endParaRPr>
          </a:p>
          <a:p>
            <a:r>
              <a:rPr lang="en-US" sz="1050" b="1" u="sng" dirty="0">
                <a:solidFill>
                  <a:schemeClr val="tx1"/>
                </a:solidFill>
              </a:rPr>
              <a:t>Area, Perimeter &amp; Volume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>
                <a:solidFill>
                  <a:schemeClr val="tx1"/>
                </a:solidFill>
              </a:rPr>
              <a:t>Area of a parallelogram, volume of a cuboid</a:t>
            </a:r>
          </a:p>
          <a:p>
            <a:r>
              <a:rPr lang="en-US" sz="1050" b="1" u="sng" dirty="0">
                <a:solidFill>
                  <a:schemeClr val="tx1"/>
                </a:solidFill>
              </a:rPr>
              <a:t>Statistics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>
                <a:solidFill>
                  <a:schemeClr val="tx1"/>
                </a:solidFill>
              </a:rPr>
              <a:t>Line graphs, dual bar charts, read and interpret pie charts, pie charts with percentages, the mean</a:t>
            </a:r>
          </a:p>
          <a:p>
            <a:r>
              <a:rPr lang="en-US" sz="1050" b="1" u="sng" dirty="0">
                <a:solidFill>
                  <a:schemeClr val="tx1"/>
                </a:solidFill>
              </a:rPr>
              <a:t>Shape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>
                <a:solidFill>
                  <a:schemeClr val="tx1"/>
                </a:solidFill>
              </a:rPr>
              <a:t>Vertically opposite angles, Angles in a triangle, Missing angles in a triangle, Angles in a quadrilateral, Angles in polygons, Circles, Nets of 3-D shapes</a:t>
            </a:r>
          </a:p>
          <a:p>
            <a:r>
              <a:rPr lang="en-US" sz="1050" b="1" u="sng" dirty="0">
                <a:solidFill>
                  <a:schemeClr val="tx1"/>
                </a:solidFill>
              </a:rPr>
              <a:t>Position and Direction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>
                <a:solidFill>
                  <a:schemeClr val="tx1"/>
                </a:solidFill>
              </a:rPr>
              <a:t>The first quadrant, Read and plot points in four quadrants, Solve problems with coordinates, Translations, Reflections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281860" y="481367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Physical Education (PE)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Athletics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Rounders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289557" y="6151894"/>
            <a:ext cx="3262315" cy="1101495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French</a:t>
            </a:r>
          </a:p>
          <a:p>
            <a:r>
              <a:rPr lang="en-GB" sz="1050" b="1" dirty="0" err="1">
                <a:solidFill>
                  <a:schemeClr val="tx1"/>
                </a:solidFill>
              </a:rPr>
              <a:t>C’est</a:t>
            </a:r>
            <a:r>
              <a:rPr lang="en-GB" sz="1050" b="1" dirty="0">
                <a:solidFill>
                  <a:schemeClr val="tx1"/>
                </a:solidFill>
              </a:rPr>
              <a:t> </a:t>
            </a:r>
            <a:r>
              <a:rPr lang="en-GB" sz="1050" b="1" dirty="0" err="1">
                <a:solidFill>
                  <a:schemeClr val="tx1"/>
                </a:solidFill>
              </a:rPr>
              <a:t>Moi</a:t>
            </a:r>
            <a:r>
              <a:rPr lang="en-GB" sz="1050" b="1" dirty="0">
                <a:solidFill>
                  <a:schemeClr val="tx1"/>
                </a:solidFill>
              </a:rPr>
              <a:t>!</a:t>
            </a:r>
            <a:endParaRPr lang="en-GB" sz="1050" dirty="0">
              <a:solidFill>
                <a:schemeClr val="tx1"/>
              </a:solidFill>
            </a:endParaRPr>
          </a:p>
          <a:p>
            <a:pPr lvl="0"/>
            <a:r>
              <a:rPr lang="en-GB" sz="1050" dirty="0">
                <a:solidFill>
                  <a:schemeClr val="tx1"/>
                </a:solidFill>
              </a:rPr>
              <a:t>Engage in conversations; ask and answer questions about ourselves.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pic>
        <p:nvPicPr>
          <p:cNvPr id="22" name="Picture 21" descr="https://primarysite-prod-sorted.s3.amazonaws.com/churchill-cofe-primary-school/UploadedImage/5dfdd9b0f2944af585e9977860a2dda3_1x1.png">
            <a:extLst>
              <a:ext uri="{FF2B5EF4-FFF2-40B4-BE49-F238E27FC236}">
                <a16:creationId xmlns:a16="http://schemas.microsoft.com/office/drawing/2014/main" id="{188C9D4A-0B50-4137-9EA1-D8778746C2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817" y="4070145"/>
            <a:ext cx="3490148" cy="4565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E8ACCC3-F32B-4160-8C29-3C953EF9B2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630" y="2736134"/>
            <a:ext cx="670929" cy="752506"/>
          </a:xfrm>
          <a:prstGeom prst="rect">
            <a:avLst/>
          </a:prstGeom>
        </p:spPr>
      </p:pic>
      <p:sp>
        <p:nvSpPr>
          <p:cNvPr id="24" name="Rounded Rectangle 16">
            <a:extLst>
              <a:ext uri="{FF2B5EF4-FFF2-40B4-BE49-F238E27FC236}">
                <a16:creationId xmlns:a16="http://schemas.microsoft.com/office/drawing/2014/main" id="{E7EBEC94-4428-4789-87B6-FD2FB3E3866A}"/>
              </a:ext>
            </a:extLst>
          </p:cNvPr>
          <p:cNvSpPr/>
          <p:nvPr/>
        </p:nvSpPr>
        <p:spPr>
          <a:xfrm>
            <a:off x="7320878" y="349316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Personal, Social and Health Education (PHSE)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Healthy Me</a:t>
            </a:r>
          </a:p>
          <a:p>
            <a:r>
              <a:rPr lang="en-US" sz="1100" dirty="0">
                <a:solidFill>
                  <a:schemeClr val="tx1"/>
                </a:solidFill>
              </a:rPr>
              <a:t>•I know how to take care of my mental health</a:t>
            </a:r>
          </a:p>
          <a:p>
            <a:r>
              <a:rPr lang="en-US" sz="1100" dirty="0">
                <a:solidFill>
                  <a:schemeClr val="tx1"/>
                </a:solidFill>
              </a:rPr>
              <a:t>•I can </a:t>
            </a:r>
            <a:r>
              <a:rPr lang="en-US" sz="1100" dirty="0" err="1">
                <a:solidFill>
                  <a:schemeClr val="tx1"/>
                </a:solidFill>
              </a:rPr>
              <a:t>recognise</a:t>
            </a:r>
            <a:r>
              <a:rPr lang="en-US" sz="1100" dirty="0">
                <a:solidFill>
                  <a:schemeClr val="tx1"/>
                </a:solidFill>
              </a:rPr>
              <a:t> when people are trying to gain power or control</a:t>
            </a:r>
            <a:endParaRPr lang="en-GB" sz="11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108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415</TotalTime>
  <Words>330</Words>
  <Application>Microsoft Office PowerPoint</Application>
  <PresentationFormat>Custom</PresentationFormat>
  <Paragraphs>63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Segoe UI</vt:lpstr>
      <vt:lpstr>Office Theme</vt:lpstr>
      <vt:lpstr>PowerPoint Presentation</vt:lpstr>
    </vt:vector>
  </TitlesOfParts>
  <Company>ICT Network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Toby Maddocks</dc:creator>
  <cp:lastModifiedBy>Glenn Davis</cp:lastModifiedBy>
  <cp:revision>37</cp:revision>
  <cp:lastPrinted>2022-10-25T12:51:30Z</cp:lastPrinted>
  <dcterms:created xsi:type="dcterms:W3CDTF">2022-10-20T15:18:26Z</dcterms:created>
  <dcterms:modified xsi:type="dcterms:W3CDTF">2026-01-05T10:20:19Z</dcterms:modified>
</cp:coreProperties>
</file>