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3" autoAdjust="0"/>
    <p:restoredTop sz="94660"/>
  </p:normalViewPr>
  <p:slideViewPr>
    <p:cSldViewPr snapToGrid="0">
      <p:cViewPr varScale="1">
        <p:scale>
          <a:sx n="56" d="100"/>
          <a:sy n="56" d="100"/>
        </p:scale>
        <p:origin x="12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3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44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5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5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35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1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38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3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D43A-25AF-4C43-BF95-A50CE6B95A43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9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5666" y="155518"/>
            <a:ext cx="3184284" cy="318657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English Key Texts and writing outcomes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Beowulf by Michael Morpurgo</a:t>
            </a:r>
          </a:p>
          <a:p>
            <a:pPr lvl="0"/>
            <a:r>
              <a:rPr lang="en-GB" sz="900" b="1" dirty="0">
                <a:solidFill>
                  <a:schemeClr val="tx1"/>
                </a:solidFill>
              </a:rPr>
              <a:t>- </a:t>
            </a:r>
            <a:r>
              <a:rPr lang="en-GB" sz="900" dirty="0">
                <a:solidFill>
                  <a:schemeClr val="tx1"/>
                </a:solidFill>
              </a:rPr>
              <a:t>Discuss writing similar to that which they are planning to write in order to understand and learn from its structure, vocabulary and grammar.</a:t>
            </a:r>
          </a:p>
          <a:p>
            <a:pPr lvl="0"/>
            <a:r>
              <a:rPr lang="en-GB" sz="900" dirty="0">
                <a:solidFill>
                  <a:schemeClr val="tx1"/>
                </a:solidFill>
              </a:rPr>
              <a:t>- Expressing time, place and cause using conjunctions [for example, when, before, after, while, so, because], adverbs [for example, then, next, soon, therefore], or prepositions [for example, before, after, during, in, because of].</a:t>
            </a:r>
          </a:p>
          <a:p>
            <a:r>
              <a:rPr lang="en-GB" sz="900" dirty="0">
                <a:solidFill>
                  <a:schemeClr val="tx1"/>
                </a:solidFill>
              </a:rPr>
              <a:t>- Appropriate choice of pronoun or noun within and across sentences to aid cohesion and avoid </a:t>
            </a:r>
            <a:br>
              <a:rPr lang="en-GB" sz="900" dirty="0">
                <a:solidFill>
                  <a:schemeClr val="tx1"/>
                </a:solidFill>
              </a:rPr>
            </a:br>
            <a:r>
              <a:rPr lang="en-GB" sz="900" dirty="0">
                <a:solidFill>
                  <a:schemeClr val="tx1"/>
                </a:solidFill>
              </a:rPr>
              <a:t>repetition </a:t>
            </a:r>
          </a:p>
          <a:p>
            <a:r>
              <a:rPr lang="en-GB" sz="900" dirty="0">
                <a:solidFill>
                  <a:schemeClr val="tx1"/>
                </a:solidFill>
              </a:rPr>
              <a:t>-Fronted adverbials [for example, Later that day, I heard the bad news.</a:t>
            </a:r>
          </a:p>
          <a:p>
            <a:r>
              <a:rPr lang="en-GB" sz="900" dirty="0">
                <a:solidFill>
                  <a:schemeClr val="tx1"/>
                </a:solidFill>
              </a:rPr>
              <a:t>- Noun phrases expanded by the addition of modifying adjectives, nouns and preposition phrases (e.g. the teacher expanded to: the strict maths teacher with curly hair)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47638" y="3475450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Art / Design and Technology</a:t>
            </a:r>
          </a:p>
          <a:p>
            <a:pPr lvl="0"/>
            <a:r>
              <a:rPr lang="en-GB" sz="900" dirty="0">
                <a:solidFill>
                  <a:schemeClr val="tx1"/>
                </a:solidFill>
              </a:rPr>
              <a:t>. </a:t>
            </a:r>
            <a:r>
              <a:rPr lang="en-GB" sz="800" dirty="0">
                <a:solidFill>
                  <a:schemeClr val="tx1"/>
                </a:solidFill>
              </a:rPr>
              <a:t>To select, construct and work on a multi-shaped and textured surface.</a:t>
            </a:r>
          </a:p>
          <a:p>
            <a:pPr lvl="0"/>
            <a:r>
              <a:rPr lang="en-GB" sz="800" dirty="0">
                <a:solidFill>
                  <a:schemeClr val="tx1"/>
                </a:solidFill>
              </a:rPr>
              <a:t>To mix colours and select appropriate brushes for specific purposes. </a:t>
            </a:r>
          </a:p>
          <a:p>
            <a:pPr lvl="0"/>
            <a:r>
              <a:rPr lang="en-GB" sz="800" dirty="0">
                <a:solidFill>
                  <a:schemeClr val="tx1"/>
                </a:solidFill>
              </a:rPr>
              <a:t>To experiment with the application of colours. 2a</a:t>
            </a:r>
          </a:p>
          <a:p>
            <a:pPr lvl="0"/>
            <a:r>
              <a:rPr lang="en-GB" sz="800" dirty="0">
                <a:solidFill>
                  <a:schemeClr val="tx1"/>
                </a:solidFill>
              </a:rPr>
              <a:t>To make practical responses to the work of Georgia O’Keefe.  </a:t>
            </a:r>
          </a:p>
          <a:p>
            <a:pPr lvl="0"/>
            <a:r>
              <a:rPr lang="en-GB" sz="800" dirty="0">
                <a:solidFill>
                  <a:schemeClr val="tx1"/>
                </a:solidFill>
              </a:rPr>
              <a:t>To develop an understanding of and make practical responses to techniques used by J.M.W. Turner.</a:t>
            </a:r>
          </a:p>
          <a:p>
            <a:pPr lvl="0"/>
            <a:endParaRPr lang="en-GB" sz="800" dirty="0">
              <a:solidFill>
                <a:schemeClr val="tx1"/>
              </a:solidFill>
            </a:endParaRPr>
          </a:p>
          <a:p>
            <a:endParaRPr lang="en-GB" sz="800" dirty="0">
              <a:solidFill>
                <a:schemeClr val="tx1"/>
              </a:solidFill>
            </a:endParaRPr>
          </a:p>
          <a:p>
            <a:pPr algn="ctr"/>
            <a:endParaRPr lang="en-GB" sz="8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47638" y="4813672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Music</a:t>
            </a:r>
          </a:p>
          <a:p>
            <a:r>
              <a:rPr lang="en-GB" sz="1200" dirty="0">
                <a:solidFill>
                  <a:schemeClr val="tx1"/>
                </a:solidFill>
              </a:rPr>
              <a:t>Raise the roof a collection of themed songs for performance with other North Somerset Primary Schools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39941" y="6151894"/>
            <a:ext cx="3184284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Computing </a:t>
            </a:r>
          </a:p>
          <a:p>
            <a:r>
              <a:rPr lang="en-GB" sz="1000" dirty="0">
                <a:solidFill>
                  <a:schemeClr val="tx1"/>
                </a:solidFill>
              </a:rPr>
              <a:t>Use an online tool (Padlet) to share ideas.</a:t>
            </a:r>
          </a:p>
          <a:p>
            <a:r>
              <a:rPr lang="en-GB" sz="1000" dirty="0">
                <a:solidFill>
                  <a:schemeClr val="tx1"/>
                </a:solidFill>
              </a:rPr>
              <a:t>Discuss what is ‘true’ online and how we can check for reliable information</a:t>
            </a:r>
          </a:p>
          <a:p>
            <a:r>
              <a:rPr lang="en-GB" sz="1000" dirty="0">
                <a:solidFill>
                  <a:schemeClr val="tx1"/>
                </a:solidFill>
              </a:rPr>
              <a:t>Research a topic and begin to consider plagiarism</a:t>
            </a:r>
          </a:p>
          <a:p>
            <a:endParaRPr lang="en-GB" sz="120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513258" y="193950"/>
            <a:ext cx="3665296" cy="2275079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Science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Living things and their habitats (continued)</a:t>
            </a:r>
          </a:p>
          <a:p>
            <a:pPr lvl="0"/>
            <a:r>
              <a:rPr lang="en-GB" sz="1200" dirty="0">
                <a:solidFill>
                  <a:schemeClr val="tx1"/>
                </a:solidFill>
              </a:rPr>
              <a:t>Grouping living things</a:t>
            </a:r>
          </a:p>
          <a:p>
            <a:pPr lvl="0"/>
            <a:r>
              <a:rPr lang="en-GB" sz="1200" dirty="0">
                <a:solidFill>
                  <a:schemeClr val="tx1"/>
                </a:solidFill>
              </a:rPr>
              <a:t>Classifying vertebrates</a:t>
            </a:r>
          </a:p>
          <a:p>
            <a:pPr lvl="0"/>
            <a:r>
              <a:rPr lang="en-GB" sz="1200" dirty="0">
                <a:solidFill>
                  <a:schemeClr val="tx1"/>
                </a:solidFill>
              </a:rPr>
              <a:t>Classification keys</a:t>
            </a:r>
          </a:p>
          <a:p>
            <a:pPr lvl="0"/>
            <a:r>
              <a:rPr lang="en-GB" sz="1200" dirty="0">
                <a:solidFill>
                  <a:schemeClr val="tx1"/>
                </a:solidFill>
              </a:rPr>
              <a:t>Local habitat study – </a:t>
            </a:r>
            <a:r>
              <a:rPr lang="en-GB" sz="1200" dirty="0" err="1">
                <a:solidFill>
                  <a:schemeClr val="tx1"/>
                </a:solidFill>
              </a:rPr>
              <a:t>Slimbridge</a:t>
            </a:r>
            <a:r>
              <a:rPr lang="en-GB" sz="1200" dirty="0">
                <a:solidFill>
                  <a:schemeClr val="tx1"/>
                </a:solidFill>
              </a:rPr>
              <a:t> visit.</a:t>
            </a:r>
          </a:p>
          <a:p>
            <a:pPr lvl="0"/>
            <a:r>
              <a:rPr lang="en-GB" sz="1200" dirty="0">
                <a:solidFill>
                  <a:schemeClr val="tx1"/>
                </a:solidFill>
              </a:rPr>
              <a:t>Environmental changes. 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>
              <a:solidFill>
                <a:schemeClr val="tx1"/>
              </a:solidFill>
            </a:endParaRPr>
          </a:p>
          <a:p>
            <a:endParaRPr lang="en-GB" sz="1764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4242" y="2592910"/>
            <a:ext cx="3665296" cy="208078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0796" tIns="50398" rIns="100796" bIns="5039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764" b="1" dirty="0">
                <a:solidFill>
                  <a:schemeClr val="tx1"/>
                </a:solidFill>
              </a:rPr>
              <a:t>Year: 4 </a:t>
            </a:r>
          </a:p>
          <a:p>
            <a:r>
              <a:rPr lang="en-GB" sz="1764" b="1" dirty="0">
                <a:solidFill>
                  <a:schemeClr val="tx1"/>
                </a:solidFill>
              </a:rPr>
              <a:t>Term: 4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Curriculum map</a:t>
            </a:r>
          </a:p>
          <a:p>
            <a:pPr algn="ctr"/>
            <a:r>
              <a:rPr lang="en-US" sz="1400" b="1" dirty="0">
                <a:solidFill>
                  <a:schemeClr val="tx1"/>
                </a:solidFill>
              </a:rPr>
              <a:t>With kind hearts and determined minds, we inspire each other to be the best we can be.</a:t>
            </a:r>
            <a:endParaRPr lang="en-GB" sz="1400" dirty="0">
              <a:solidFill>
                <a:schemeClr val="tx1"/>
              </a:solidFill>
            </a:endParaRPr>
          </a:p>
          <a:p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45882" y="4813672"/>
            <a:ext cx="3665296" cy="1209747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History – The Saxons</a:t>
            </a:r>
          </a:p>
          <a:p>
            <a:r>
              <a:rPr lang="en-GB" sz="1100" dirty="0">
                <a:solidFill>
                  <a:schemeClr val="tx1"/>
                </a:solidFill>
              </a:rPr>
              <a:t>Roman withdrawal from Britain in c. AD 410 and the fall of the western Roman Empire.</a:t>
            </a:r>
          </a:p>
          <a:p>
            <a:r>
              <a:rPr lang="en-GB" sz="1100" dirty="0">
                <a:solidFill>
                  <a:schemeClr val="tx1"/>
                </a:solidFill>
              </a:rPr>
              <a:t>Scots invasions from Ireland to north Britain (now Scotland)</a:t>
            </a:r>
          </a:p>
          <a:p>
            <a:r>
              <a:rPr lang="en-GB" sz="1100" dirty="0">
                <a:solidFill>
                  <a:schemeClr val="tx1"/>
                </a:solidFill>
              </a:rPr>
              <a:t>Anglo-Saxon invasions, settlements and culture</a:t>
            </a:r>
            <a:r>
              <a:rPr lang="en-GB" sz="1200" b="1" dirty="0">
                <a:solidFill>
                  <a:schemeClr val="tx1"/>
                </a:solidFill>
              </a:rPr>
              <a:t>.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45882" y="6147299"/>
            <a:ext cx="3665296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Religious Education (RE)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Theme: Easter</a:t>
            </a:r>
          </a:p>
          <a:p>
            <a:r>
              <a:rPr lang="en-GB" sz="1200" dirty="0">
                <a:solidFill>
                  <a:schemeClr val="tx1"/>
                </a:solidFill>
              </a:rPr>
              <a:t>Is forgiveness always possible?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289558" y="208530"/>
            <a:ext cx="3262314" cy="3148138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Maths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Fractions</a:t>
            </a:r>
          </a:p>
          <a:p>
            <a:r>
              <a:rPr lang="en-GB" sz="700" dirty="0">
                <a:solidFill>
                  <a:schemeClr val="tx1"/>
                </a:solidFill>
              </a:rPr>
              <a:t>Understanding the whole </a:t>
            </a:r>
          </a:p>
          <a:p>
            <a:r>
              <a:rPr lang="en-GB" sz="700" dirty="0">
                <a:solidFill>
                  <a:schemeClr val="tx1"/>
                </a:solidFill>
              </a:rPr>
              <a:t>Count beyond 1 </a:t>
            </a:r>
          </a:p>
          <a:p>
            <a:r>
              <a:rPr lang="en-GB" sz="700" dirty="0">
                <a:solidFill>
                  <a:schemeClr val="tx1"/>
                </a:solidFill>
              </a:rPr>
              <a:t>Partition a mixed number </a:t>
            </a:r>
          </a:p>
          <a:p>
            <a:r>
              <a:rPr lang="en-GB" sz="700" dirty="0">
                <a:solidFill>
                  <a:schemeClr val="tx1"/>
                </a:solidFill>
              </a:rPr>
              <a:t>Number lines with mixed numbers </a:t>
            </a:r>
          </a:p>
          <a:p>
            <a:r>
              <a:rPr lang="en-GB" sz="700" dirty="0">
                <a:solidFill>
                  <a:schemeClr val="tx1"/>
                </a:solidFill>
              </a:rPr>
              <a:t>Compare and order mixed numbers </a:t>
            </a:r>
          </a:p>
          <a:p>
            <a:r>
              <a:rPr lang="en-GB" sz="700" dirty="0">
                <a:solidFill>
                  <a:schemeClr val="tx1"/>
                </a:solidFill>
              </a:rPr>
              <a:t>Understand improper fractions </a:t>
            </a:r>
          </a:p>
          <a:p>
            <a:r>
              <a:rPr lang="en-GB" sz="700" dirty="0">
                <a:solidFill>
                  <a:schemeClr val="tx1"/>
                </a:solidFill>
              </a:rPr>
              <a:t>Convert mixed numbers to improper fractions </a:t>
            </a:r>
          </a:p>
          <a:p>
            <a:r>
              <a:rPr lang="en-GB" sz="700" dirty="0">
                <a:solidFill>
                  <a:schemeClr val="tx1"/>
                </a:solidFill>
              </a:rPr>
              <a:t>Convert improper fractions to mixed numbers</a:t>
            </a:r>
          </a:p>
          <a:p>
            <a:r>
              <a:rPr lang="en-GB" sz="700" dirty="0">
                <a:solidFill>
                  <a:schemeClr val="tx1"/>
                </a:solidFill>
              </a:rPr>
              <a:t>Equivalent fractions on a number line </a:t>
            </a:r>
          </a:p>
          <a:p>
            <a:r>
              <a:rPr lang="en-GB" sz="700" dirty="0">
                <a:solidFill>
                  <a:schemeClr val="tx1"/>
                </a:solidFill>
              </a:rPr>
              <a:t>Equivalent fraction families </a:t>
            </a:r>
          </a:p>
          <a:p>
            <a:r>
              <a:rPr lang="en-GB" sz="700" dirty="0">
                <a:solidFill>
                  <a:schemeClr val="tx1"/>
                </a:solidFill>
              </a:rPr>
              <a:t>Add two or more fractions </a:t>
            </a:r>
          </a:p>
          <a:p>
            <a:r>
              <a:rPr lang="en-GB" sz="700" dirty="0">
                <a:solidFill>
                  <a:schemeClr val="tx1"/>
                </a:solidFill>
              </a:rPr>
              <a:t>Add fractions and mixed numbers </a:t>
            </a:r>
          </a:p>
          <a:p>
            <a:r>
              <a:rPr lang="en-GB" sz="700" dirty="0">
                <a:solidFill>
                  <a:schemeClr val="tx1"/>
                </a:solidFill>
              </a:rPr>
              <a:t>Subtract two fractions </a:t>
            </a:r>
          </a:p>
          <a:p>
            <a:r>
              <a:rPr lang="en-GB" sz="700" dirty="0">
                <a:solidFill>
                  <a:schemeClr val="tx1"/>
                </a:solidFill>
              </a:rPr>
              <a:t>Subtract from whole amounts </a:t>
            </a:r>
          </a:p>
          <a:p>
            <a:r>
              <a:rPr lang="en-GB" sz="700" dirty="0">
                <a:solidFill>
                  <a:schemeClr val="tx1"/>
                </a:solidFill>
              </a:rPr>
              <a:t>Subtract from mixed numbers 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Decimals</a:t>
            </a:r>
          </a:p>
          <a:p>
            <a:r>
              <a:rPr lang="en-GB" sz="700" dirty="0">
                <a:solidFill>
                  <a:schemeClr val="tx1"/>
                </a:solidFill>
              </a:rPr>
              <a:t>Tenths as fractions </a:t>
            </a:r>
          </a:p>
          <a:p>
            <a:r>
              <a:rPr lang="en-GB" sz="700" dirty="0">
                <a:solidFill>
                  <a:schemeClr val="tx1"/>
                </a:solidFill>
              </a:rPr>
              <a:t>Tenths as decimals </a:t>
            </a:r>
          </a:p>
          <a:p>
            <a:r>
              <a:rPr lang="en-GB" sz="700" dirty="0">
                <a:solidFill>
                  <a:schemeClr val="tx1"/>
                </a:solidFill>
              </a:rPr>
              <a:t>Tenths on a place value chart </a:t>
            </a:r>
          </a:p>
          <a:p>
            <a:r>
              <a:rPr lang="en-GB" sz="700" dirty="0">
                <a:solidFill>
                  <a:schemeClr val="tx1"/>
                </a:solidFill>
              </a:rPr>
              <a:t>Tenths on a number line </a:t>
            </a:r>
          </a:p>
          <a:p>
            <a:r>
              <a:rPr lang="en-GB" sz="700" dirty="0">
                <a:solidFill>
                  <a:schemeClr val="tx1"/>
                </a:solidFill>
              </a:rPr>
              <a:t>Divide a 1-digit and 2 digit  number by 10 </a:t>
            </a:r>
          </a:p>
          <a:p>
            <a:r>
              <a:rPr lang="en-GB" sz="700" dirty="0">
                <a:solidFill>
                  <a:schemeClr val="tx1"/>
                </a:solidFill>
              </a:rPr>
              <a:t>Hundredths as fractions </a:t>
            </a:r>
          </a:p>
          <a:p>
            <a:r>
              <a:rPr lang="en-GB" sz="700" dirty="0">
                <a:solidFill>
                  <a:schemeClr val="tx1"/>
                </a:solidFill>
              </a:rPr>
              <a:t>Hundredths as decimals </a:t>
            </a:r>
          </a:p>
          <a:p>
            <a:endParaRPr lang="en-GB" sz="1050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  <a:p>
            <a:r>
              <a:rPr lang="en-GB" sz="1000" dirty="0">
                <a:solidFill>
                  <a:schemeClr val="tx1"/>
                </a:solidFill>
              </a:rPr>
              <a:t> </a:t>
            </a:r>
          </a:p>
          <a:p>
            <a:endParaRPr lang="en-GB" sz="1764" b="1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281860" y="481367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Physical Education (PE)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Handball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Tennis</a:t>
            </a:r>
          </a:p>
          <a:p>
            <a:endParaRPr lang="en-GB" sz="1764" b="1" dirty="0">
              <a:solidFill>
                <a:schemeClr val="tx1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7289557" y="6151894"/>
            <a:ext cx="3262315" cy="1101495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French</a:t>
            </a:r>
          </a:p>
          <a:p>
            <a:pPr lvl="0"/>
            <a:r>
              <a:rPr lang="en-GB" sz="900" dirty="0">
                <a:solidFill>
                  <a:schemeClr val="tx1"/>
                </a:solidFill>
              </a:rPr>
              <a:t>Engage in conversations; ask and answer questions; express opinions and respond to those of others.</a:t>
            </a:r>
          </a:p>
          <a:p>
            <a:pPr lvl="0"/>
            <a:r>
              <a:rPr lang="en-GB" sz="900" dirty="0">
                <a:solidFill>
                  <a:schemeClr val="tx1"/>
                </a:solidFill>
              </a:rPr>
              <a:t>Appreciate stories, songs, poems and rhymes in the language.</a:t>
            </a:r>
          </a:p>
          <a:p>
            <a:pPr lvl="0"/>
            <a:r>
              <a:rPr lang="en-GB" sz="900" dirty="0">
                <a:solidFill>
                  <a:schemeClr val="tx1"/>
                </a:solidFill>
              </a:rPr>
              <a:t>Write phrases from memory and adapt these to create new sentences. </a:t>
            </a:r>
          </a:p>
        </p:txBody>
      </p:sp>
      <p:pic>
        <p:nvPicPr>
          <p:cNvPr id="22" name="Picture 21" descr="https://primarysite-prod-sorted.s3.amazonaws.com/churchill-cofe-primary-school/UploadedImage/5dfdd9b0f2944af585e9977860a2dda3_1x1.png">
            <a:extLst>
              <a:ext uri="{FF2B5EF4-FFF2-40B4-BE49-F238E27FC236}">
                <a16:creationId xmlns:a16="http://schemas.microsoft.com/office/drawing/2014/main" id="{188C9D4A-0B50-4137-9EA1-D8778746C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817" y="4070145"/>
            <a:ext cx="3490148" cy="456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8ACCC3-F32B-4160-8C29-3C953EF9B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30" y="2736134"/>
            <a:ext cx="670929" cy="752506"/>
          </a:xfrm>
          <a:prstGeom prst="rect">
            <a:avLst/>
          </a:prstGeom>
        </p:spPr>
      </p:pic>
      <p:sp>
        <p:nvSpPr>
          <p:cNvPr id="24" name="Rounded Rectangle 16">
            <a:extLst>
              <a:ext uri="{FF2B5EF4-FFF2-40B4-BE49-F238E27FC236}">
                <a16:creationId xmlns:a16="http://schemas.microsoft.com/office/drawing/2014/main" id="{E7EBEC94-4428-4789-87B6-FD2FB3E3866A}"/>
              </a:ext>
            </a:extLst>
          </p:cNvPr>
          <p:cNvSpPr/>
          <p:nvPr/>
        </p:nvSpPr>
        <p:spPr>
          <a:xfrm>
            <a:off x="7320878" y="349316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Personal, Social and Health Education (PHSE)</a:t>
            </a:r>
          </a:p>
          <a:p>
            <a:r>
              <a:rPr lang="en-GB" sz="1000" dirty="0">
                <a:solidFill>
                  <a:schemeClr val="tx1"/>
                </a:solidFill>
              </a:rPr>
              <a:t>Healthy Me		Healthy friendships</a:t>
            </a:r>
          </a:p>
          <a:p>
            <a:r>
              <a:rPr lang="en-GB" sz="1000" dirty="0">
                <a:solidFill>
                  <a:schemeClr val="tx1"/>
                </a:solidFill>
              </a:rPr>
              <a:t>My friends and me	Celebrating my inner strength</a:t>
            </a:r>
          </a:p>
          <a:p>
            <a:r>
              <a:rPr lang="en-GB" sz="1000" dirty="0">
                <a:solidFill>
                  <a:schemeClr val="tx1"/>
                </a:solidFill>
              </a:rPr>
              <a:t>Group dynamics		Assertiveness</a:t>
            </a:r>
          </a:p>
          <a:p>
            <a:r>
              <a:rPr lang="en-GB" sz="1000" dirty="0">
                <a:solidFill>
                  <a:schemeClr val="tx1"/>
                </a:solidFill>
              </a:rPr>
              <a:t>Smoking</a:t>
            </a:r>
          </a:p>
          <a:p>
            <a:r>
              <a:rPr lang="en-GB" sz="1000" dirty="0">
                <a:solidFill>
                  <a:schemeClr val="tx1"/>
                </a:solidFill>
              </a:rPr>
              <a:t>Alcohol</a:t>
            </a:r>
            <a:endParaRPr lang="en-GB" sz="1400" b="1" dirty="0">
              <a:solidFill>
                <a:schemeClr val="tx1"/>
              </a:solidFill>
            </a:endParaRPr>
          </a:p>
          <a:p>
            <a:endParaRPr lang="en-GB" sz="800" b="1" dirty="0">
              <a:solidFill>
                <a:schemeClr val="tx1"/>
              </a:solidFill>
            </a:endParaRPr>
          </a:p>
        </p:txBody>
      </p:sp>
      <p:pic>
        <p:nvPicPr>
          <p:cNvPr id="1025" name="Picture 1" descr="page2image3870065312">
            <a:extLst>
              <a:ext uri="{FF2B5EF4-FFF2-40B4-BE49-F238E27FC236}">
                <a16:creationId xmlns:a16="http://schemas.microsoft.com/office/drawing/2014/main" id="{A4234D5E-10E1-45EE-B9EC-2EC5F65804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8108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110</TotalTime>
  <Words>570</Words>
  <Application>Microsoft Office PowerPoint</Application>
  <PresentationFormat>Custom</PresentationFormat>
  <Paragraphs>81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Toby Maddocks</dc:creator>
  <cp:lastModifiedBy>Toby Maddocks</cp:lastModifiedBy>
  <cp:revision>14</cp:revision>
  <cp:lastPrinted>2022-10-25T12:51:30Z</cp:lastPrinted>
  <dcterms:created xsi:type="dcterms:W3CDTF">2022-10-20T15:18:26Z</dcterms:created>
  <dcterms:modified xsi:type="dcterms:W3CDTF">2024-09-10T16:08:05Z</dcterms:modified>
</cp:coreProperties>
</file>