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</p:sldIdLst>
  <p:sldSz cx="10693400" cy="7556500"/>
  <p:notesSz cx="6858000" cy="9144000"/>
  <p:embeddedFontLst>
    <p:embeddedFont>
      <p:font typeface="A Day Without Sun Text" panose="020B0604020202020204" charset="0"/>
      <p:regular r:id="rId6"/>
    </p:embeddedFont>
    <p:embeddedFont>
      <p:font typeface="A Day Without Sun Text Bold" panose="020B0604020202020204" charset="0"/>
      <p:regular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6" d="100"/>
          <a:sy n="56" d="100"/>
        </p:scale>
        <p:origin x="1184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font" Target="fonts/font2.fntdata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4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3843118" y="6385361"/>
            <a:ext cx="14096132" cy="893023"/>
            <a:chOff x="0" y="0"/>
            <a:chExt cx="5051735" cy="32003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051735" cy="320039"/>
            </a:xfrm>
            <a:custGeom>
              <a:avLst/>
              <a:gdLst/>
              <a:ahLst/>
              <a:cxnLst/>
              <a:rect l="l" t="t" r="r" b="b"/>
              <a:pathLst>
                <a:path w="5051735" h="320039">
                  <a:moveTo>
                    <a:pt x="0" y="0"/>
                  </a:moveTo>
                  <a:lnTo>
                    <a:pt x="5051735" y="0"/>
                  </a:lnTo>
                  <a:lnTo>
                    <a:pt x="5051735" y="320039"/>
                  </a:lnTo>
                  <a:lnTo>
                    <a:pt x="0" y="320039"/>
                  </a:lnTo>
                  <a:close/>
                </a:path>
              </a:pathLst>
            </a:custGeom>
            <a:solidFill>
              <a:srgbClr val="00BF63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5051735" cy="3486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1189796" y="230319"/>
            <a:ext cx="14096132" cy="572721"/>
            <a:chOff x="0" y="0"/>
            <a:chExt cx="5051735" cy="20525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051735" cy="205250"/>
            </a:xfrm>
            <a:custGeom>
              <a:avLst/>
              <a:gdLst/>
              <a:ahLst/>
              <a:cxnLst/>
              <a:rect l="l" t="t" r="r" b="b"/>
              <a:pathLst>
                <a:path w="5051735" h="205250">
                  <a:moveTo>
                    <a:pt x="0" y="0"/>
                  </a:moveTo>
                  <a:lnTo>
                    <a:pt x="5051735" y="0"/>
                  </a:lnTo>
                  <a:lnTo>
                    <a:pt x="5051735" y="205250"/>
                  </a:lnTo>
                  <a:lnTo>
                    <a:pt x="0" y="205250"/>
                  </a:lnTo>
                  <a:close/>
                </a:path>
              </a:pathLst>
            </a:custGeom>
            <a:solidFill>
              <a:srgbClr val="7ED957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5051735" cy="2338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418715" y="7319349"/>
            <a:ext cx="14096132" cy="893023"/>
            <a:chOff x="0" y="0"/>
            <a:chExt cx="5051735" cy="32003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5051735" cy="320039"/>
            </a:xfrm>
            <a:custGeom>
              <a:avLst/>
              <a:gdLst/>
              <a:ahLst/>
              <a:cxnLst/>
              <a:rect l="l" t="t" r="r" b="b"/>
              <a:pathLst>
                <a:path w="5051735" h="320039">
                  <a:moveTo>
                    <a:pt x="0" y="0"/>
                  </a:moveTo>
                  <a:lnTo>
                    <a:pt x="5051735" y="0"/>
                  </a:lnTo>
                  <a:lnTo>
                    <a:pt x="5051735" y="320039"/>
                  </a:lnTo>
                  <a:lnTo>
                    <a:pt x="0" y="320039"/>
                  </a:lnTo>
                  <a:close/>
                </a:path>
              </a:pathLst>
            </a:custGeom>
            <a:solidFill>
              <a:srgbClr val="00BF63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28575"/>
              <a:ext cx="5051735" cy="3486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336551" y="861982"/>
            <a:ext cx="10018898" cy="436093"/>
            <a:chOff x="0" y="0"/>
            <a:chExt cx="3590547" cy="156286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3590547" cy="156286"/>
            </a:xfrm>
            <a:custGeom>
              <a:avLst/>
              <a:gdLst/>
              <a:ahLst/>
              <a:cxnLst/>
              <a:rect l="l" t="t" r="r" b="b"/>
              <a:pathLst>
                <a:path w="3590547" h="156286">
                  <a:moveTo>
                    <a:pt x="0" y="0"/>
                  </a:moveTo>
                  <a:lnTo>
                    <a:pt x="3590547" y="0"/>
                  </a:lnTo>
                  <a:lnTo>
                    <a:pt x="3590547" y="156286"/>
                  </a:lnTo>
                  <a:lnTo>
                    <a:pt x="0" y="156286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BF63"/>
              </a:solidFill>
              <a:prstDash val="dash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3590547" cy="18486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r>
                <a:rPr lang="en-US" sz="140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How are settlements established?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336551" y="1355225"/>
            <a:ext cx="3490443" cy="2529460"/>
            <a:chOff x="0" y="0"/>
            <a:chExt cx="1250896" cy="906501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250896" cy="906501"/>
            </a:xfrm>
            <a:custGeom>
              <a:avLst/>
              <a:gdLst/>
              <a:ahLst/>
              <a:cxnLst/>
              <a:rect l="l" t="t" r="r" b="b"/>
              <a:pathLst>
                <a:path w="1250896" h="906501">
                  <a:moveTo>
                    <a:pt x="0" y="0"/>
                  </a:moveTo>
                  <a:lnTo>
                    <a:pt x="1250896" y="0"/>
                  </a:lnTo>
                  <a:lnTo>
                    <a:pt x="1250896" y="906501"/>
                  </a:lnTo>
                  <a:lnTo>
                    <a:pt x="0" y="906501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BF63"/>
              </a:solidFill>
              <a:prstDash val="dash"/>
              <a:miter/>
            </a:ln>
          </p:spPr>
        </p:sp>
        <p:sp>
          <p:nvSpPr>
            <p:cNvPr id="16" name="TextBox 16"/>
            <p:cNvSpPr txBox="1"/>
            <p:nvPr/>
          </p:nvSpPr>
          <p:spPr>
            <a:xfrm>
              <a:off x="0" y="-28575"/>
              <a:ext cx="1250896" cy="935076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l">
                <a:lnSpc>
                  <a:spcPts val="1400"/>
                </a:lnSpc>
              </a:pPr>
              <a:r>
                <a:rPr lang="en-US" sz="1000" b="1" u="sng">
                  <a:solidFill>
                    <a:srgbClr val="000000"/>
                  </a:solidFill>
                  <a:latin typeface="A Day Without Sun Text Bold"/>
                  <a:ea typeface="A Day Without Sun Text Bold"/>
                  <a:cs typeface="A Day Without Sun Text Bold"/>
                  <a:sym typeface="A Day Without Sun Text Bold"/>
                </a:rPr>
                <a:t>Factors that would be good for developing a settlement</a:t>
              </a:r>
            </a:p>
            <a:p>
              <a:pPr algn="l">
                <a:lnSpc>
                  <a:spcPts val="1400"/>
                </a:lnSpc>
              </a:pPr>
              <a:endParaRPr lang="en-US" sz="1000" b="1" u="sng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endParaRPr>
            </a:p>
            <a:p>
              <a:pPr algn="l">
                <a:lnSpc>
                  <a:spcPts val="1400"/>
                </a:lnSpc>
              </a:pPr>
              <a:r>
                <a:rPr lang="en-US" sz="100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Water supply nearby</a:t>
              </a:r>
            </a:p>
            <a:p>
              <a:pPr algn="l">
                <a:lnSpc>
                  <a:spcPts val="1400"/>
                </a:lnSpc>
              </a:pPr>
              <a:r>
                <a:rPr lang="en-US" sz="100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Close to building materials</a:t>
              </a:r>
            </a:p>
            <a:p>
              <a:pPr algn="l">
                <a:lnSpc>
                  <a:spcPts val="1400"/>
                </a:lnSpc>
              </a:pPr>
              <a:r>
                <a:rPr lang="en-US" sz="100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Access to wood</a:t>
              </a:r>
            </a:p>
            <a:p>
              <a:pPr algn="l">
                <a:lnSpc>
                  <a:spcPts val="1400"/>
                </a:lnSpc>
              </a:pPr>
              <a:r>
                <a:rPr lang="en-US" sz="100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Flat land</a:t>
              </a:r>
            </a:p>
            <a:p>
              <a:pPr algn="l">
                <a:lnSpc>
                  <a:spcPts val="1400"/>
                </a:lnSpc>
              </a:pPr>
              <a:r>
                <a:rPr lang="en-US" sz="100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Protection</a:t>
              </a:r>
            </a:p>
            <a:p>
              <a:pPr algn="l">
                <a:lnSpc>
                  <a:spcPts val="1400"/>
                </a:lnSpc>
              </a:pPr>
              <a:r>
                <a:rPr lang="en-US" sz="100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Shelter from the weather</a:t>
              </a:r>
            </a:p>
            <a:p>
              <a:pPr algn="l">
                <a:lnSpc>
                  <a:spcPts val="1400"/>
                </a:lnSpc>
              </a:pPr>
              <a:r>
                <a:rPr lang="en-US" sz="100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Near to a bridging point</a:t>
              </a:r>
            </a:p>
            <a:p>
              <a:pPr algn="l">
                <a:lnSpc>
                  <a:spcPts val="1400"/>
                </a:lnSpc>
              </a:pPr>
              <a:r>
                <a:rPr lang="en-US" sz="100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On an existing route/road</a:t>
              </a:r>
            </a:p>
            <a:p>
              <a:pPr algn="l">
                <a:lnSpc>
                  <a:spcPts val="1400"/>
                </a:lnSpc>
              </a:pPr>
              <a:r>
                <a:rPr lang="en-US" sz="100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Fertile land for animals or growing food</a:t>
              </a:r>
            </a:p>
            <a:p>
              <a:pPr algn="l">
                <a:lnSpc>
                  <a:spcPts val="1400"/>
                </a:lnSpc>
              </a:pPr>
              <a:endParaRPr lang="en-US" sz="100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endParaRPr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108000" y="138854"/>
            <a:ext cx="6980886" cy="679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>
                <a:solidFill>
                  <a:srgbClr val="383E48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Settlements</a:t>
            </a:r>
          </a:p>
        </p:txBody>
      </p:sp>
      <p:grpSp>
        <p:nvGrpSpPr>
          <p:cNvPr id="18" name="Group 18"/>
          <p:cNvGrpSpPr/>
          <p:nvPr/>
        </p:nvGrpSpPr>
        <p:grpSpPr>
          <a:xfrm rot="-10800000">
            <a:off x="-1557820" y="-662705"/>
            <a:ext cx="14096132" cy="893023"/>
            <a:chOff x="0" y="0"/>
            <a:chExt cx="5051735" cy="320039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5051735" cy="320039"/>
            </a:xfrm>
            <a:custGeom>
              <a:avLst/>
              <a:gdLst/>
              <a:ahLst/>
              <a:cxnLst/>
              <a:rect l="l" t="t" r="r" b="b"/>
              <a:pathLst>
                <a:path w="5051735" h="320039">
                  <a:moveTo>
                    <a:pt x="0" y="0"/>
                  </a:moveTo>
                  <a:lnTo>
                    <a:pt x="5051735" y="0"/>
                  </a:lnTo>
                  <a:lnTo>
                    <a:pt x="5051735" y="320039"/>
                  </a:lnTo>
                  <a:lnTo>
                    <a:pt x="0" y="320039"/>
                  </a:lnTo>
                  <a:close/>
                </a:path>
              </a:pathLst>
            </a:custGeom>
            <a:solidFill>
              <a:srgbClr val="00BF63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-28575"/>
              <a:ext cx="5051735" cy="3486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 rot="-5400000">
            <a:off x="-7243752" y="7404594"/>
            <a:ext cx="14096132" cy="893023"/>
            <a:chOff x="0" y="0"/>
            <a:chExt cx="5051735" cy="320039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5051735" cy="320039"/>
            </a:xfrm>
            <a:custGeom>
              <a:avLst/>
              <a:gdLst/>
              <a:ahLst/>
              <a:cxnLst/>
              <a:rect l="l" t="t" r="r" b="b"/>
              <a:pathLst>
                <a:path w="5051735" h="320039">
                  <a:moveTo>
                    <a:pt x="0" y="0"/>
                  </a:moveTo>
                  <a:lnTo>
                    <a:pt x="5051735" y="0"/>
                  </a:lnTo>
                  <a:lnTo>
                    <a:pt x="5051735" y="320039"/>
                  </a:lnTo>
                  <a:lnTo>
                    <a:pt x="0" y="320039"/>
                  </a:lnTo>
                  <a:close/>
                </a:path>
              </a:pathLst>
            </a:custGeom>
            <a:solidFill>
              <a:srgbClr val="00BF63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28575"/>
              <a:ext cx="5051735" cy="3486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599486" y="7404594"/>
            <a:ext cx="14096132" cy="893023"/>
            <a:chOff x="0" y="0"/>
            <a:chExt cx="5051735" cy="320039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5051735" cy="320039"/>
            </a:xfrm>
            <a:custGeom>
              <a:avLst/>
              <a:gdLst/>
              <a:ahLst/>
              <a:cxnLst/>
              <a:rect l="l" t="t" r="r" b="b"/>
              <a:pathLst>
                <a:path w="5051735" h="320039">
                  <a:moveTo>
                    <a:pt x="0" y="0"/>
                  </a:moveTo>
                  <a:lnTo>
                    <a:pt x="5051735" y="0"/>
                  </a:lnTo>
                  <a:lnTo>
                    <a:pt x="5051735" y="320039"/>
                  </a:lnTo>
                  <a:lnTo>
                    <a:pt x="0" y="320039"/>
                  </a:lnTo>
                  <a:close/>
                </a:path>
              </a:pathLst>
            </a:custGeom>
            <a:solidFill>
              <a:srgbClr val="00BF63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28575"/>
              <a:ext cx="5051735" cy="3486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3912719" y="1412375"/>
            <a:ext cx="3001036" cy="3043810"/>
            <a:chOff x="0" y="0"/>
            <a:chExt cx="1075504" cy="1090833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1075504" cy="1090833"/>
            </a:xfrm>
            <a:custGeom>
              <a:avLst/>
              <a:gdLst/>
              <a:ahLst/>
              <a:cxnLst/>
              <a:rect l="l" t="t" r="r" b="b"/>
              <a:pathLst>
                <a:path w="1075504" h="1090833">
                  <a:moveTo>
                    <a:pt x="0" y="0"/>
                  </a:moveTo>
                  <a:lnTo>
                    <a:pt x="1075504" y="0"/>
                  </a:lnTo>
                  <a:lnTo>
                    <a:pt x="1075504" y="1090833"/>
                  </a:lnTo>
                  <a:lnTo>
                    <a:pt x="0" y="1090833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BF63"/>
              </a:solidFill>
              <a:prstDash val="dash"/>
              <a:miter/>
            </a:ln>
          </p:spPr>
        </p:sp>
        <p:sp>
          <p:nvSpPr>
            <p:cNvPr id="29" name="TextBox 29"/>
            <p:cNvSpPr txBox="1"/>
            <p:nvPr/>
          </p:nvSpPr>
          <p:spPr>
            <a:xfrm>
              <a:off x="0" y="-28575"/>
              <a:ext cx="1075504" cy="1119408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1400"/>
                </a:lnSpc>
              </a:pPr>
              <a:endParaRPr/>
            </a:p>
            <a:p>
              <a:pPr algn="ctr">
                <a:lnSpc>
                  <a:spcPts val="1400"/>
                </a:lnSpc>
              </a:pPr>
              <a:r>
                <a:rPr lang="en-US" sz="100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Blagdon is a small village, which grew when Blagdon lake was developed.</a:t>
              </a:r>
            </a:p>
            <a:p>
              <a:pPr algn="ctr">
                <a:lnSpc>
                  <a:spcPts val="1400"/>
                </a:lnSpc>
              </a:pPr>
              <a:r>
                <a:rPr lang="en-US" sz="100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It has one school, a few small shops, a café and Yeo Valley farm.</a:t>
              </a:r>
            </a:p>
            <a:p>
              <a:pPr algn="ctr">
                <a:lnSpc>
                  <a:spcPts val="1400"/>
                </a:lnSpc>
              </a:pPr>
              <a:endParaRPr lang="en-US" sz="100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endParaRPr>
            </a:p>
            <a:p>
              <a:pPr algn="ctr">
                <a:lnSpc>
                  <a:spcPts val="1400"/>
                </a:lnSpc>
              </a:pPr>
              <a:endParaRPr lang="en-US" sz="100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endParaRPr>
            </a:p>
            <a:p>
              <a:pPr algn="ctr">
                <a:lnSpc>
                  <a:spcPts val="1400"/>
                </a:lnSpc>
              </a:pPr>
              <a:endParaRPr lang="en-US" sz="100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endParaRPr>
            </a:p>
            <a:p>
              <a:pPr algn="ctr">
                <a:lnSpc>
                  <a:spcPts val="1400"/>
                </a:lnSpc>
              </a:pPr>
              <a:endParaRPr lang="en-US" sz="100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endParaRPr>
            </a:p>
            <a:p>
              <a:pPr algn="ctr">
                <a:lnSpc>
                  <a:spcPts val="1400"/>
                </a:lnSpc>
              </a:pPr>
              <a:endParaRPr lang="en-US" sz="100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endParaRPr>
            </a:p>
            <a:p>
              <a:pPr algn="ctr">
                <a:lnSpc>
                  <a:spcPts val="1400"/>
                </a:lnSpc>
              </a:pPr>
              <a:endParaRPr lang="en-US" sz="100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endParaRPr>
            </a:p>
            <a:p>
              <a:pPr algn="ctr">
                <a:lnSpc>
                  <a:spcPts val="1400"/>
                </a:lnSpc>
              </a:pPr>
              <a:endParaRPr lang="en-US" sz="100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endParaRPr>
            </a:p>
            <a:p>
              <a:pPr algn="ctr">
                <a:lnSpc>
                  <a:spcPts val="1400"/>
                </a:lnSpc>
              </a:pPr>
              <a:endParaRPr lang="en-US" sz="100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endParaRPr>
            </a:p>
            <a:p>
              <a:pPr algn="ctr">
                <a:lnSpc>
                  <a:spcPts val="1400"/>
                </a:lnSpc>
              </a:pPr>
              <a:endParaRPr lang="en-US" sz="100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endParaRPr>
            </a:p>
            <a:p>
              <a:pPr algn="ctr">
                <a:lnSpc>
                  <a:spcPts val="1400"/>
                </a:lnSpc>
              </a:pPr>
              <a:endParaRPr lang="en-US" sz="100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endParaRPr>
            </a:p>
          </p:txBody>
        </p:sp>
      </p:grpSp>
      <p:sp>
        <p:nvSpPr>
          <p:cNvPr id="30" name="Freeform 30"/>
          <p:cNvSpPr/>
          <p:nvPr/>
        </p:nvSpPr>
        <p:spPr>
          <a:xfrm>
            <a:off x="9936000" y="241807"/>
            <a:ext cx="505548" cy="505548"/>
          </a:xfrm>
          <a:custGeom>
            <a:avLst/>
            <a:gdLst/>
            <a:ahLst/>
            <a:cxnLst/>
            <a:rect l="l" t="t" r="r" b="b"/>
            <a:pathLst>
              <a:path w="505548" h="505548">
                <a:moveTo>
                  <a:pt x="0" y="0"/>
                </a:moveTo>
                <a:lnTo>
                  <a:pt x="505548" y="0"/>
                </a:lnTo>
                <a:lnTo>
                  <a:pt x="505548" y="505548"/>
                </a:lnTo>
                <a:lnTo>
                  <a:pt x="0" y="50554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6999480" y="1372994"/>
            <a:ext cx="3318221" cy="2907050"/>
          </a:xfrm>
          <a:custGeom>
            <a:avLst/>
            <a:gdLst/>
            <a:ahLst/>
            <a:cxnLst/>
            <a:rect l="l" t="t" r="r" b="b"/>
            <a:pathLst>
              <a:path w="3318221" h="2907050">
                <a:moveTo>
                  <a:pt x="0" y="0"/>
                </a:moveTo>
                <a:lnTo>
                  <a:pt x="3318221" y="0"/>
                </a:lnTo>
                <a:lnTo>
                  <a:pt x="3318221" y="2907050"/>
                </a:lnTo>
                <a:lnTo>
                  <a:pt x="0" y="290705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4446798" y="2583957"/>
            <a:ext cx="1932878" cy="1828181"/>
          </a:xfrm>
          <a:custGeom>
            <a:avLst/>
            <a:gdLst/>
            <a:ahLst/>
            <a:cxnLst/>
            <a:rect l="l" t="t" r="r" b="b"/>
            <a:pathLst>
              <a:path w="1932878" h="1828181">
                <a:moveTo>
                  <a:pt x="0" y="0"/>
                </a:moveTo>
                <a:lnTo>
                  <a:pt x="1932878" y="0"/>
                </a:lnTo>
                <a:lnTo>
                  <a:pt x="1932878" y="1828181"/>
                </a:lnTo>
                <a:lnTo>
                  <a:pt x="0" y="182818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881855" y="3982208"/>
            <a:ext cx="2399835" cy="2442185"/>
          </a:xfrm>
          <a:custGeom>
            <a:avLst/>
            <a:gdLst/>
            <a:ahLst/>
            <a:cxnLst/>
            <a:rect l="l" t="t" r="r" b="b"/>
            <a:pathLst>
              <a:path w="2399835" h="2442185">
                <a:moveTo>
                  <a:pt x="0" y="0"/>
                </a:moveTo>
                <a:lnTo>
                  <a:pt x="2399835" y="0"/>
                </a:lnTo>
                <a:lnTo>
                  <a:pt x="2399835" y="2442185"/>
                </a:lnTo>
                <a:lnTo>
                  <a:pt x="0" y="244218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pSp>
        <p:nvGrpSpPr>
          <p:cNvPr id="34" name="Group 34"/>
          <p:cNvGrpSpPr/>
          <p:nvPr/>
        </p:nvGrpSpPr>
        <p:grpSpPr>
          <a:xfrm>
            <a:off x="581254" y="6481543"/>
            <a:ext cx="3001036" cy="814960"/>
            <a:chOff x="0" y="0"/>
            <a:chExt cx="1075504" cy="292063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1075504" cy="292063"/>
            </a:xfrm>
            <a:custGeom>
              <a:avLst/>
              <a:gdLst/>
              <a:ahLst/>
              <a:cxnLst/>
              <a:rect l="l" t="t" r="r" b="b"/>
              <a:pathLst>
                <a:path w="1075504" h="292063">
                  <a:moveTo>
                    <a:pt x="0" y="0"/>
                  </a:moveTo>
                  <a:lnTo>
                    <a:pt x="1075504" y="0"/>
                  </a:lnTo>
                  <a:lnTo>
                    <a:pt x="1075504" y="292063"/>
                  </a:lnTo>
                  <a:lnTo>
                    <a:pt x="0" y="292063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BF63"/>
              </a:solidFill>
              <a:prstDash val="dash"/>
              <a:miter/>
            </a:ln>
          </p:spPr>
        </p:sp>
        <p:sp>
          <p:nvSpPr>
            <p:cNvPr id="36" name="TextBox 36"/>
            <p:cNvSpPr txBox="1"/>
            <p:nvPr/>
          </p:nvSpPr>
          <p:spPr>
            <a:xfrm>
              <a:off x="0" y="-28575"/>
              <a:ext cx="1075504" cy="320638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1400"/>
                </a:lnSpc>
              </a:pPr>
              <a:r>
                <a:rPr lang="en-US" sz="100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To find a four figure grid reference we go along and then up. The lighthouse is in 5743. </a:t>
              </a:r>
            </a:p>
          </p:txBody>
        </p:sp>
      </p:grpSp>
      <p:grpSp>
        <p:nvGrpSpPr>
          <p:cNvPr id="37" name="Group 37"/>
          <p:cNvGrpSpPr/>
          <p:nvPr/>
        </p:nvGrpSpPr>
        <p:grpSpPr>
          <a:xfrm>
            <a:off x="3912719" y="4493306"/>
            <a:ext cx="3001036" cy="1329310"/>
            <a:chOff x="0" y="0"/>
            <a:chExt cx="1075504" cy="476395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1075504" cy="476395"/>
            </a:xfrm>
            <a:custGeom>
              <a:avLst/>
              <a:gdLst/>
              <a:ahLst/>
              <a:cxnLst/>
              <a:rect l="l" t="t" r="r" b="b"/>
              <a:pathLst>
                <a:path w="1075504" h="476395">
                  <a:moveTo>
                    <a:pt x="0" y="0"/>
                  </a:moveTo>
                  <a:lnTo>
                    <a:pt x="1075504" y="0"/>
                  </a:lnTo>
                  <a:lnTo>
                    <a:pt x="1075504" y="476395"/>
                  </a:lnTo>
                  <a:lnTo>
                    <a:pt x="0" y="476395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BF63"/>
              </a:solidFill>
              <a:prstDash val="dash"/>
              <a:miter/>
            </a:ln>
          </p:spPr>
        </p:sp>
        <p:sp>
          <p:nvSpPr>
            <p:cNvPr id="39" name="TextBox 39"/>
            <p:cNvSpPr txBox="1"/>
            <p:nvPr/>
          </p:nvSpPr>
          <p:spPr>
            <a:xfrm>
              <a:off x="0" y="-28575"/>
              <a:ext cx="1075504" cy="504970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1400"/>
                </a:lnSpc>
              </a:pPr>
              <a:r>
                <a:rPr lang="en-US" sz="100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Factors that would be good for developing a settlement Water supply nearby Close to building materials Access to wood Flat land Protection Shelter from the weather Near to a bridging point On an existing route/road Fertile land for animals or growing food.</a:t>
              </a:r>
            </a:p>
          </p:txBody>
        </p:sp>
      </p:grpSp>
      <p:sp>
        <p:nvSpPr>
          <p:cNvPr id="40" name="Freeform 40"/>
          <p:cNvSpPr/>
          <p:nvPr/>
        </p:nvSpPr>
        <p:spPr>
          <a:xfrm>
            <a:off x="4560511" y="5888801"/>
            <a:ext cx="1705452" cy="1364362"/>
          </a:xfrm>
          <a:custGeom>
            <a:avLst/>
            <a:gdLst/>
            <a:ahLst/>
            <a:cxnLst/>
            <a:rect l="l" t="t" r="r" b="b"/>
            <a:pathLst>
              <a:path w="1705452" h="1364362">
                <a:moveTo>
                  <a:pt x="0" y="0"/>
                </a:moveTo>
                <a:lnTo>
                  <a:pt x="1705452" y="0"/>
                </a:lnTo>
                <a:lnTo>
                  <a:pt x="1705452" y="1364362"/>
                </a:lnTo>
                <a:lnTo>
                  <a:pt x="0" y="136436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grpSp>
        <p:nvGrpSpPr>
          <p:cNvPr id="41" name="Group 41"/>
          <p:cNvGrpSpPr/>
          <p:nvPr/>
        </p:nvGrpSpPr>
        <p:grpSpPr>
          <a:xfrm>
            <a:off x="7187738" y="6481543"/>
            <a:ext cx="3001036" cy="814960"/>
            <a:chOff x="0" y="0"/>
            <a:chExt cx="1075504" cy="292063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1075504" cy="292063"/>
            </a:xfrm>
            <a:custGeom>
              <a:avLst/>
              <a:gdLst/>
              <a:ahLst/>
              <a:cxnLst/>
              <a:rect l="l" t="t" r="r" b="b"/>
              <a:pathLst>
                <a:path w="1075504" h="292063">
                  <a:moveTo>
                    <a:pt x="0" y="0"/>
                  </a:moveTo>
                  <a:lnTo>
                    <a:pt x="1075504" y="0"/>
                  </a:lnTo>
                  <a:lnTo>
                    <a:pt x="1075504" y="292063"/>
                  </a:lnTo>
                  <a:lnTo>
                    <a:pt x="0" y="292063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BF63"/>
              </a:solidFill>
              <a:prstDash val="dash"/>
              <a:miter/>
            </a:ln>
          </p:spPr>
        </p:sp>
        <p:sp>
          <p:nvSpPr>
            <p:cNvPr id="43" name="TextBox 43"/>
            <p:cNvSpPr txBox="1"/>
            <p:nvPr/>
          </p:nvSpPr>
          <p:spPr>
            <a:xfrm>
              <a:off x="0" y="-28575"/>
              <a:ext cx="1075504" cy="320638"/>
            </a:xfrm>
            <a:prstGeom prst="rect">
              <a:avLst/>
            </a:prstGeom>
          </p:spPr>
          <p:txBody>
            <a:bodyPr lIns="254000" tIns="254000" rIns="254000" bIns="254000" rtlCol="0" anchor="ctr"/>
            <a:lstStyle/>
            <a:p>
              <a:pPr algn="ctr">
                <a:lnSpc>
                  <a:spcPts val="1400"/>
                </a:lnSpc>
              </a:pPr>
              <a:r>
                <a:rPr lang="en-US" sz="100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Maps show historical features, which gives us clues about a settlements past. </a:t>
              </a:r>
            </a:p>
          </p:txBody>
        </p:sp>
      </p:grpSp>
      <p:sp>
        <p:nvSpPr>
          <p:cNvPr id="44" name="Freeform 44"/>
          <p:cNvSpPr/>
          <p:nvPr/>
        </p:nvSpPr>
        <p:spPr>
          <a:xfrm>
            <a:off x="7139443" y="4493306"/>
            <a:ext cx="3097627" cy="1637599"/>
          </a:xfrm>
          <a:custGeom>
            <a:avLst/>
            <a:gdLst/>
            <a:ahLst/>
            <a:cxnLst/>
            <a:rect l="l" t="t" r="r" b="b"/>
            <a:pathLst>
              <a:path w="3097627" h="1637599">
                <a:moveTo>
                  <a:pt x="0" y="0"/>
                </a:moveTo>
                <a:lnTo>
                  <a:pt x="3097626" y="0"/>
                </a:lnTo>
                <a:lnTo>
                  <a:pt x="3097626" y="1637599"/>
                </a:lnTo>
                <a:lnTo>
                  <a:pt x="0" y="163759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45" name="TextBox 45"/>
          <p:cNvSpPr txBox="1"/>
          <p:nvPr/>
        </p:nvSpPr>
        <p:spPr>
          <a:xfrm>
            <a:off x="6085620" y="165607"/>
            <a:ext cx="3716145" cy="5817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685"/>
              </a:lnSpc>
            </a:pPr>
            <a:r>
              <a:rPr lang="en-US" sz="3346" dirty="0">
                <a:solidFill>
                  <a:srgbClr val="383E48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Geography Year 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2760cfe-3c8c-4ffa-a4b7-247430464aef">
      <Terms xmlns="http://schemas.microsoft.com/office/infopath/2007/PartnerControls"/>
    </lcf76f155ced4ddcb4097134ff3c332f>
    <TaxCatchAll xmlns="ae13810d-ac7a-4056-9373-21c24e1efe3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B48B6FD84CB5240B394358A983F6CFA" ma:contentTypeVersion="12" ma:contentTypeDescription="Create a new document." ma:contentTypeScope="" ma:versionID="1286910a324c012928e06582101d3001">
  <xsd:schema xmlns:xsd="http://www.w3.org/2001/XMLSchema" xmlns:xs="http://www.w3.org/2001/XMLSchema" xmlns:p="http://schemas.microsoft.com/office/2006/metadata/properties" xmlns:ns2="d2760cfe-3c8c-4ffa-a4b7-247430464aef" xmlns:ns3="ae13810d-ac7a-4056-9373-21c24e1efe3c" targetNamespace="http://schemas.microsoft.com/office/2006/metadata/properties" ma:root="true" ma:fieldsID="2df84fe4811fe672bf9610701125acd1" ns2:_="" ns3:_="">
    <xsd:import namespace="d2760cfe-3c8c-4ffa-a4b7-247430464aef"/>
    <xsd:import namespace="ae13810d-ac7a-4056-9373-21c24e1efe3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760cfe-3c8c-4ffa-a4b7-247430464ae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8428802f-7ba1-4333-b04e-deb8d8d6a34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13810d-ac7a-4056-9373-21c24e1efe3c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4f8acbf-483a-423d-baf3-afba9fd92572}" ma:internalName="TaxCatchAll" ma:showField="CatchAllData" ma:web="ae13810d-ac7a-4056-9373-21c24e1efe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08305-54AE-4E6A-A1F6-22B4C92CD0C3}">
  <ds:schemaRefs>
    <ds:schemaRef ds:uri="http://purl.org/dc/dcmitype/"/>
    <ds:schemaRef ds:uri="http://schemas.microsoft.com/office/2006/documentManagement/types"/>
    <ds:schemaRef ds:uri="d2760cfe-3c8c-4ffa-a4b7-247430464aef"/>
    <ds:schemaRef ds:uri="http://schemas.microsoft.com/office/infopath/2007/PartnerControls"/>
    <ds:schemaRef ds:uri="http://purl.org/dc/elements/1.1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ae13810d-ac7a-4056-9373-21c24e1efe3c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5F836381-952D-4A52-A274-D898E2CD08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041335D-CD46-48BD-9F7F-C07DF86AF0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760cfe-3c8c-4ffa-a4b7-247430464aef"/>
    <ds:schemaRef ds:uri="ae13810d-ac7a-4056-9373-21c24e1efe3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163</Words>
  <Application>Microsoft Office PowerPoint</Application>
  <PresentationFormat>Custom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 Day Without Sun Text</vt:lpstr>
      <vt:lpstr>Arial</vt:lpstr>
      <vt:lpstr>A Day Without Sun Text Bold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The Local Area Knowledge Organiser</dc:title>
  <dc:creator>Lucinda HoyGreen</dc:creator>
  <cp:lastModifiedBy>Lucie</cp:lastModifiedBy>
  <cp:revision>2</cp:revision>
  <dcterms:created xsi:type="dcterms:W3CDTF">2006-08-16T00:00:00Z</dcterms:created>
  <dcterms:modified xsi:type="dcterms:W3CDTF">2026-01-05T10:34:24Z</dcterms:modified>
  <dc:identifier>DAGznBHOk_I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0x010100EB48B6FD84CB5240B394358A983F6CFA</vt:lpwstr>
  </property>
</Properties>
</file>