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10693400" cy="7556500"/>
  <p:notesSz cx="6858000" cy="9144000"/>
  <p:embeddedFontLst>
    <p:embeddedFont>
      <p:font typeface="A Day Without Sun Text" panose="020B0604020202020204" charset="0"/>
      <p:regular r:id="rId6"/>
    </p:embeddedFont>
    <p:embeddedFont>
      <p:font typeface="A Day Without Sun Text Bold" panose="020B0604020202020204" charset="0"/>
      <p:regular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6" d="100"/>
          <a:sy n="56" d="100"/>
        </p:scale>
        <p:origin x="1184" y="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5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4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3843118" y="6385361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3" name="Freeform 3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551913" y="278584"/>
            <a:ext cx="14096132" cy="572721"/>
            <a:chOff x="0" y="0"/>
            <a:chExt cx="5051735" cy="205250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6" name="Freeform 6"/>
            <p:cNvSpPr/>
            <p:nvPr/>
          </p:nvSpPr>
          <p:spPr>
            <a:xfrm>
              <a:off x="0" y="0"/>
              <a:ext cx="5051735" cy="205250"/>
            </a:xfrm>
            <a:custGeom>
              <a:avLst/>
              <a:gdLst/>
              <a:ahLst/>
              <a:cxnLst/>
              <a:rect l="l" t="t" r="r" b="b"/>
              <a:pathLst>
                <a:path w="5051735" h="205250">
                  <a:moveTo>
                    <a:pt x="0" y="0"/>
                  </a:moveTo>
                  <a:lnTo>
                    <a:pt x="5051735" y="0"/>
                  </a:lnTo>
                  <a:lnTo>
                    <a:pt x="5051735" y="205250"/>
                  </a:lnTo>
                  <a:lnTo>
                    <a:pt x="0" y="205250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5051735" cy="233825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 dirty="0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418715" y="7319349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9" name="Freeform 9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336551" y="861982"/>
            <a:ext cx="10018898" cy="436093"/>
            <a:chOff x="0" y="0"/>
            <a:chExt cx="3590547" cy="15628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3590547" cy="156286"/>
            </a:xfrm>
            <a:custGeom>
              <a:avLst/>
              <a:gdLst/>
              <a:ahLst/>
              <a:cxnLst/>
              <a:rect l="l" t="t" r="r" b="b"/>
              <a:pathLst>
                <a:path w="3590547" h="156286">
                  <a:moveTo>
                    <a:pt x="0" y="0"/>
                  </a:moveTo>
                  <a:lnTo>
                    <a:pt x="3590547" y="0"/>
                  </a:lnTo>
                  <a:lnTo>
                    <a:pt x="3590547" y="156286"/>
                  </a:lnTo>
                  <a:lnTo>
                    <a:pt x="0" y="156286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28575"/>
              <a:ext cx="3590547" cy="184861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r>
                <a:rPr lang="en-US" sz="14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Salvation: Why do Christians call the day Jesus died ‘Good Friday’?</a:t>
              </a:r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338300" y="1317125"/>
            <a:ext cx="5590643" cy="2443825"/>
            <a:chOff x="0" y="0"/>
            <a:chExt cx="2003560" cy="875812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003560" cy="875812"/>
            </a:xfrm>
            <a:custGeom>
              <a:avLst/>
              <a:gdLst/>
              <a:ahLst/>
              <a:cxnLst/>
              <a:rect l="l" t="t" r="r" b="b"/>
              <a:pathLst>
                <a:path w="2003560" h="875812">
                  <a:moveTo>
                    <a:pt x="0" y="0"/>
                  </a:moveTo>
                  <a:lnTo>
                    <a:pt x="2003560" y="0"/>
                  </a:lnTo>
                  <a:lnTo>
                    <a:pt x="2003560" y="875812"/>
                  </a:lnTo>
                  <a:lnTo>
                    <a:pt x="0" y="875812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6827"/>
              <a:ext cx="2003560" cy="862697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Very Important Vocabulary: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Salvation: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Christians believe salvation means being saved from sin and being close to God. 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Good Friday: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The day Christians remember that Jesus died on the cross. </a:t>
              </a:r>
              <a:endParaRPr lang="en-US" sz="1000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endParaRP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Easter: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A Christian festival celebrating that Jesus came back to life.  </a:t>
              </a:r>
              <a:endParaRPr lang="en-US" sz="1000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endParaRP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Holy Week: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The week before Easter when Christians remember the last days of Jesus’ life. </a:t>
              </a:r>
              <a:endParaRPr lang="en-US" sz="1000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endParaRP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Cross: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The wooden cross where Jesus died. It is an important Christian symbol.  </a:t>
              </a:r>
              <a:endParaRPr lang="en-US" sz="1000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endParaRP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Crucifixion: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The way Jesus died on a cross. 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Resurrection: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 Christians believe Jesus came back to life on Easter Sunday.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Sacrifice: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Giving up something important to help someone else. Christians believes Jesus gave his life for others. 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Forgiveness: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Choosing to stop being angry with someone after they have done something wrong. 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Sin: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Things people do that go against God’s way. 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Disciple: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One of Jesus’ special followers who learned from him. 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Palm Sunday: </a:t>
              </a: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The day Jesus rode into Jerusalem and people welcomed him with palm branches.</a:t>
              </a:r>
              <a:endParaRPr lang="en-US" sz="1000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endParaRPr>
            </a:p>
            <a:p>
              <a:pPr algn="ctr">
                <a:lnSpc>
                  <a:spcPts val="1400"/>
                </a:lnSpc>
              </a:pPr>
              <a:endParaRPr lang="en-US" sz="1000" u="sng" dirty="0">
                <a:solidFill>
                  <a:srgbClr val="000000"/>
                </a:solidFill>
                <a:latin typeface="A Day Without Sun Text Bold"/>
                <a:ea typeface="A Day Without Sun Text Bold"/>
                <a:cs typeface="A Day Without Sun Text Bold"/>
                <a:sym typeface="A Day Without Sun Text Bold"/>
              </a:endParaRP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327062" y="142665"/>
            <a:ext cx="6980886" cy="679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 dirty="0">
                <a:solidFill>
                  <a:srgbClr val="383E48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Salvation</a:t>
            </a:r>
          </a:p>
        </p:txBody>
      </p:sp>
      <p:grpSp>
        <p:nvGrpSpPr>
          <p:cNvPr id="18" name="Group 18"/>
          <p:cNvGrpSpPr/>
          <p:nvPr/>
        </p:nvGrpSpPr>
        <p:grpSpPr>
          <a:xfrm rot="-10800000">
            <a:off x="-1551913" y="-714754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19" name="Freeform 19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 rot="-5400000">
            <a:off x="-7243752" y="7404594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2" name="Freeform 22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599486" y="7404594"/>
            <a:ext cx="14096132" cy="893023"/>
            <a:chOff x="0" y="0"/>
            <a:chExt cx="5051735" cy="320039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5" name="Freeform 25"/>
            <p:cNvSpPr/>
            <p:nvPr/>
          </p:nvSpPr>
          <p:spPr>
            <a:xfrm>
              <a:off x="0" y="0"/>
              <a:ext cx="5051735" cy="320039"/>
            </a:xfrm>
            <a:custGeom>
              <a:avLst/>
              <a:gdLst/>
              <a:ahLst/>
              <a:cxnLst/>
              <a:rect l="l" t="t" r="r" b="b"/>
              <a:pathLst>
                <a:path w="5051735" h="320039">
                  <a:moveTo>
                    <a:pt x="0" y="0"/>
                  </a:moveTo>
                  <a:lnTo>
                    <a:pt x="5051735" y="0"/>
                  </a:lnTo>
                  <a:lnTo>
                    <a:pt x="5051735" y="320039"/>
                  </a:lnTo>
                  <a:lnTo>
                    <a:pt x="0" y="320039"/>
                  </a:lnTo>
                  <a:close/>
                </a:path>
              </a:pathLst>
            </a:custGeom>
            <a:grpFill/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28575"/>
              <a:ext cx="5051735" cy="348614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6012919" y="1275491"/>
            <a:ext cx="4342530" cy="704043"/>
            <a:chOff x="0" y="-28575"/>
            <a:chExt cx="1556265" cy="325659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1556265" cy="297084"/>
            </a:xfrm>
            <a:custGeom>
              <a:avLst/>
              <a:gdLst/>
              <a:ahLst/>
              <a:cxnLst/>
              <a:rect l="l" t="t" r="r" b="b"/>
              <a:pathLst>
                <a:path w="1556265" h="367161">
                  <a:moveTo>
                    <a:pt x="0" y="0"/>
                  </a:moveTo>
                  <a:lnTo>
                    <a:pt x="1556265" y="0"/>
                  </a:lnTo>
                  <a:lnTo>
                    <a:pt x="1556265" y="367161"/>
                  </a:lnTo>
                  <a:lnTo>
                    <a:pt x="0" y="367161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28575"/>
              <a:ext cx="1556265" cy="318761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Why did Jesus die?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Christians believe Jesus died as a sacrifice because he loved everyone. They believe he took the punishment for sin so people could have a relationship God. </a:t>
              </a:r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338300" y="3799050"/>
            <a:ext cx="5590643" cy="853060"/>
            <a:chOff x="0" y="0"/>
            <a:chExt cx="2003560" cy="305717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2003560" cy="305717"/>
            </a:xfrm>
            <a:custGeom>
              <a:avLst/>
              <a:gdLst/>
              <a:ahLst/>
              <a:cxnLst/>
              <a:rect l="l" t="t" r="r" b="b"/>
              <a:pathLst>
                <a:path w="2003560" h="305717">
                  <a:moveTo>
                    <a:pt x="0" y="0"/>
                  </a:moveTo>
                  <a:lnTo>
                    <a:pt x="2003560" y="0"/>
                  </a:lnTo>
                  <a:lnTo>
                    <a:pt x="2003560" y="305717"/>
                  </a:lnTo>
                  <a:lnTo>
                    <a:pt x="0" y="305717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28575"/>
              <a:ext cx="2003560" cy="334292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What happened on Good Friday?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Christians believe Jesus was arrested, put on trial, carried his cross, was crucified, died, and was buried. Good Friday remembers these events. </a:t>
              </a:r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5989647" y="2070838"/>
            <a:ext cx="4367551" cy="834810"/>
            <a:chOff x="-8967" y="-85916"/>
            <a:chExt cx="1565232" cy="395736"/>
          </a:xfrm>
        </p:grpSpPr>
        <p:sp>
          <p:nvSpPr>
            <p:cNvPr id="34" name="Freeform 34"/>
            <p:cNvSpPr/>
            <p:nvPr/>
          </p:nvSpPr>
          <p:spPr>
            <a:xfrm>
              <a:off x="0" y="-77698"/>
              <a:ext cx="1556265" cy="359293"/>
            </a:xfrm>
            <a:custGeom>
              <a:avLst/>
              <a:gdLst/>
              <a:ahLst/>
              <a:cxnLst/>
              <a:rect l="l" t="t" r="r" b="b"/>
              <a:pathLst>
                <a:path w="1556265" h="367161">
                  <a:moveTo>
                    <a:pt x="0" y="0"/>
                  </a:moveTo>
                  <a:lnTo>
                    <a:pt x="1556265" y="0"/>
                  </a:lnTo>
                  <a:lnTo>
                    <a:pt x="1556265" y="367161"/>
                  </a:lnTo>
                  <a:lnTo>
                    <a:pt x="0" y="367161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-8967" y="-85916"/>
              <a:ext cx="1556265" cy="395736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What happened after Good Friday?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Christians believe that Easter Sunday Jesus rose from the dead. This is called the Resurrection and gives Christians hope of new life. 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6015543" y="2940383"/>
            <a:ext cx="4342530" cy="1255341"/>
            <a:chOff x="0" y="-248054"/>
            <a:chExt cx="1556265" cy="615215"/>
          </a:xfrm>
        </p:grpSpPr>
        <p:sp>
          <p:nvSpPr>
            <p:cNvPr id="37" name="Freeform 37"/>
            <p:cNvSpPr/>
            <p:nvPr/>
          </p:nvSpPr>
          <p:spPr>
            <a:xfrm>
              <a:off x="0" y="-248054"/>
              <a:ext cx="1556265" cy="615215"/>
            </a:xfrm>
            <a:custGeom>
              <a:avLst/>
              <a:gdLst/>
              <a:ahLst/>
              <a:cxnLst/>
              <a:rect l="l" t="t" r="r" b="b"/>
              <a:pathLst>
                <a:path w="1556265" h="367161">
                  <a:moveTo>
                    <a:pt x="0" y="0"/>
                  </a:moveTo>
                  <a:lnTo>
                    <a:pt x="1556265" y="0"/>
                  </a:lnTo>
                  <a:lnTo>
                    <a:pt x="1556265" y="367161"/>
                  </a:lnTo>
                  <a:lnTo>
                    <a:pt x="0" y="367161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 dirty="0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248054"/>
              <a:ext cx="1556265" cy="615215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How do Christians remember Good Friday? 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Christians may: </a:t>
              </a:r>
            </a:p>
            <a:p>
              <a:pPr marL="171450" indent="-171450" algn="ctr">
                <a:lnSpc>
                  <a:spcPts val="1400"/>
                </a:lnSpc>
                <a:buFontTx/>
                <a:buChar char="-"/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Go to church </a:t>
              </a:r>
            </a:p>
            <a:p>
              <a:pPr marL="171450" indent="-171450" algn="ctr">
                <a:lnSpc>
                  <a:spcPts val="1400"/>
                </a:lnSpc>
                <a:buFontTx/>
                <a:buChar char="-"/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Pray quietly </a:t>
              </a:r>
            </a:p>
            <a:p>
              <a:pPr marL="171450" indent="-171450" algn="ctr">
                <a:lnSpc>
                  <a:spcPts val="1400"/>
                </a:lnSpc>
                <a:buFontTx/>
                <a:buChar char="-"/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Read the story of Jesus’ death </a:t>
              </a:r>
            </a:p>
            <a:p>
              <a:pPr marL="171450" indent="-171450" algn="ctr">
                <a:lnSpc>
                  <a:spcPts val="1400"/>
                </a:lnSpc>
                <a:buFontTx/>
                <a:buChar char="-"/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Walk the Stations of the Cross</a:t>
              </a:r>
            </a:p>
            <a:p>
              <a:pPr marL="171450" indent="-171450" algn="ctr">
                <a:lnSpc>
                  <a:spcPts val="1400"/>
                </a:lnSpc>
                <a:buFontTx/>
                <a:buChar char="-"/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Reflect on Jesus’s sacrifice</a:t>
              </a:r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327062" y="5595882"/>
            <a:ext cx="5641206" cy="1219549"/>
            <a:chOff x="-2038626" y="30630"/>
            <a:chExt cx="2022282" cy="437059"/>
          </a:xfrm>
        </p:grpSpPr>
        <p:sp>
          <p:nvSpPr>
            <p:cNvPr id="43" name="Freeform 43"/>
            <p:cNvSpPr/>
            <p:nvPr/>
          </p:nvSpPr>
          <p:spPr>
            <a:xfrm>
              <a:off x="-2038626" y="30630"/>
              <a:ext cx="2022282" cy="437059"/>
            </a:xfrm>
            <a:custGeom>
              <a:avLst/>
              <a:gdLst/>
              <a:ahLst/>
              <a:cxnLst/>
              <a:rect l="l" t="t" r="r" b="b"/>
              <a:pathLst>
                <a:path w="1556265" h="367161">
                  <a:moveTo>
                    <a:pt x="0" y="0"/>
                  </a:moveTo>
                  <a:lnTo>
                    <a:pt x="1556265" y="0"/>
                  </a:lnTo>
                  <a:lnTo>
                    <a:pt x="1556265" y="367161"/>
                  </a:lnTo>
                  <a:lnTo>
                    <a:pt x="0" y="367161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-2030248" y="42365"/>
              <a:ext cx="1998586" cy="395736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Why is Good Friday important today? 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Good Friday reminds Christians about God’s love, forgiveness and sacrifice. It encourages Christians to forgive others, show kindness and trust in God. </a:t>
              </a:r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338300" y="4690210"/>
            <a:ext cx="5588894" cy="853060"/>
            <a:chOff x="0" y="0"/>
            <a:chExt cx="2002933" cy="305717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2002933" cy="305717"/>
            </a:xfrm>
            <a:custGeom>
              <a:avLst/>
              <a:gdLst/>
              <a:ahLst/>
              <a:cxnLst/>
              <a:rect l="l" t="t" r="r" b="b"/>
              <a:pathLst>
                <a:path w="2002933" h="305717">
                  <a:moveTo>
                    <a:pt x="0" y="0"/>
                  </a:moveTo>
                  <a:lnTo>
                    <a:pt x="2002933" y="0"/>
                  </a:lnTo>
                  <a:lnTo>
                    <a:pt x="2002933" y="305717"/>
                  </a:lnTo>
                  <a:lnTo>
                    <a:pt x="0" y="305717"/>
                  </a:lnTo>
                  <a:close/>
                </a:path>
              </a:pathLst>
            </a:custGeom>
            <a:solidFill>
              <a:srgbClr val="FFFFFF"/>
            </a:solidFill>
            <a:ln w="19050" cap="sq">
              <a:solidFill>
                <a:schemeClr val="accent4">
                  <a:lumMod val="75000"/>
                </a:schemeClr>
              </a:solidFill>
              <a:prstDash val="dash"/>
              <a:miter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TextBox 47"/>
            <p:cNvSpPr txBox="1"/>
            <p:nvPr/>
          </p:nvSpPr>
          <p:spPr>
            <a:xfrm>
              <a:off x="0" y="-28575"/>
              <a:ext cx="2002933" cy="334292"/>
            </a:xfrm>
            <a:prstGeom prst="rect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400"/>
                </a:lnSpc>
              </a:pPr>
              <a:r>
                <a:rPr lang="en-US" sz="1000" b="1" u="sng" dirty="0">
                  <a:solidFill>
                    <a:srgbClr val="000000"/>
                  </a:solidFill>
                  <a:latin typeface="A Day Without Sun Text Bold"/>
                  <a:ea typeface="A Day Without Sun Text Bold"/>
                  <a:cs typeface="A Day Without Sun Text Bold"/>
                  <a:sym typeface="A Day Without Sun Text Bold"/>
                </a:rPr>
                <a:t>Why is it called ‘Good’ Friday?</a:t>
              </a:r>
            </a:p>
            <a:p>
              <a:pPr algn="ctr">
                <a:lnSpc>
                  <a:spcPts val="1400"/>
                </a:lnSpc>
              </a:pPr>
              <a:r>
                <a:rPr lang="en-US" sz="1000" dirty="0">
                  <a:solidFill>
                    <a:srgbClr val="000000"/>
                  </a:solidFill>
                  <a:latin typeface="A Day Without Sun Text"/>
                  <a:ea typeface="A Day Without Sun Text"/>
                  <a:cs typeface="A Day Without Sun Text"/>
                  <a:sym typeface="A Day Without Sun Text"/>
                </a:rPr>
                <a:t>Although it was a sad day, Christians call it ‘Good’ Friday because they believe Jesus chose to die to save people from sin. His death made forgiveness and salvation possible.</a:t>
              </a:r>
            </a:p>
          </p:txBody>
        </p:sp>
      </p:grpSp>
      <p:sp>
        <p:nvSpPr>
          <p:cNvPr id="51" name="TextBox 51"/>
          <p:cNvSpPr txBox="1"/>
          <p:nvPr/>
        </p:nvSpPr>
        <p:spPr>
          <a:xfrm>
            <a:off x="6085620" y="165607"/>
            <a:ext cx="3716145" cy="5654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685"/>
              </a:lnSpc>
            </a:pPr>
            <a:r>
              <a:rPr lang="en-US" sz="3346" dirty="0">
                <a:solidFill>
                  <a:srgbClr val="383E48"/>
                </a:solidFill>
                <a:latin typeface="A Day Without Sun Text"/>
                <a:ea typeface="A Day Without Sun Text"/>
                <a:cs typeface="A Day Without Sun Text"/>
                <a:sym typeface="A Day Without Sun Text"/>
              </a:rPr>
              <a:t>RE and Worldviews Year 3</a:t>
            </a: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0950015-2B50-43DB-B048-D239A57AD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5132" y="4281200"/>
            <a:ext cx="4257191" cy="283812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e13810d-ac7a-4056-9373-21c24e1efe3c" xsi:nil="true"/>
    <lcf76f155ced4ddcb4097134ff3c332f xmlns="4224bfa7-401d-4c3d-8107-13dcdb964358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884C572CE9F04A8EB4AF16B150F620" ma:contentTypeVersion="11" ma:contentTypeDescription="Create a new document." ma:contentTypeScope="" ma:versionID="aac98b6ad2d09f01bab0a4ea75efac2d">
  <xsd:schema xmlns:xsd="http://www.w3.org/2001/XMLSchema" xmlns:xs="http://www.w3.org/2001/XMLSchema" xmlns:p="http://schemas.microsoft.com/office/2006/metadata/properties" xmlns:ns2="4224bfa7-401d-4c3d-8107-13dcdb964358" xmlns:ns3="ae13810d-ac7a-4056-9373-21c24e1efe3c" targetNamespace="http://schemas.microsoft.com/office/2006/metadata/properties" ma:root="true" ma:fieldsID="7d57b26099797c719fd18f9da9f07abd" ns2:_="" ns3:_="">
    <xsd:import namespace="4224bfa7-401d-4c3d-8107-13dcdb964358"/>
    <xsd:import namespace="ae13810d-ac7a-4056-9373-21c24e1efe3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24bfa7-401d-4c3d-8107-13dcdb96435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8428802f-7ba1-4333-b04e-deb8d8d6a34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13810d-ac7a-4056-9373-21c24e1efe3c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4f8acbf-483a-423d-baf3-afba9fd92572}" ma:internalName="TaxCatchAll" ma:showField="CatchAllData" ma:web="ae13810d-ac7a-4056-9373-21c24e1efe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777C902-9277-4274-A000-4D4D197F0E82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1809573-091D-48B6-BB5B-D8A3C8F1D8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43848F0-C04F-4AC7-8860-E4A20865D169}"/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408</Words>
  <Application>Microsoft Office PowerPoint</Application>
  <PresentationFormat>Custom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Arial</vt:lpstr>
      <vt:lpstr>A Day Without Sun Text</vt:lpstr>
      <vt:lpstr>A Day Without Sun Text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Earthquakes Knowledge Organiser</dc:title>
  <dc:creator>Megan Park</dc:creator>
  <cp:lastModifiedBy>Megan Park</cp:lastModifiedBy>
  <cp:revision>7</cp:revision>
  <dcterms:created xsi:type="dcterms:W3CDTF">2006-08-16T00:00:00Z</dcterms:created>
  <dcterms:modified xsi:type="dcterms:W3CDTF">2026-07-13T11:06:05Z</dcterms:modified>
  <dc:identifier>DAGs8qpeba0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0x01010008884C572CE9F04A8EB4AF16B150F620</vt:lpwstr>
  </property>
</Properties>
</file>