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0691813" cy="7559675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3" autoAdjust="0"/>
    <p:restoredTop sz="94660"/>
  </p:normalViewPr>
  <p:slideViewPr>
    <p:cSldViewPr snapToGrid="0">
      <p:cViewPr>
        <p:scale>
          <a:sx n="70" d="100"/>
          <a:sy n="70" d="100"/>
        </p:scale>
        <p:origin x="-44" y="-17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66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37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446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853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140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650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354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715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382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530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122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994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25666" y="99762"/>
            <a:ext cx="3184284" cy="318657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English Key Texts and writing outcomes</a:t>
            </a:r>
          </a:p>
          <a:p>
            <a:pPr algn="ctr"/>
            <a:r>
              <a:rPr lang="en-GB" sz="1000" b="1" dirty="0">
                <a:solidFill>
                  <a:schemeClr val="tx1"/>
                </a:solidFill>
              </a:rPr>
              <a:t>Text: </a:t>
            </a:r>
            <a:r>
              <a:rPr lang="en-GB" sz="1000" b="1" dirty="0" err="1">
                <a:solidFill>
                  <a:schemeClr val="tx1"/>
                </a:solidFill>
              </a:rPr>
              <a:t>Ossiri</a:t>
            </a:r>
            <a:r>
              <a:rPr lang="en-GB" sz="1000" b="1" dirty="0">
                <a:solidFill>
                  <a:schemeClr val="tx1"/>
                </a:solidFill>
              </a:rPr>
              <a:t>, Hugo </a:t>
            </a:r>
            <a:r>
              <a:rPr lang="en-GB" sz="1000" b="1" dirty="0" err="1">
                <a:solidFill>
                  <a:schemeClr val="tx1"/>
                </a:solidFill>
              </a:rPr>
              <a:t>Cabret</a:t>
            </a:r>
            <a:endParaRPr lang="en-GB" sz="1000" b="1" dirty="0">
              <a:solidFill>
                <a:schemeClr val="tx1"/>
              </a:solidFill>
            </a:endParaRPr>
          </a:p>
          <a:p>
            <a:pPr algn="ctr"/>
            <a:r>
              <a:rPr lang="en-GB" sz="1000" b="1" dirty="0">
                <a:solidFill>
                  <a:schemeClr val="tx1"/>
                </a:solidFill>
              </a:rPr>
              <a:t>Outcome: Narrative, biography, </a:t>
            </a:r>
            <a:r>
              <a:rPr lang="en-GB" sz="1000" b="1">
                <a:solidFill>
                  <a:schemeClr val="tx1"/>
                </a:solidFill>
              </a:rPr>
              <a:t>Formal Letter </a:t>
            </a:r>
            <a:endParaRPr lang="en-GB" sz="1000" b="1" dirty="0">
              <a:solidFill>
                <a:schemeClr val="tx1"/>
              </a:solidFill>
            </a:endParaRPr>
          </a:p>
          <a:p>
            <a:pPr algn="ctr"/>
            <a:endParaRPr lang="en-GB" sz="1000" b="1" dirty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effectLst/>
                <a:latin typeface="Montserrat" pitchFamily="2" charset="77"/>
              </a:rPr>
              <a:t>Recognising vocabulary and structures that are appropriate for formal speech and writing, including subjunctive forms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effectLst/>
                <a:latin typeface="Montserrat" pitchFamily="2" charset="77"/>
              </a:rPr>
              <a:t>Using expanded noun phrases to convey complicated information concisely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effectLst/>
                <a:latin typeface="Montserrat" pitchFamily="2" charset="77"/>
              </a:rPr>
              <a:t>Using modal verbs or adverbs to indicate degrees of possibility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effectLst/>
                <a:latin typeface="Montserrat" pitchFamily="2" charset="77"/>
              </a:rPr>
              <a:t>Using relative clauses beginning with who, which, where, when, whose, that or with an implied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effectLst/>
                <a:latin typeface="Montserrat" pitchFamily="2" charset="77"/>
              </a:rPr>
              <a:t>(i.e. omitted) relative pronoun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effectLst/>
                <a:latin typeface="Montserrat" pitchFamily="2" charset="77"/>
              </a:rPr>
              <a:t>Learning the grammar for years 5 and 6 in English Appendix 2 Indicate grammatical and other features by: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effectLst/>
                <a:latin typeface="Montserrat" pitchFamily="2" charset="77"/>
              </a:rPr>
              <a:t>Using commas to clarify meaning or avoid ambiguity in writing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effectLst/>
                <a:latin typeface="Montserrat" pitchFamily="2" charset="77"/>
              </a:rPr>
              <a:t>Using a colon to introduce a list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effectLst/>
                <a:latin typeface="Montserrat" pitchFamily="2" charset="77"/>
              </a:rPr>
              <a:t>Punctuating bullet points consistently </a:t>
            </a:r>
          </a:p>
          <a:p>
            <a:pPr algn="ctr"/>
            <a:endParaRPr lang="en-US" sz="1000" b="1" dirty="0">
              <a:solidFill>
                <a:schemeClr val="tx1"/>
              </a:solidFill>
            </a:endParaRPr>
          </a:p>
          <a:p>
            <a:pPr marL="180975" indent="-180975">
              <a:buFont typeface="Arial" panose="020B0604020202020204" pitchFamily="34" charset="0"/>
              <a:buChar char="•"/>
            </a:pPr>
            <a:endParaRPr lang="en-US" sz="1000" b="1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47638" y="3475450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Art / Design and Technology</a:t>
            </a:r>
          </a:p>
          <a:p>
            <a:pPr algn="ctr"/>
            <a:r>
              <a:rPr lang="en-GB" sz="1100" dirty="0">
                <a:solidFill>
                  <a:schemeClr val="tx1"/>
                </a:solidFill>
              </a:rPr>
              <a:t>Art – Surrealism </a:t>
            </a:r>
          </a:p>
          <a:p>
            <a:pPr algn="ctr"/>
            <a:r>
              <a:rPr lang="en-GB" sz="1100" dirty="0">
                <a:solidFill>
                  <a:schemeClr val="tx1"/>
                </a:solidFill>
              </a:rPr>
              <a:t>Drawing and imaginative art (own choices of medium) Dali, Picasso &amp; Magritte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47638" y="4813672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Music</a:t>
            </a:r>
          </a:p>
          <a:p>
            <a:pPr algn="ctr"/>
            <a:r>
              <a:rPr lang="en-GB" sz="1200" b="1" i="1" dirty="0">
                <a:solidFill>
                  <a:schemeClr val="tx1"/>
                </a:solidFill>
              </a:rPr>
              <a:t>‘A New Year Carol’ by Benjamin Britten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Classical or Urban Gospel songs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Comparing original music with cover songs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Exploring rhythm, pulse and pitch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Improvising using tuned percussion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39941" y="6151894"/>
            <a:ext cx="3184284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Computing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Programming A – Variables in games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513258" y="193950"/>
            <a:ext cx="3665296" cy="2275079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Science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Animals including humans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Identify and name the main parts of the human circulatory system, and describe the functions of the heart, blood vessels and blood.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Consider knowledge and understanding of the digestive system.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To know the positions and functions of the major organs of the body</a:t>
            </a:r>
            <a:r>
              <a:rPr lang="en-GB" sz="1100" b="1" dirty="0">
                <a:solidFill>
                  <a:schemeClr val="tx1"/>
                </a:solidFill>
              </a:rPr>
              <a:t>.</a:t>
            </a:r>
          </a:p>
          <a:p>
            <a:endParaRPr lang="en-GB" sz="1764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474242" y="2592910"/>
            <a:ext cx="3665296" cy="208078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0796" tIns="50398" rIns="100796" bIns="5039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764" b="1" dirty="0">
                <a:solidFill>
                  <a:schemeClr val="tx1"/>
                </a:solidFill>
              </a:rPr>
              <a:t>Year:   6</a:t>
            </a:r>
          </a:p>
          <a:p>
            <a:r>
              <a:rPr lang="en-GB" sz="1764" b="1" dirty="0">
                <a:solidFill>
                  <a:schemeClr val="tx1"/>
                </a:solidFill>
              </a:rPr>
              <a:t>Term:  3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</a:rPr>
              <a:t>Curriculum map</a:t>
            </a:r>
          </a:p>
          <a:p>
            <a:pPr algn="ctr"/>
            <a:r>
              <a:rPr lang="en-US" sz="1400" b="1" dirty="0">
                <a:solidFill>
                  <a:schemeClr val="tx1"/>
                </a:solidFill>
              </a:rPr>
              <a:t>With kind hearts and determined minds, we inspire each other to be the best we can be.</a:t>
            </a:r>
            <a:endParaRPr lang="en-GB" sz="1400" dirty="0">
              <a:solidFill>
                <a:schemeClr val="tx1"/>
              </a:solidFill>
            </a:endParaRPr>
          </a:p>
          <a:p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445882" y="4813672"/>
            <a:ext cx="3665296" cy="1209747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US" sz="1200" b="1" dirty="0">
                <a:solidFill>
                  <a:schemeClr val="tx1"/>
                </a:solidFill>
              </a:rPr>
              <a:t>History/</a:t>
            </a:r>
            <a:r>
              <a:rPr lang="en-US" sz="1200" b="1">
                <a:solidFill>
                  <a:schemeClr val="tx1"/>
                </a:solidFill>
              </a:rPr>
              <a:t>Geography  </a:t>
            </a:r>
          </a:p>
          <a:p>
            <a:pPr algn="ctr"/>
            <a:endParaRPr lang="en-US" sz="1200" b="1" dirty="0">
              <a:solidFill>
                <a:schemeClr val="tx1"/>
              </a:solidFill>
            </a:endParaRPr>
          </a:p>
          <a:p>
            <a:pPr algn="ctr"/>
            <a:r>
              <a:rPr lang="en-US" sz="1200" b="1" dirty="0">
                <a:solidFill>
                  <a:schemeClr val="tx1"/>
                </a:solidFill>
              </a:rPr>
              <a:t> </a:t>
            </a:r>
            <a:r>
              <a:rPr lang="en-US" sz="1000" b="1" dirty="0">
                <a:solidFill>
                  <a:schemeClr val="tx1"/>
                </a:solidFill>
              </a:rPr>
              <a:t>The Windrush Generation in Bristol</a:t>
            </a:r>
          </a:p>
          <a:p>
            <a:pPr algn="ctr"/>
            <a:r>
              <a:rPr lang="en-US" sz="1000" b="1" dirty="0">
                <a:solidFill>
                  <a:schemeClr val="tx1"/>
                </a:solidFill>
              </a:rPr>
              <a:t>Explore the history and impact of the Windrush generation.</a:t>
            </a:r>
            <a:endParaRPr lang="en-US" sz="10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200" b="1" dirty="0">
              <a:solidFill>
                <a:schemeClr val="tx1"/>
              </a:solidFill>
            </a:endParaRPr>
          </a:p>
          <a:p>
            <a:endParaRPr lang="en-US" sz="1200" b="1" dirty="0">
              <a:solidFill>
                <a:schemeClr val="tx1"/>
              </a:solidFill>
            </a:endParaRPr>
          </a:p>
          <a:p>
            <a:endParaRPr lang="en-US" sz="1200" b="1" dirty="0">
              <a:solidFill>
                <a:schemeClr val="tx1"/>
              </a:solidFill>
            </a:endParaRPr>
          </a:p>
          <a:p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445882" y="6147299"/>
            <a:ext cx="3665296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Religious Education (RE)</a:t>
            </a:r>
          </a:p>
          <a:p>
            <a:pPr algn="ctr"/>
            <a:r>
              <a:rPr lang="en-GB" sz="1200" b="1" i="1" dirty="0">
                <a:solidFill>
                  <a:schemeClr val="tx1"/>
                </a:solidFill>
              </a:rPr>
              <a:t>Key Question: Is anything ever eternal?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281862" y="193951"/>
            <a:ext cx="3262314" cy="3148138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Maths</a:t>
            </a:r>
          </a:p>
          <a:p>
            <a:r>
              <a:rPr lang="en-GB" sz="1000" b="1" u="sng" dirty="0">
                <a:solidFill>
                  <a:schemeClr val="tx1"/>
                </a:solidFill>
              </a:rPr>
              <a:t>Converting Units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Converting metric and imperial measures</a:t>
            </a:r>
          </a:p>
          <a:p>
            <a:r>
              <a:rPr lang="en-GB" sz="1000" b="1" u="sng" dirty="0">
                <a:solidFill>
                  <a:schemeClr val="tx1"/>
                </a:solidFill>
              </a:rPr>
              <a:t>Decimals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Place value, Rounding, Adding &amp; subtracting, Multiplying and dividing by powers of 10, Multiplying and dividing by integers</a:t>
            </a:r>
          </a:p>
          <a:p>
            <a:r>
              <a:rPr lang="en-GB" sz="1000" b="1" u="sng" dirty="0">
                <a:solidFill>
                  <a:schemeClr val="tx1"/>
                </a:solidFill>
              </a:rPr>
              <a:t>Fractions, decimals and percentages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</a:rPr>
              <a:t>Decimal and fraction equivalents, Fractions as division, Understand percentages, Fractions to percentages, Equivalent fractions, decimals and percentages,  Order fractions, decimals and percentages, Percentage of an amount – one step,  Percentage of an amount – multi-step</a:t>
            </a:r>
          </a:p>
          <a:p>
            <a:r>
              <a:rPr lang="en-US" sz="1000" b="1" u="sng" dirty="0">
                <a:solidFill>
                  <a:schemeClr val="tx1"/>
                </a:solidFill>
              </a:rPr>
              <a:t>Area, perimeter and volume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</a:rPr>
              <a:t>Shapes – same area,  Area and perimeter,  Area of a triangle – counting squares,  Area of a right-angled triangle</a:t>
            </a:r>
            <a:endParaRPr lang="en-GB" sz="10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b="1" dirty="0">
              <a:solidFill>
                <a:schemeClr val="tx1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7281860" y="481367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Physical Education (PE)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Dance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Gymnastics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289557" y="6151894"/>
            <a:ext cx="3262315" cy="1101495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French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Engaging in conversations; asking and answering questions about yourself and others.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French alphabet (through songs and rhymes.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Revision of numbers and colours.</a:t>
            </a:r>
          </a:p>
        </p:txBody>
      </p:sp>
      <p:pic>
        <p:nvPicPr>
          <p:cNvPr id="22" name="Picture 21" descr="https://primarysite-prod-sorted.s3.amazonaws.com/churchill-cofe-primary-school/UploadedImage/5dfdd9b0f2944af585e9977860a2dda3_1x1.png">
            <a:extLst>
              <a:ext uri="{FF2B5EF4-FFF2-40B4-BE49-F238E27FC236}">
                <a16:creationId xmlns:a16="http://schemas.microsoft.com/office/drawing/2014/main" id="{188C9D4A-0B50-4137-9EA1-D8778746C2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1817" y="4070145"/>
            <a:ext cx="3490148" cy="4565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E8ACCC3-F32B-4160-8C29-3C953EF9B2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630" y="2736134"/>
            <a:ext cx="670929" cy="752506"/>
          </a:xfrm>
          <a:prstGeom prst="rect">
            <a:avLst/>
          </a:prstGeom>
        </p:spPr>
      </p:pic>
      <p:sp>
        <p:nvSpPr>
          <p:cNvPr id="24" name="Rounded Rectangle 16">
            <a:extLst>
              <a:ext uri="{FF2B5EF4-FFF2-40B4-BE49-F238E27FC236}">
                <a16:creationId xmlns:a16="http://schemas.microsoft.com/office/drawing/2014/main" id="{E7EBEC94-4428-4789-87B6-FD2FB3E3866A}"/>
              </a:ext>
            </a:extLst>
          </p:cNvPr>
          <p:cNvSpPr/>
          <p:nvPr/>
        </p:nvSpPr>
        <p:spPr>
          <a:xfrm>
            <a:off x="7320878" y="349316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Personal, Social and Health Education (PHSE)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I can identify and work with others to achieve my dreams and goals</a:t>
            </a:r>
          </a:p>
        </p:txBody>
      </p:sp>
    </p:spTree>
    <p:extLst>
      <p:ext uri="{BB962C8B-B14F-4D97-AF65-F5344CB8AC3E}">
        <p14:creationId xmlns:p14="http://schemas.microsoft.com/office/powerpoint/2010/main" val="3698108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289</TotalTime>
  <Words>460</Words>
  <Application>Microsoft Office PowerPoint</Application>
  <PresentationFormat>Custom</PresentationFormat>
  <Paragraphs>61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Montserrat</vt:lpstr>
      <vt:lpstr>Office Theme</vt:lpstr>
      <vt:lpstr>PowerPoint Presentation</vt:lpstr>
    </vt:vector>
  </TitlesOfParts>
  <Company>ICT Network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Toby Maddocks</dc:creator>
  <cp:lastModifiedBy>Glenn Davis</cp:lastModifiedBy>
  <cp:revision>27</cp:revision>
  <cp:lastPrinted>2022-10-25T12:51:30Z</cp:lastPrinted>
  <dcterms:created xsi:type="dcterms:W3CDTF">2022-10-20T15:18:26Z</dcterms:created>
  <dcterms:modified xsi:type="dcterms:W3CDTF">2026-01-05T10:19:02Z</dcterms:modified>
</cp:coreProperties>
</file>