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0693400" cy="7556500"/>
  <p:notesSz cx="6858000" cy="9144000"/>
  <p:embeddedFontLst>
    <p:embeddedFont>
      <p:font typeface="A Day Without Sun Text" panose="020B0604020202020204" charset="0"/>
      <p:regular r:id="rId6"/>
    </p:embeddedFont>
    <p:embeddedFont>
      <p:font typeface="A Day Without Sun Text Bold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1" d="100"/>
          <a:sy n="71" d="100"/>
        </p:scale>
        <p:origin x="1440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2"/>
          <p:cNvSpPr/>
          <p:nvPr/>
        </p:nvSpPr>
        <p:spPr>
          <a:xfrm>
            <a:off x="305359" y="745456"/>
            <a:ext cx="10093254" cy="399547"/>
          </a:xfrm>
          <a:custGeom>
            <a:avLst/>
            <a:gdLst/>
            <a:ahLst/>
            <a:cxnLst/>
            <a:rect l="l" t="t" r="r" b="b"/>
            <a:pathLst>
              <a:path w="3590547" h="156286">
                <a:moveTo>
                  <a:pt x="0" y="0"/>
                </a:moveTo>
                <a:lnTo>
                  <a:pt x="3590547" y="0"/>
                </a:lnTo>
                <a:lnTo>
                  <a:pt x="3590547" y="156286"/>
                </a:lnTo>
                <a:lnTo>
                  <a:pt x="0" y="156286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305359" y="745456"/>
            <a:ext cx="10082682" cy="399547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960"/>
              </a:lnSpc>
            </a:pPr>
            <a:r>
              <a:rPr lang="en-GB" sz="14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Creation and science: Conflicting </a:t>
            </a:r>
            <a:r>
              <a:rPr lang="en-GB" sz="14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or complementary?</a:t>
            </a:r>
            <a:endParaRPr lang="en-US" sz="1400" dirty="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312025" y="1236187"/>
            <a:ext cx="5590643" cy="2157147"/>
          </a:xfrm>
          <a:custGeom>
            <a:avLst/>
            <a:gdLst/>
            <a:ahLst/>
            <a:cxnLst/>
            <a:rect l="l" t="t" r="r" b="b"/>
            <a:pathLst>
              <a:path w="2003560" h="875812">
                <a:moveTo>
                  <a:pt x="0" y="0"/>
                </a:moveTo>
                <a:lnTo>
                  <a:pt x="2003560" y="0"/>
                </a:lnTo>
                <a:lnTo>
                  <a:pt x="2003560" y="875812"/>
                </a:lnTo>
                <a:lnTo>
                  <a:pt x="0" y="875812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312025" y="1234285"/>
            <a:ext cx="5590643" cy="215904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400"/>
              </a:lnSpc>
            </a:pPr>
            <a:r>
              <a:rPr lang="en-US" sz="1000" b="1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Very Important Vocabulary: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Creation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The Christian belief that God created the universe and everything in it..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Creator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A name Christians use for God as the maker of the universe..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Genesis</a:t>
            </a:r>
            <a:r>
              <a:rPr lang="en-GB" sz="1000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: 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The first book of the Bible, containing the creation stories. 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Literal Interpretation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Reading Genesis as an accurate historical account of exactly what happened. 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Symbolic (Poetic) Interpretation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Reading Genesis as a text that teaches truth and meaning rather than scientific detail..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Big Bang Theory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The scientific explanation that the universe began expanding around 14 billion years ago.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Evolution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The scientific theory explaining how living things change over time through natural selection. 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Evidence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Information used to support an idea, explanation or argument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Stewardship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The responsibility Christians believe humans have to care for God's creation. </a:t>
            </a:r>
          </a:p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 panose="020B0604020202020204" charset="0"/>
                <a:ea typeface="A Day Without Sun Text"/>
                <a:cs typeface="A Day Without Sun Text"/>
                <a:sym typeface="A Day Without Sun Text"/>
              </a:rPr>
              <a:t>The Fall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The Christian belief that Adam and Eve disobeyed God, damaging humanity's relationship with Him.</a:t>
            </a:r>
            <a:endParaRPr lang="en-US" sz="1000" dirty="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305359" y="-20074"/>
            <a:ext cx="6980886" cy="6521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2800" dirty="0">
                <a:solidFill>
                  <a:srgbClr val="383E48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Understanding Christianity</a:t>
            </a:r>
          </a:p>
        </p:txBody>
      </p:sp>
      <p:sp>
        <p:nvSpPr>
          <p:cNvPr id="28" name="Freeform 28"/>
          <p:cNvSpPr/>
          <p:nvPr/>
        </p:nvSpPr>
        <p:spPr>
          <a:xfrm>
            <a:off x="6012918" y="1236187"/>
            <a:ext cx="4385695" cy="1687565"/>
          </a:xfrm>
          <a:custGeom>
            <a:avLst/>
            <a:gdLst/>
            <a:ahLst/>
            <a:cxnLst/>
            <a:rect l="l" t="t" r="r" b="b"/>
            <a:pathLst>
              <a:path w="1556265" h="367161">
                <a:moveTo>
                  <a:pt x="0" y="0"/>
                </a:moveTo>
                <a:lnTo>
                  <a:pt x="1556265" y="0"/>
                </a:lnTo>
                <a:lnTo>
                  <a:pt x="1556265" y="367161"/>
                </a:lnTo>
                <a:lnTo>
                  <a:pt x="0" y="367161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Box 29"/>
          <p:cNvSpPr txBox="1"/>
          <p:nvPr/>
        </p:nvSpPr>
        <p:spPr>
          <a:xfrm>
            <a:off x="6012919" y="1228429"/>
            <a:ext cx="4385694" cy="1695323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400"/>
              </a:lnSpc>
            </a:pPr>
            <a:r>
              <a:rPr lang="en-US" sz="1000" b="1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Different Christian Views</a:t>
            </a:r>
          </a:p>
          <a:p>
            <a:pPr algn="ctr">
              <a:lnSpc>
                <a:spcPts val="1400"/>
              </a:lnSpc>
            </a:pP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Some Christians believe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Genesis is literally true.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• Six days means six actual days. 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• God directly created everything. 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• Some reject evolution.</a:t>
            </a:r>
          </a:p>
          <a:p>
            <a:pPr algn="ctr">
              <a:lnSpc>
                <a:spcPts val="1400"/>
              </a:lnSpc>
            </a:pP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Many Other Christians believe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Genesis teaches meaning and purpose.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• God created the universe. 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• Evolution can explain how life developed. 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• Science and faith can work together.</a:t>
            </a:r>
            <a:endParaRPr lang="en-US" sz="1000" dirty="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sp>
        <p:nvSpPr>
          <p:cNvPr id="31" name="Freeform 31"/>
          <p:cNvSpPr/>
          <p:nvPr/>
        </p:nvSpPr>
        <p:spPr>
          <a:xfrm>
            <a:off x="305359" y="3479059"/>
            <a:ext cx="5590643" cy="856964"/>
          </a:xfrm>
          <a:custGeom>
            <a:avLst/>
            <a:gdLst/>
            <a:ahLst/>
            <a:cxnLst/>
            <a:rect l="l" t="t" r="r" b="b"/>
            <a:pathLst>
              <a:path w="2003560" h="305717">
                <a:moveTo>
                  <a:pt x="0" y="0"/>
                </a:moveTo>
                <a:lnTo>
                  <a:pt x="2003560" y="0"/>
                </a:lnTo>
                <a:lnTo>
                  <a:pt x="2003560" y="305717"/>
                </a:lnTo>
                <a:lnTo>
                  <a:pt x="0" y="305717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Box 32"/>
          <p:cNvSpPr txBox="1"/>
          <p:nvPr/>
        </p:nvSpPr>
        <p:spPr>
          <a:xfrm>
            <a:off x="305359" y="3479059"/>
            <a:ext cx="5590643" cy="856963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What Kind of Text is Genesis 1?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Many Christians believe Genesis 1 is not a science textbook. It uses repeated phrases and patterns that make it sound poetic.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Examples include: ‘</a:t>
            </a: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And God said...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’  ‘</a:t>
            </a: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And it was so...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’  ‘</a:t>
            </a: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God saw that it was good...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’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Some Christians believe Genesis teaches that God is Creator and gives purpose to human life.</a:t>
            </a:r>
            <a:endParaRPr lang="en-US" sz="1000" dirty="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sp>
        <p:nvSpPr>
          <p:cNvPr id="34" name="Freeform 34"/>
          <p:cNvSpPr/>
          <p:nvPr/>
        </p:nvSpPr>
        <p:spPr>
          <a:xfrm>
            <a:off x="6014733" y="3014423"/>
            <a:ext cx="4385696" cy="932794"/>
          </a:xfrm>
          <a:custGeom>
            <a:avLst/>
            <a:gdLst/>
            <a:ahLst/>
            <a:cxnLst/>
            <a:rect l="l" t="t" r="r" b="b"/>
            <a:pathLst>
              <a:path w="1556265" h="367161">
                <a:moveTo>
                  <a:pt x="0" y="0"/>
                </a:moveTo>
                <a:lnTo>
                  <a:pt x="1556265" y="0"/>
                </a:lnTo>
                <a:lnTo>
                  <a:pt x="1556265" y="367161"/>
                </a:lnTo>
                <a:lnTo>
                  <a:pt x="0" y="367161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5" name="TextBox 35"/>
          <p:cNvSpPr txBox="1"/>
          <p:nvPr/>
        </p:nvSpPr>
        <p:spPr>
          <a:xfrm>
            <a:off x="6014732" y="3014936"/>
            <a:ext cx="4385697" cy="932281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400"/>
              </a:lnSpc>
            </a:pPr>
            <a:r>
              <a:rPr lang="en-US" sz="1000" b="1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Human Responsibility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Christians believe people are made in God's image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.This means humans should: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• Care for other people • Protect nature • Show kindness • Act responsibly</a:t>
            </a:r>
            <a:endParaRPr lang="en-US" sz="1000" dirty="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sp>
        <p:nvSpPr>
          <p:cNvPr id="37" name="Freeform 37"/>
          <p:cNvSpPr/>
          <p:nvPr/>
        </p:nvSpPr>
        <p:spPr>
          <a:xfrm>
            <a:off x="6012919" y="4037888"/>
            <a:ext cx="4387511" cy="1081692"/>
          </a:xfrm>
          <a:custGeom>
            <a:avLst/>
            <a:gdLst/>
            <a:ahLst/>
            <a:cxnLst/>
            <a:rect l="l" t="t" r="r" b="b"/>
            <a:pathLst>
              <a:path w="1556265" h="367161">
                <a:moveTo>
                  <a:pt x="0" y="0"/>
                </a:moveTo>
                <a:lnTo>
                  <a:pt x="1556265" y="0"/>
                </a:lnTo>
                <a:lnTo>
                  <a:pt x="1556265" y="367161"/>
                </a:lnTo>
                <a:lnTo>
                  <a:pt x="0" y="367161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8" name="TextBox 38"/>
          <p:cNvSpPr txBox="1"/>
          <p:nvPr/>
        </p:nvSpPr>
        <p:spPr>
          <a:xfrm>
            <a:off x="6012919" y="4045707"/>
            <a:ext cx="4387511" cy="1073873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400"/>
              </a:lnSpc>
            </a:pPr>
            <a:r>
              <a:rPr lang="en-US" sz="1000" b="1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The Fall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Genesis 3 tells the story Christians call The Fall.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Christians believe:</a:t>
            </a:r>
          </a:p>
          <a:p>
            <a:pPr algn="ctr">
              <a:lnSpc>
                <a:spcPts val="1400"/>
              </a:lnSpc>
            </a:pP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Before the Fall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✓ Harmony with God ✓ Obedience</a:t>
            </a:r>
          </a:p>
          <a:p>
            <a:pPr algn="ctr">
              <a:lnSpc>
                <a:spcPts val="1400"/>
              </a:lnSpc>
            </a:pP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After the Fall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✓ Sin entered the world ✓ People make wrong choices ✓ People need forgiveness</a:t>
            </a:r>
            <a:endParaRPr lang="en-US" sz="1000" dirty="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sp>
        <p:nvSpPr>
          <p:cNvPr id="40" name="Freeform 40"/>
          <p:cNvSpPr/>
          <p:nvPr/>
        </p:nvSpPr>
        <p:spPr>
          <a:xfrm>
            <a:off x="6012918" y="5207596"/>
            <a:ext cx="4385694" cy="1313853"/>
          </a:xfrm>
          <a:custGeom>
            <a:avLst/>
            <a:gdLst/>
            <a:ahLst/>
            <a:cxnLst/>
            <a:rect l="l" t="t" r="r" b="b"/>
            <a:pathLst>
              <a:path w="1556265" h="305717">
                <a:moveTo>
                  <a:pt x="0" y="0"/>
                </a:moveTo>
                <a:lnTo>
                  <a:pt x="1556265" y="0"/>
                </a:lnTo>
                <a:lnTo>
                  <a:pt x="1556265" y="305717"/>
                </a:lnTo>
                <a:lnTo>
                  <a:pt x="0" y="305717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41" name="TextBox 41"/>
          <p:cNvSpPr txBox="1"/>
          <p:nvPr/>
        </p:nvSpPr>
        <p:spPr>
          <a:xfrm>
            <a:off x="6012918" y="5207597"/>
            <a:ext cx="4385694" cy="1313853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400"/>
              </a:lnSpc>
            </a:pPr>
            <a:r>
              <a:rPr lang="en-GB" sz="1000" b="1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Can Science and Christianity Work Together?</a:t>
            </a:r>
          </a:p>
          <a:p>
            <a:pPr algn="ctr">
              <a:lnSpc>
                <a:spcPts val="1400"/>
              </a:lnSpc>
            </a:pPr>
            <a:endParaRPr lang="en-GB" sz="1000" b="1" u="sng" dirty="0">
              <a:solidFill>
                <a:srgbClr val="000000"/>
              </a:solidFill>
              <a:latin typeface="A Day Without Sun Text Bold"/>
              <a:ea typeface="A Day Without Sun Text Bold"/>
              <a:cs typeface="A Day Without Sun Text Bold"/>
              <a:sym typeface="A Day Without Sun Text Bold"/>
            </a:endParaRPr>
          </a:p>
          <a:p>
            <a:pPr algn="ctr">
              <a:lnSpc>
                <a:spcPts val="1400"/>
              </a:lnSpc>
            </a:pPr>
            <a:endParaRPr lang="en-GB" sz="1000" b="1" u="sng" dirty="0">
              <a:solidFill>
                <a:srgbClr val="000000"/>
              </a:solidFill>
              <a:latin typeface="A Day Without Sun Text Bold"/>
              <a:ea typeface="A Day Without Sun Text Bold"/>
              <a:cs typeface="A Day Without Sun Text Bold"/>
              <a:sym typeface="A Day Without Sun Text Bold"/>
            </a:endParaRPr>
          </a:p>
          <a:p>
            <a:pPr algn="ctr">
              <a:lnSpc>
                <a:spcPts val="1400"/>
              </a:lnSpc>
            </a:pPr>
            <a:endParaRPr lang="en-GB" sz="1000" b="1" u="sng" dirty="0">
              <a:solidFill>
                <a:srgbClr val="000000"/>
              </a:solidFill>
              <a:latin typeface="A Day Without Sun Text Bold"/>
              <a:ea typeface="A Day Without Sun Text Bold"/>
              <a:cs typeface="A Day Without Sun Text Bold"/>
              <a:sym typeface="A Day Without Sun Text Bold"/>
            </a:endParaRPr>
          </a:p>
          <a:p>
            <a:pPr algn="ctr">
              <a:lnSpc>
                <a:spcPts val="1400"/>
              </a:lnSpc>
            </a:pPr>
            <a:endParaRPr lang="en-GB" sz="1000" b="1" u="sng" dirty="0">
              <a:solidFill>
                <a:srgbClr val="000000"/>
              </a:solidFill>
              <a:latin typeface="A Day Without Sun Text Bold"/>
              <a:ea typeface="A Day Without Sun Text Bold"/>
              <a:cs typeface="A Day Without Sun Text Bold"/>
              <a:sym typeface="A Day Without Sun Text Bold"/>
            </a:endParaRPr>
          </a:p>
          <a:p>
            <a:pPr algn="ctr">
              <a:lnSpc>
                <a:spcPts val="1400"/>
              </a:lnSpc>
            </a:pPr>
            <a:endParaRPr lang="en-GB" sz="1000" b="1" u="sng" dirty="0">
              <a:solidFill>
                <a:srgbClr val="000000"/>
              </a:solidFill>
              <a:latin typeface="A Day Without Sun Text Bold"/>
              <a:ea typeface="A Day Without Sun Text Bold"/>
              <a:cs typeface="A Day Without Sun Text Bold"/>
              <a:sym typeface="A Day Without Sun Text Bold"/>
            </a:endParaRPr>
          </a:p>
          <a:p>
            <a:pPr algn="ctr">
              <a:lnSpc>
                <a:spcPts val="1400"/>
              </a:lnSpc>
            </a:pPr>
            <a:endParaRPr lang="en-GB" sz="1000" b="1" u="sng" dirty="0">
              <a:solidFill>
                <a:srgbClr val="000000"/>
              </a:solidFill>
              <a:latin typeface="A Day Without Sun Text Bold"/>
              <a:ea typeface="A Day Without Sun Text Bold"/>
              <a:cs typeface="A Day Without Sun Text Bold"/>
              <a:sym typeface="A Day Without Sun Text Bold"/>
            </a:endParaRPr>
          </a:p>
        </p:txBody>
      </p:sp>
      <p:sp>
        <p:nvSpPr>
          <p:cNvPr id="43" name="Freeform 43"/>
          <p:cNvSpPr/>
          <p:nvPr/>
        </p:nvSpPr>
        <p:spPr>
          <a:xfrm>
            <a:off x="6012918" y="6577530"/>
            <a:ext cx="4385693" cy="808842"/>
          </a:xfrm>
          <a:custGeom>
            <a:avLst/>
            <a:gdLst/>
            <a:ahLst/>
            <a:cxnLst/>
            <a:rect l="l" t="t" r="r" b="b"/>
            <a:pathLst>
              <a:path w="1556265" h="367161">
                <a:moveTo>
                  <a:pt x="0" y="0"/>
                </a:moveTo>
                <a:lnTo>
                  <a:pt x="1556265" y="0"/>
                </a:lnTo>
                <a:lnTo>
                  <a:pt x="1556265" y="367161"/>
                </a:lnTo>
                <a:lnTo>
                  <a:pt x="0" y="367161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44" name="TextBox 44"/>
          <p:cNvSpPr txBox="1"/>
          <p:nvPr/>
        </p:nvSpPr>
        <p:spPr>
          <a:xfrm>
            <a:off x="6012918" y="6577529"/>
            <a:ext cx="4385693" cy="808843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400"/>
              </a:lnSpc>
            </a:pPr>
            <a:r>
              <a:rPr lang="en-US" sz="1000" b="1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Key People</a:t>
            </a:r>
          </a:p>
          <a:p>
            <a:pPr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Charles Darwin: Developed the theory of evolution through natural selection.</a:t>
            </a:r>
          </a:p>
          <a:p>
            <a:pPr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Christian Scientists: Many scientists today are Christians who see science as helping them </a:t>
            </a:r>
          </a:p>
          <a:p>
            <a:pPr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understand God's creation.</a:t>
            </a:r>
            <a:endParaRPr lang="en-US" sz="1000" dirty="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sp>
        <p:nvSpPr>
          <p:cNvPr id="46" name="Freeform 46"/>
          <p:cNvSpPr/>
          <p:nvPr/>
        </p:nvSpPr>
        <p:spPr>
          <a:xfrm>
            <a:off x="312025" y="4471314"/>
            <a:ext cx="5588894" cy="1024510"/>
          </a:xfrm>
          <a:custGeom>
            <a:avLst/>
            <a:gdLst/>
            <a:ahLst/>
            <a:cxnLst/>
            <a:rect l="l" t="t" r="r" b="b"/>
            <a:pathLst>
              <a:path w="2002933" h="305717">
                <a:moveTo>
                  <a:pt x="0" y="0"/>
                </a:moveTo>
                <a:lnTo>
                  <a:pt x="2002933" y="0"/>
                </a:lnTo>
                <a:lnTo>
                  <a:pt x="2002933" y="305717"/>
                </a:lnTo>
                <a:lnTo>
                  <a:pt x="0" y="305717"/>
                </a:lnTo>
                <a:close/>
              </a:path>
            </a:pathLst>
          </a:custGeom>
          <a:solidFill>
            <a:srgbClr val="FFFFFF"/>
          </a:solidFill>
          <a:ln w="19050" cap="sq">
            <a:solidFill>
              <a:schemeClr val="accent4">
                <a:lumMod val="75000"/>
              </a:schemeClr>
            </a:solidFill>
            <a:prstDash val="dash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47" name="TextBox 47"/>
          <p:cNvSpPr txBox="1"/>
          <p:nvPr/>
        </p:nvSpPr>
        <p:spPr>
          <a:xfrm>
            <a:off x="313774" y="4464050"/>
            <a:ext cx="5588894" cy="1019981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 lIns="50800" tIns="50800" rIns="50800" bIns="50800" rtlCol="0" anchor="ctr"/>
          <a:lstStyle/>
          <a:p>
            <a:pPr algn="ctr">
              <a:lnSpc>
                <a:spcPts val="1400"/>
              </a:lnSpc>
            </a:pPr>
            <a:r>
              <a:rPr lang="en-US" sz="1000" b="1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rPr>
              <a:t>What Does Science Say?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Scientists use evidence gathered through observation, experiments and research.</a:t>
            </a:r>
          </a:p>
          <a:p>
            <a:pPr algn="ctr">
              <a:lnSpc>
                <a:spcPts val="1400"/>
              </a:lnSpc>
            </a:pP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The Big Bang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Scientists believe the universe began expanding around 14 billion years ago.</a:t>
            </a:r>
          </a:p>
          <a:p>
            <a:pPr algn="ctr">
              <a:lnSpc>
                <a:spcPts val="1400"/>
              </a:lnSpc>
            </a:pPr>
            <a:r>
              <a:rPr lang="en-GB" sz="1000" b="1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Evolution</a:t>
            </a: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: Scientists believe life developed gradually over long periods of time through natural selection.</a:t>
            </a:r>
          </a:p>
          <a:p>
            <a:pPr algn="ctr">
              <a:lnSpc>
                <a:spcPts val="1400"/>
              </a:lnSpc>
            </a:pPr>
            <a:r>
              <a:rPr lang="en-GB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Science explains how the universe and life developed.</a:t>
            </a:r>
            <a:endParaRPr lang="en-US" sz="1000" dirty="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sp>
        <p:nvSpPr>
          <p:cNvPr id="51" name="TextBox 51"/>
          <p:cNvSpPr txBox="1"/>
          <p:nvPr/>
        </p:nvSpPr>
        <p:spPr>
          <a:xfrm>
            <a:off x="4584351" y="64879"/>
            <a:ext cx="5770749" cy="5817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4685"/>
              </a:lnSpc>
            </a:pPr>
            <a:r>
              <a:rPr lang="en-US" sz="3346" dirty="0">
                <a:solidFill>
                  <a:srgbClr val="383E48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  RE and Worldviews Year 6 Term 4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849B8A7-D6C9-14A8-551C-F87408E694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549996"/>
              </p:ext>
            </p:extLst>
          </p:nvPr>
        </p:nvGraphicFramePr>
        <p:xfrm>
          <a:off x="6718300" y="5484031"/>
          <a:ext cx="3143782" cy="975360"/>
        </p:xfrm>
        <a:graphic>
          <a:graphicData uri="http://schemas.openxmlformats.org/drawingml/2006/table">
            <a:tbl>
              <a:tblPr/>
              <a:tblGrid>
                <a:gridCol w="1600200">
                  <a:extLst>
                    <a:ext uri="{9D8B030D-6E8A-4147-A177-3AD203B41FA5}">
                      <a16:colId xmlns:a16="http://schemas.microsoft.com/office/drawing/2014/main" val="3822362559"/>
                    </a:ext>
                  </a:extLst>
                </a:gridCol>
                <a:gridCol w="1543582">
                  <a:extLst>
                    <a:ext uri="{9D8B030D-6E8A-4147-A177-3AD203B41FA5}">
                      <a16:colId xmlns:a16="http://schemas.microsoft.com/office/drawing/2014/main" val="15081307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A Day Without Sun Text Bold" panose="020B0604020202020204" charset="0"/>
                        </a:rPr>
                        <a:t>Science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A Day Without Sun Text Bold" panose="020B0604020202020204" charset="0"/>
                        </a:rPr>
                        <a:t>Religion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3989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>
                          <a:latin typeface="A Day Without Sun Text" panose="020B0604020202020204" charset="0"/>
                        </a:rPr>
                        <a:t>How did the universe begin?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>
                          <a:latin typeface="A Day Without Sun Text" panose="020B0604020202020204" charset="0"/>
                        </a:rPr>
                        <a:t>Why is there a universe?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98222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>
                          <a:latin typeface="A Day Without Sun Text" panose="020B0604020202020204" charset="0"/>
                        </a:rPr>
                        <a:t>How did life develop?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>
                          <a:latin typeface="A Day Without Sun Text" panose="020B0604020202020204" charset="0"/>
                        </a:rPr>
                        <a:t>What is the purpose of life?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2365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 Day Without Sun Text" panose="020B0604020202020204" charset="0"/>
                        </a:rPr>
                        <a:t>Uses evidence and observation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A Day Without Sun Text" panose="020B0604020202020204" charset="0"/>
                        </a:rPr>
                        <a:t>Explores meaning and values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5653061"/>
                  </a:ext>
                </a:extLst>
              </a:tr>
            </a:tbl>
          </a:graphicData>
        </a:graphic>
      </p:graphicFrame>
      <p:pic>
        <p:nvPicPr>
          <p:cNvPr id="1026" name="Picture 2" descr="Charles Darwin Flashcards | Quizlet">
            <a:extLst>
              <a:ext uri="{FF2B5EF4-FFF2-40B4-BE49-F238E27FC236}">
                <a16:creationId xmlns:a16="http://schemas.microsoft.com/office/drawing/2014/main" id="{7FA8B668-93D2-5457-88C8-01E13B951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7592" y="6624898"/>
            <a:ext cx="557508" cy="72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E009D9-AF0C-0309-2ECE-D3AC7E8527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25" y="5550177"/>
            <a:ext cx="5583977" cy="194144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e13810d-ac7a-4056-9373-21c24e1efe3c" xsi:nil="true"/>
    <lcf76f155ced4ddcb4097134ff3c332f xmlns="4224bfa7-401d-4c3d-8107-13dcdb964358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884C572CE9F04A8EB4AF16B150F620" ma:contentTypeVersion="11" ma:contentTypeDescription="Create a new document." ma:contentTypeScope="" ma:versionID="aac98b6ad2d09f01bab0a4ea75efac2d">
  <xsd:schema xmlns:xsd="http://www.w3.org/2001/XMLSchema" xmlns:xs="http://www.w3.org/2001/XMLSchema" xmlns:p="http://schemas.microsoft.com/office/2006/metadata/properties" xmlns:ns2="4224bfa7-401d-4c3d-8107-13dcdb964358" xmlns:ns3="ae13810d-ac7a-4056-9373-21c24e1efe3c" targetNamespace="http://schemas.microsoft.com/office/2006/metadata/properties" ma:root="true" ma:fieldsID="7d57b26099797c719fd18f9da9f07abd" ns2:_="" ns3:_="">
    <xsd:import namespace="4224bfa7-401d-4c3d-8107-13dcdb964358"/>
    <xsd:import namespace="ae13810d-ac7a-4056-9373-21c24e1efe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24bfa7-401d-4c3d-8107-13dcdb9643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8428802f-7ba1-4333-b04e-deb8d8d6a3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13810d-ac7a-4056-9373-21c24e1efe3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4f8acbf-483a-423d-baf3-afba9fd92572}" ma:internalName="TaxCatchAll" ma:showField="CatchAllData" ma:web="ae13810d-ac7a-4056-9373-21c24e1efe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77C902-9277-4274-A000-4D4D197F0E82}">
  <ds:schemaRefs>
    <ds:schemaRef ds:uri="http://schemas.openxmlformats.org/package/2006/metadata/core-properties"/>
    <ds:schemaRef ds:uri="http://purl.org/dc/terms/"/>
    <ds:schemaRef ds:uri="4224bfa7-401d-4c3d-8107-13dcdb964358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1809573-091D-48B6-BB5B-D8A3C8F1D8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1FDCD7-713B-470C-852D-C181CC194B44}"/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517</Words>
  <Application>Microsoft Office PowerPoint</Application>
  <PresentationFormat>Custom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 Day Without Sun Text</vt:lpstr>
      <vt:lpstr>Calibri</vt:lpstr>
      <vt:lpstr>A Day Without Sun Text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Earthquakes Knowledge Organiser</dc:title>
  <dc:creator>Carole Seddon</dc:creator>
  <cp:lastModifiedBy>Carole Seddon</cp:lastModifiedBy>
  <cp:revision>7</cp:revision>
  <dcterms:created xsi:type="dcterms:W3CDTF">2006-08-16T00:00:00Z</dcterms:created>
  <dcterms:modified xsi:type="dcterms:W3CDTF">2026-07-18T09:48:08Z</dcterms:modified>
  <dc:identifier>DAGs8qpeba0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0x01010008884C572CE9F04A8EB4AF16B150F620</vt:lpwstr>
  </property>
</Properties>
</file>