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0691813" cy="7559675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3" autoAdjust="0"/>
    <p:restoredTop sz="94660"/>
  </p:normalViewPr>
  <p:slideViewPr>
    <p:cSldViewPr snapToGrid="0">
      <p:cViewPr varScale="1">
        <p:scale>
          <a:sx n="60" d="100"/>
          <a:sy n="60" d="100"/>
        </p:scale>
        <p:origin x="1116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66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237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446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853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140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650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354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715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0382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5309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122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8994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25666" y="99762"/>
            <a:ext cx="3184284" cy="318657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English Key Texts and writing outcomes</a:t>
            </a:r>
          </a:p>
          <a:p>
            <a:pPr algn="ctr"/>
            <a:endParaRPr lang="en-GB" sz="1000" b="1" dirty="0">
              <a:solidFill>
                <a:schemeClr val="tx1"/>
              </a:solidFill>
            </a:endParaRPr>
          </a:p>
          <a:p>
            <a:pPr algn="ctr"/>
            <a:r>
              <a:rPr lang="en-GB" sz="1000" b="1" dirty="0" err="1">
                <a:solidFill>
                  <a:schemeClr val="tx1"/>
                </a:solidFill>
              </a:rPr>
              <a:t>Text:Boy</a:t>
            </a:r>
            <a:r>
              <a:rPr lang="en-GB" sz="1000" b="1" dirty="0">
                <a:solidFill>
                  <a:schemeClr val="tx1"/>
                </a:solidFill>
              </a:rPr>
              <a:t> in the Tower.  Percy Jackson</a:t>
            </a:r>
          </a:p>
          <a:p>
            <a:pPr algn="ctr"/>
            <a:r>
              <a:rPr lang="en-GB" sz="1000" b="1" dirty="0">
                <a:solidFill>
                  <a:schemeClr val="tx1"/>
                </a:solidFill>
              </a:rPr>
              <a:t> Outcomes: Narrative. Mythical narrative </a:t>
            </a:r>
          </a:p>
          <a:p>
            <a:pPr algn="ctr"/>
            <a:endParaRPr lang="en-GB" sz="1000" b="1" dirty="0">
              <a:solidFill>
                <a:schemeClr val="tx1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  <a:effectLst/>
              </a:rPr>
              <a:t>Relative clauses beginning with who, which, where, when, whose, that or an omitted relative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  <a:effectLst/>
              </a:rPr>
              <a:t>pronoun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  <a:effectLst/>
              </a:rPr>
              <a:t>Indicate degrees of possibility using modal verbs [for example, might, should, will, must]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  <a:effectLst/>
              </a:rPr>
              <a:t>Use expanded noun phrases as a descriptive device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  <a:effectLst/>
              </a:rPr>
              <a:t>The difference between structures typical of informal speech and structures appropriate for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  <a:effectLst/>
              </a:rPr>
              <a:t>formal speech and writing (for example the use of subjunctive forms)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  <a:effectLst/>
              </a:rPr>
              <a:t>Indicate grammatical and other features by: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  <a:effectLst/>
              </a:rPr>
              <a:t>Using commas to clarify meaning or avoid ambiguity in writing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  <a:effectLst/>
              </a:rPr>
              <a:t>Using semi-colons, colons or dashes to mark boundaries between independent clauses 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endParaRPr lang="en-US" sz="1000" dirty="0">
              <a:solidFill>
                <a:schemeClr val="tx1"/>
              </a:solidFill>
            </a:endParaRPr>
          </a:p>
          <a:p>
            <a:pPr marL="180975" indent="-180975">
              <a:buFont typeface="Arial" panose="020B0604020202020204" pitchFamily="34" charset="0"/>
              <a:buChar char="•"/>
            </a:pPr>
            <a:endParaRPr lang="en-US" sz="1000" b="1" dirty="0">
              <a:solidFill>
                <a:schemeClr val="tx1"/>
              </a:solidFill>
            </a:endParaRPr>
          </a:p>
          <a:p>
            <a:pPr marL="180975" indent="-180975">
              <a:buFont typeface="Arial" panose="020B0604020202020204" pitchFamily="34" charset="0"/>
              <a:buChar char="•"/>
            </a:pPr>
            <a:endParaRPr lang="en-US" sz="1000" b="1" dirty="0">
              <a:solidFill>
                <a:schemeClr val="tx1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47638" y="3475450"/>
            <a:ext cx="3184284" cy="1204862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Art / Design </a:t>
            </a:r>
            <a:r>
              <a:rPr lang="en-GB" sz="1200" b="1">
                <a:solidFill>
                  <a:schemeClr val="tx1"/>
                </a:solidFill>
              </a:rPr>
              <a:t>and Technology</a:t>
            </a: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  <a:p>
            <a:pPr algn="ctr"/>
            <a:r>
              <a:rPr lang="en-GB" sz="1100" dirty="0">
                <a:solidFill>
                  <a:schemeClr val="tx1"/>
                </a:solidFill>
              </a:rPr>
              <a:t>DT Create props for end of year performance </a:t>
            </a:r>
          </a:p>
          <a:p>
            <a:pPr algn="ctr"/>
            <a:endParaRPr lang="en-GB" sz="1200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90916" y="4808449"/>
            <a:ext cx="3184284" cy="1204862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Music/Drama</a:t>
            </a:r>
          </a:p>
          <a:p>
            <a:pPr algn="ctr"/>
            <a:r>
              <a:rPr lang="en-GB" sz="1200" b="1" i="1" dirty="0">
                <a:solidFill>
                  <a:schemeClr val="tx1"/>
                </a:solidFill>
              </a:rPr>
              <a:t>Rehearsal for Performance</a:t>
            </a:r>
          </a:p>
          <a:p>
            <a:pPr algn="ctr"/>
            <a:endParaRPr lang="en-GB" sz="1200" b="1" i="1" dirty="0">
              <a:solidFill>
                <a:schemeClr val="tx1"/>
              </a:solidFill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</a:rPr>
              <a:t>Year 6 end of year production: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47638" y="6141448"/>
            <a:ext cx="3184284" cy="111194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Computing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</a:rPr>
              <a:t>Programming B – Sensing movement </a:t>
            </a:r>
            <a:endParaRPr lang="en-GB" sz="1050" dirty="0">
              <a:solidFill>
                <a:schemeClr val="tx1"/>
              </a:solidFill>
            </a:endParaRPr>
          </a:p>
          <a:p>
            <a:pPr algn="ctr"/>
            <a:r>
              <a:rPr lang="en-GB" dirty="0"/>
              <a:t> </a:t>
            </a:r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513258" y="193950"/>
            <a:ext cx="3665296" cy="2275079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Science</a:t>
            </a:r>
          </a:p>
          <a:p>
            <a:pPr algn="ctr"/>
            <a:r>
              <a:rPr lang="en-GB" sz="1400" b="1" dirty="0">
                <a:solidFill>
                  <a:schemeClr val="tx1"/>
                </a:solidFill>
              </a:rPr>
              <a:t>Evolution &amp; Inheritance</a:t>
            </a:r>
          </a:p>
          <a:p>
            <a:pPr algn="ctr"/>
            <a:endParaRPr lang="en-GB" sz="1400" b="1" dirty="0">
              <a:solidFill>
                <a:schemeClr val="tx1"/>
              </a:solidFill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tx1"/>
                </a:solidFill>
              </a:rPr>
              <a:t>Inheritance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tx1"/>
                </a:solidFill>
              </a:rPr>
              <a:t>Adaptation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tx1"/>
                </a:solidFill>
              </a:rPr>
              <a:t>Theory of Evolution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tx1"/>
                </a:solidFill>
              </a:rPr>
              <a:t>Evidence for Evolution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tx1"/>
                </a:solidFill>
              </a:rPr>
              <a:t>Evidence for Evolution of Humans</a:t>
            </a:r>
          </a:p>
          <a:p>
            <a:pPr lvl="0"/>
            <a:endParaRPr lang="en-GB" sz="1200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tx1"/>
              </a:solidFill>
            </a:endParaRPr>
          </a:p>
          <a:p>
            <a:endParaRPr lang="en-GB" sz="1764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474242" y="2592910"/>
            <a:ext cx="3665296" cy="208078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0796" tIns="50398" rIns="100796" bIns="5039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764" b="1" dirty="0">
                <a:solidFill>
                  <a:schemeClr val="tx1"/>
                </a:solidFill>
              </a:rPr>
              <a:t>Year:   6</a:t>
            </a:r>
          </a:p>
          <a:p>
            <a:r>
              <a:rPr lang="en-GB" sz="1764" b="1" dirty="0">
                <a:solidFill>
                  <a:schemeClr val="tx1"/>
                </a:solidFill>
              </a:rPr>
              <a:t>Term:  6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</a:rPr>
              <a:t>Curriculum map</a:t>
            </a:r>
          </a:p>
          <a:p>
            <a:pPr algn="ctr"/>
            <a:r>
              <a:rPr lang="en-US" sz="1400" b="1" dirty="0">
                <a:solidFill>
                  <a:schemeClr val="tx1"/>
                </a:solidFill>
              </a:rPr>
              <a:t>With kind hearts and determined minds, we inspire each other to be the best we can be.</a:t>
            </a:r>
            <a:endParaRPr lang="en-GB" sz="1400" dirty="0">
              <a:solidFill>
                <a:schemeClr val="tx1"/>
              </a:solidFill>
            </a:endParaRPr>
          </a:p>
          <a:p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409950" y="4808449"/>
            <a:ext cx="3665296" cy="1209747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US" sz="1200" b="1" dirty="0">
                <a:solidFill>
                  <a:schemeClr val="tx1"/>
                </a:solidFill>
              </a:rPr>
              <a:t>History </a:t>
            </a:r>
          </a:p>
          <a:p>
            <a:pPr algn="ctr"/>
            <a:r>
              <a:rPr lang="en-US" sz="1200" b="1" dirty="0">
                <a:solidFill>
                  <a:schemeClr val="tx1"/>
                </a:solidFill>
              </a:rPr>
              <a:t>Early Islamic </a:t>
            </a:r>
            <a:r>
              <a:rPr lang="en-US" sz="1200" b="1" dirty="0" err="1">
                <a:solidFill>
                  <a:schemeClr val="tx1"/>
                </a:solidFill>
              </a:rPr>
              <a:t>Civilisation</a:t>
            </a:r>
            <a:r>
              <a:rPr lang="en-US" sz="1200" b="1" dirty="0">
                <a:solidFill>
                  <a:schemeClr val="tx1"/>
                </a:solidFill>
              </a:rPr>
              <a:t> </a:t>
            </a:r>
          </a:p>
          <a:p>
            <a:pPr algn="ctr"/>
            <a:r>
              <a:rPr lang="en-US" sz="1200" b="1" dirty="0">
                <a:solidFill>
                  <a:schemeClr val="tx1"/>
                </a:solidFill>
              </a:rPr>
              <a:t>Study of the life and times of the early Islamic civilization </a:t>
            </a:r>
          </a:p>
          <a:p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445882" y="6147299"/>
            <a:ext cx="3665296" cy="111194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Religious Education (RE)</a:t>
            </a:r>
          </a:p>
          <a:p>
            <a:pPr algn="ctr"/>
            <a:r>
              <a:rPr lang="en-GB" sz="1200" b="1" dirty="0">
                <a:effectLst/>
                <a:latin typeface="A Day Without Sun Text" panose="020B0604020202020204" charset="0"/>
                <a:ea typeface="Calibri" panose="020F0502020204030204" pitchFamily="34" charset="0"/>
                <a:cs typeface="Arial" panose="020B0604020202020204" pitchFamily="34" charset="0"/>
              </a:rPr>
              <a:t>What kind of k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 Day Without Sun Text" panose="020B060402020202020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GB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 Day Without Sun Text" panose="020B0604020202020204" charset="0"/>
                <a:ea typeface="Calibri" panose="020F0502020204030204" pitchFamily="34" charset="0"/>
                <a:cs typeface="Arial" panose="020B0604020202020204" pitchFamily="34" charset="0"/>
              </a:rPr>
              <a:t>What kind of king </a:t>
            </a:r>
            <a:r>
              <a:rPr kumimoji="0" lang="en-GB" sz="11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 Day Without Sun Text" panose="020B0604020202020204" charset="0"/>
                <a:ea typeface="Calibri" panose="020F0502020204030204" pitchFamily="34" charset="0"/>
                <a:cs typeface="Arial" panose="020B0604020202020204" pitchFamily="34" charset="0"/>
              </a:rPr>
              <a:t>Is Jesus?</a:t>
            </a:r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281862" y="193951"/>
            <a:ext cx="3262314" cy="3148138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Maths</a:t>
            </a:r>
          </a:p>
          <a:p>
            <a:endParaRPr lang="en-US" sz="1050" b="1" u="sng" dirty="0">
              <a:solidFill>
                <a:schemeClr val="tx1"/>
              </a:solidFill>
            </a:endParaRPr>
          </a:p>
          <a:p>
            <a:r>
              <a:rPr lang="en-US" sz="1050" b="1" u="sng" dirty="0">
                <a:solidFill>
                  <a:schemeClr val="tx1"/>
                </a:solidFill>
              </a:rPr>
              <a:t>Long Division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50" dirty="0">
                <a:solidFill>
                  <a:schemeClr val="tx1"/>
                </a:solidFill>
              </a:rPr>
              <a:t>Revisiting method of long division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050" b="1" u="sng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50" b="1" u="sng" dirty="0">
                <a:solidFill>
                  <a:schemeClr val="tx1"/>
                </a:solidFill>
              </a:rPr>
              <a:t>End of year </a:t>
            </a:r>
            <a:r>
              <a:rPr lang="en-US" sz="1050" b="1" u="sng" dirty="0" err="1">
                <a:solidFill>
                  <a:schemeClr val="tx1"/>
                </a:solidFill>
              </a:rPr>
              <a:t>maths</a:t>
            </a:r>
            <a:r>
              <a:rPr lang="en-US" sz="1050" b="1" u="sng" dirty="0">
                <a:solidFill>
                  <a:schemeClr val="tx1"/>
                </a:solidFill>
              </a:rPr>
              <a:t> project – Luna Theme Park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5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281860" y="4813673"/>
            <a:ext cx="3262315" cy="120172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Physical Education (PE)</a:t>
            </a: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</a:rPr>
              <a:t>Sports Day preparation/Athletics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</a:rPr>
              <a:t>Orienteering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289557" y="6151894"/>
            <a:ext cx="3262315" cy="1101495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Spanish</a:t>
            </a:r>
          </a:p>
          <a:p>
            <a:pPr lvl="0"/>
            <a:r>
              <a:rPr lang="en-GB" sz="1050" dirty="0">
                <a:solidFill>
                  <a:schemeClr val="tx1"/>
                </a:solidFill>
              </a:rPr>
              <a:t>Engage in conversations; ask and answer questions about ourselves.</a:t>
            </a: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</p:txBody>
      </p:sp>
      <p:pic>
        <p:nvPicPr>
          <p:cNvPr id="22" name="Picture 21" descr="https://primarysite-prod-sorted.s3.amazonaws.com/churchill-cofe-primary-school/UploadedImage/5dfdd9b0f2944af585e9977860a2dda3_1x1.png">
            <a:extLst>
              <a:ext uri="{FF2B5EF4-FFF2-40B4-BE49-F238E27FC236}">
                <a16:creationId xmlns:a16="http://schemas.microsoft.com/office/drawing/2014/main" id="{188C9D4A-0B50-4137-9EA1-D8778746C2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1817" y="4070145"/>
            <a:ext cx="3490148" cy="45657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E8ACCC3-F32B-4160-8C29-3C953EF9B25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630" y="2736134"/>
            <a:ext cx="670929" cy="752506"/>
          </a:xfrm>
          <a:prstGeom prst="rect">
            <a:avLst/>
          </a:prstGeom>
        </p:spPr>
      </p:pic>
      <p:sp>
        <p:nvSpPr>
          <p:cNvPr id="24" name="Rounded Rectangle 16">
            <a:extLst>
              <a:ext uri="{FF2B5EF4-FFF2-40B4-BE49-F238E27FC236}">
                <a16:creationId xmlns:a16="http://schemas.microsoft.com/office/drawing/2014/main" id="{E7EBEC94-4428-4789-87B6-FD2FB3E3866A}"/>
              </a:ext>
            </a:extLst>
          </p:cNvPr>
          <p:cNvSpPr/>
          <p:nvPr/>
        </p:nvSpPr>
        <p:spPr>
          <a:xfrm>
            <a:off x="7320878" y="3493163"/>
            <a:ext cx="3262315" cy="120172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>
                <a:solidFill>
                  <a:schemeClr val="tx1"/>
                </a:solidFill>
              </a:rPr>
              <a:t>Personal, Social and Health Education (PHSE)</a:t>
            </a:r>
          </a:p>
          <a:p>
            <a:pPr algn="ctr"/>
            <a:r>
              <a:rPr lang="en-GB" sz="1200" b="1">
                <a:solidFill>
                  <a:schemeClr val="tx1"/>
                </a:solidFill>
              </a:rPr>
              <a:t>Changing Me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>
                <a:solidFill>
                  <a:srgbClr val="000000"/>
                </a:solidFill>
                <a:latin typeface="Arial" panose="020B0604020202020204" pitchFamily="34" charset="0"/>
              </a:rPr>
              <a:t>I can compare how I am now to when I was a baby and explain how boys’ and girls’ bodies change during puberty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>
                <a:solidFill>
                  <a:srgbClr val="000000"/>
                </a:solidFill>
                <a:latin typeface="Arial" panose="020B0604020202020204" pitchFamily="34" charset="0"/>
              </a:rPr>
              <a:t>Describe the birth and  development of a baby</a:t>
            </a:r>
            <a:endParaRPr lang="en-GB" sz="1400" b="0" i="0" u="none" strike="noStrike" baseline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en-US" sz="11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81080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449</TotalTime>
  <Words>316</Words>
  <Application>Microsoft Office PowerPoint</Application>
  <PresentationFormat>Custom</PresentationFormat>
  <Paragraphs>60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 Day Without Sun Text</vt:lpstr>
      <vt:lpstr>Arial</vt:lpstr>
      <vt:lpstr>Calibri</vt:lpstr>
      <vt:lpstr>Calibri Light</vt:lpstr>
      <vt:lpstr>Office Theme</vt:lpstr>
      <vt:lpstr>PowerPoint Presentation</vt:lpstr>
    </vt:vector>
  </TitlesOfParts>
  <Company>ICT Network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Toby Maddocks</dc:creator>
  <cp:lastModifiedBy>Glenn Davis</cp:lastModifiedBy>
  <cp:revision>38</cp:revision>
  <cp:lastPrinted>2022-10-25T12:51:30Z</cp:lastPrinted>
  <dcterms:created xsi:type="dcterms:W3CDTF">2022-10-20T15:18:26Z</dcterms:created>
  <dcterms:modified xsi:type="dcterms:W3CDTF">2026-08-21T13:38:14Z</dcterms:modified>
</cp:coreProperties>
</file>