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10691813" cy="7559675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3" autoAdjust="0"/>
    <p:restoredTop sz="94660"/>
  </p:normalViewPr>
  <p:slideViewPr>
    <p:cSldViewPr snapToGrid="0">
      <p:cViewPr varScale="1">
        <p:scale>
          <a:sx n="35" d="100"/>
          <a:sy n="35" d="100"/>
        </p:scale>
        <p:origin x="112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662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237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446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853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21408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6509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354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715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0382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5309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122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8994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25666" y="99762"/>
            <a:ext cx="3184284" cy="3186571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English Key Texts and writing outcomes</a:t>
            </a:r>
          </a:p>
          <a:p>
            <a:pPr algn="ctr"/>
            <a:r>
              <a:rPr lang="en-GB" sz="1000" b="1" dirty="0">
                <a:solidFill>
                  <a:schemeClr val="tx1"/>
                </a:solidFill>
              </a:rPr>
              <a:t>Text: Rose Blanche</a:t>
            </a:r>
          </a:p>
          <a:p>
            <a:pPr algn="ctr"/>
            <a:r>
              <a:rPr lang="en-GB" sz="1000" b="1" dirty="0">
                <a:solidFill>
                  <a:schemeClr val="tx1"/>
                </a:solidFill>
              </a:rPr>
              <a:t>The Promise</a:t>
            </a:r>
          </a:p>
          <a:p>
            <a:pPr algn="ctr"/>
            <a:r>
              <a:rPr lang="en-GB" sz="1000" b="1" dirty="0">
                <a:solidFill>
                  <a:schemeClr val="tx1"/>
                </a:solidFill>
              </a:rPr>
              <a:t>Outcome: Diary Entry, Sequel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tx1"/>
                </a:solidFill>
                <a:effectLst/>
                <a:latin typeface="Montserrat" pitchFamily="2" charset="77"/>
              </a:rPr>
              <a:t>Use of inverted commas and other punctuation to indicate direct speech [LKS2 Revision]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tx1"/>
                </a:solidFill>
                <a:effectLst/>
                <a:latin typeface="Montserrat" pitchFamily="2" charset="77"/>
              </a:rPr>
              <a:t>Use of the present perfect and progressive forms of verbs instead of the simple past]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tx1"/>
                </a:solidFill>
                <a:effectLst/>
                <a:latin typeface="Montserrat" pitchFamily="2" charset="77"/>
              </a:rPr>
              <a:t>Verb prefixes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tx1"/>
                </a:solidFill>
                <a:effectLst/>
                <a:latin typeface="Montserrat" pitchFamily="2" charset="77"/>
              </a:rPr>
              <a:t>Relative clauses beginning with who, which, where, when, whose, that, or an omitted relative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tx1"/>
                </a:solidFill>
                <a:effectLst/>
                <a:latin typeface="Montserrat" pitchFamily="2" charset="77"/>
              </a:rPr>
              <a:t>pronoun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tx1"/>
                </a:solidFill>
                <a:effectLst/>
                <a:latin typeface="Montserrat" pitchFamily="2" charset="77"/>
              </a:rPr>
              <a:t>Indicating degrees of possibility using adverbs Brackets, dashes or commas to indicate parenthesis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tx1"/>
                </a:solidFill>
                <a:effectLst/>
                <a:latin typeface="Montserrat" pitchFamily="2" charset="77"/>
              </a:rPr>
              <a:t>Use of the passive to affect the presentation of information in a sentence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tx1"/>
                </a:solidFill>
                <a:effectLst/>
                <a:latin typeface="Montserrat" pitchFamily="2" charset="77"/>
              </a:rPr>
              <a:t>Layout devices [for example, headings, sub-headings, columns, bullets, or tables, to structure text]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tx1"/>
                </a:solidFill>
                <a:effectLst/>
                <a:latin typeface="Montserrat" pitchFamily="2" charset="77"/>
              </a:rPr>
              <a:t>Use of the semi-colon, colon and dash to mark the boundary between independent clauses </a:t>
            </a:r>
          </a:p>
          <a:p>
            <a:pPr algn="ctr"/>
            <a:endParaRPr lang="en-GB" sz="1000" b="1" dirty="0">
              <a:solidFill>
                <a:schemeClr val="tx1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47638" y="3475450"/>
            <a:ext cx="3184284" cy="1204862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Art / Design and Technology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</a:rPr>
              <a:t>Art – Street Art</a:t>
            </a:r>
          </a:p>
          <a:p>
            <a:pPr algn="ctr"/>
            <a:r>
              <a:rPr lang="en-GB" sz="1100" dirty="0">
                <a:solidFill>
                  <a:schemeClr val="tx1"/>
                </a:solidFill>
              </a:rPr>
              <a:t>Paint, pastels and digital art</a:t>
            </a:r>
          </a:p>
          <a:p>
            <a:pPr algn="ctr"/>
            <a:r>
              <a:rPr lang="en-GB" sz="1100">
                <a:solidFill>
                  <a:schemeClr val="tx1"/>
                </a:solidFill>
              </a:rPr>
              <a:t>Banksy and Lady Pink</a:t>
            </a:r>
          </a:p>
          <a:p>
            <a:pPr algn="ctr"/>
            <a:endParaRPr lang="en-GB" sz="1100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47638" y="4813672"/>
            <a:ext cx="3184284" cy="1204862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Music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b="1" dirty="0">
                <a:solidFill>
                  <a:schemeClr val="tx1"/>
                </a:solidFill>
              </a:rPr>
              <a:t>Classroom Jazz (jazz: improvisation &amp; composition).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b="1" dirty="0">
                <a:solidFill>
                  <a:schemeClr val="tx1"/>
                </a:solidFill>
              </a:rPr>
              <a:t>Key Stage 2 Carol Service rehearsal and performance (singing in unison and harmony).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139941" y="6151894"/>
            <a:ext cx="3184284" cy="1111941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Computing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chemeClr val="tx1"/>
                </a:solidFill>
              </a:rPr>
              <a:t>Creating Media – web </a:t>
            </a:r>
            <a:r>
              <a:rPr lang="en-GB" sz="1200" b="1">
                <a:solidFill>
                  <a:schemeClr val="tx1"/>
                </a:solidFill>
              </a:rPr>
              <a:t>page creation</a:t>
            </a:r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513258" y="193950"/>
            <a:ext cx="3665296" cy="2275079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Science</a:t>
            </a:r>
          </a:p>
          <a:p>
            <a:r>
              <a:rPr lang="en-GB" sz="1200" b="1" dirty="0">
                <a:solidFill>
                  <a:schemeClr val="tx1"/>
                </a:solidFill>
              </a:rPr>
              <a:t>Electricity</a:t>
            </a:r>
            <a:endParaRPr lang="en-GB" sz="1050" b="1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b="1" dirty="0">
                <a:solidFill>
                  <a:schemeClr val="tx1"/>
                </a:solidFill>
              </a:rPr>
              <a:t>Use recognised symbols when representing a simple circuit in a diagram.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b="1" dirty="0">
                <a:solidFill>
                  <a:schemeClr val="tx1"/>
                </a:solidFill>
              </a:rPr>
              <a:t>Associate the brightness of a lamp or the volume of a buzzer with the number and voltage of cells used in the circuit.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b="1" dirty="0">
                <a:solidFill>
                  <a:schemeClr val="tx1"/>
                </a:solidFill>
              </a:rPr>
              <a:t>Compare and give reasons for variations in how components function, including the brightness of bulbs, the loudness of buzzers and the on/off position of switches</a:t>
            </a:r>
            <a:r>
              <a:rPr lang="en-GB" sz="1200" b="1" dirty="0">
                <a:solidFill>
                  <a:schemeClr val="tx1"/>
                </a:solidFill>
              </a:rPr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b="1" dirty="0">
              <a:solidFill>
                <a:schemeClr val="tx1"/>
              </a:solidFill>
            </a:endParaRPr>
          </a:p>
          <a:p>
            <a:endParaRPr lang="en-GB" sz="1764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474242" y="2592910"/>
            <a:ext cx="3665296" cy="208078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0796" tIns="50398" rIns="100796" bIns="5039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764" b="1" dirty="0">
                <a:solidFill>
                  <a:schemeClr val="tx1"/>
                </a:solidFill>
              </a:rPr>
              <a:t>Year:   6</a:t>
            </a:r>
          </a:p>
          <a:p>
            <a:r>
              <a:rPr lang="en-GB" sz="1764" b="1" dirty="0">
                <a:solidFill>
                  <a:schemeClr val="tx1"/>
                </a:solidFill>
              </a:rPr>
              <a:t>Term:  2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</a:rPr>
              <a:t>Curriculum map</a:t>
            </a:r>
          </a:p>
          <a:p>
            <a:pPr algn="ctr"/>
            <a:r>
              <a:rPr lang="en-US" sz="1400" b="1" dirty="0">
                <a:solidFill>
                  <a:schemeClr val="tx1"/>
                </a:solidFill>
              </a:rPr>
              <a:t>With kind hearts and determined minds, we inspire each other to be the best we can be.</a:t>
            </a:r>
            <a:endParaRPr lang="en-GB" sz="1400" dirty="0">
              <a:solidFill>
                <a:schemeClr val="tx1"/>
              </a:solidFill>
            </a:endParaRPr>
          </a:p>
          <a:p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445882" y="4813672"/>
            <a:ext cx="3665296" cy="1209747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US" sz="1200" b="1" dirty="0">
                <a:solidFill>
                  <a:schemeClr val="tx1"/>
                </a:solidFill>
              </a:rPr>
              <a:t>History/Geography –</a:t>
            </a:r>
          </a:p>
          <a:p>
            <a:pPr algn="ctr"/>
            <a:r>
              <a:rPr lang="en-US" sz="1200" b="1" dirty="0">
                <a:solidFill>
                  <a:schemeClr val="tx1"/>
                </a:solidFill>
              </a:rPr>
              <a:t>Coral Biomes</a:t>
            </a:r>
          </a:p>
          <a:p>
            <a:pPr algn="ctr"/>
            <a:endParaRPr lang="en-US" sz="1200" b="1" dirty="0">
              <a:solidFill>
                <a:schemeClr val="tx1"/>
              </a:solidFill>
            </a:endParaRPr>
          </a:p>
          <a:p>
            <a:pPr algn="ctr"/>
            <a:r>
              <a:rPr lang="en-US" sz="1200" b="1" dirty="0">
                <a:solidFill>
                  <a:schemeClr val="tx1"/>
                </a:solidFill>
              </a:rPr>
              <a:t>Why are </a:t>
            </a:r>
            <a:r>
              <a:rPr lang="en-US" sz="1200" b="1">
                <a:solidFill>
                  <a:schemeClr val="tx1"/>
                </a:solidFill>
              </a:rPr>
              <a:t>oceans important? </a:t>
            </a:r>
            <a:endParaRPr lang="en-US" sz="1200" b="1" dirty="0">
              <a:solidFill>
                <a:schemeClr val="tx1"/>
              </a:solidFill>
            </a:endParaRPr>
          </a:p>
          <a:p>
            <a:endParaRPr lang="en-US" sz="1200" b="1" dirty="0">
              <a:solidFill>
                <a:schemeClr val="tx1"/>
              </a:solidFill>
            </a:endParaRPr>
          </a:p>
          <a:p>
            <a:endParaRPr lang="en-US" sz="1200" b="1" dirty="0">
              <a:solidFill>
                <a:schemeClr val="tx1"/>
              </a:solidFill>
            </a:endParaRPr>
          </a:p>
          <a:p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445882" y="6147299"/>
            <a:ext cx="3665296" cy="1111941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Religious Education (RE)</a:t>
            </a:r>
          </a:p>
          <a:p>
            <a:r>
              <a:rPr lang="en-GB" sz="1100" b="1" dirty="0">
                <a:solidFill>
                  <a:schemeClr val="tx1"/>
                </a:solidFill>
              </a:rPr>
              <a:t>Christianity -</a:t>
            </a:r>
            <a:r>
              <a:rPr lang="en-GB" sz="1050" dirty="0">
                <a:solidFill>
                  <a:srgbClr val="000000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Was Jesus the Messiah?</a:t>
            </a:r>
            <a:endParaRPr lang="en-US" sz="1050">
              <a:solidFill>
                <a:srgbClr val="000000"/>
              </a:solidFill>
              <a:latin typeface="A Day Without Sun Text"/>
              <a:ea typeface="A Day Without Sun Text"/>
              <a:cs typeface="A Day Without Sun Text"/>
              <a:sym typeface="A Day Without Sun Text"/>
            </a:endParaRPr>
          </a:p>
          <a:p>
            <a:endParaRPr lang="en-GB" sz="1050" b="1" dirty="0">
              <a:solidFill>
                <a:schemeClr val="tx1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7281862" y="193951"/>
            <a:ext cx="3262314" cy="3148138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600" b="1" dirty="0">
                <a:solidFill>
                  <a:schemeClr val="tx1"/>
                </a:solidFill>
              </a:rPr>
              <a:t>Maths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600" b="1" dirty="0">
                <a:solidFill>
                  <a:schemeClr val="tx1"/>
                </a:solidFill>
              </a:rPr>
              <a:t>Fractions: </a:t>
            </a:r>
            <a:r>
              <a:rPr lang="en-GB" sz="1100" b="1" dirty="0">
                <a:solidFill>
                  <a:schemeClr val="tx1"/>
                </a:solidFill>
              </a:rPr>
              <a:t>Equivalent fractions and simplifying; equivalent fractions on a number line; comparing and ordering using denominators and numerators; Adding and subtracting fractions; adding and subtracting mixed numbers; multiplying and dividing fractions by integers and fractions; mixed questions with fractions; fractions of an amount; using fractions of an amount to find a whole.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600" b="1" dirty="0">
                <a:solidFill>
                  <a:schemeClr val="tx1"/>
                </a:solidFill>
              </a:rPr>
              <a:t>Converting units: </a:t>
            </a:r>
            <a:r>
              <a:rPr lang="en-GB" sz="1100" b="1" dirty="0">
                <a:solidFill>
                  <a:schemeClr val="tx1"/>
                </a:solidFill>
              </a:rPr>
              <a:t>metric measures; converting metric measures; calculate metric measures; miles and kilometres; imperial measures.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281860" y="4813673"/>
            <a:ext cx="3262315" cy="120172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Physical Education (PE)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b="1" dirty="0">
                <a:solidFill>
                  <a:schemeClr val="tx1"/>
                </a:solidFill>
              </a:rPr>
              <a:t>Hockey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b="1" dirty="0">
                <a:solidFill>
                  <a:schemeClr val="tx1"/>
                </a:solidFill>
              </a:rPr>
              <a:t>Swimming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7289557" y="6151894"/>
            <a:ext cx="3262315" cy="1101495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Spanish</a:t>
            </a:r>
          </a:p>
          <a:p>
            <a:r>
              <a:rPr lang="en-GB" sz="1000" b="1" dirty="0">
                <a:solidFill>
                  <a:schemeClr val="tx1"/>
                </a:solidFill>
              </a:rPr>
              <a:t>Revision of:</a:t>
            </a:r>
          </a:p>
          <a:p>
            <a:r>
              <a:rPr lang="en-GB" sz="1000" b="1" dirty="0">
                <a:solidFill>
                  <a:schemeClr val="tx1"/>
                </a:solidFill>
              </a:rPr>
              <a:t>Greetings, introducing yourself (name, age, where you live), classroom instructions, French alphabet, Numbers 1-12, asking questions (names, ages, where someone lives), saying the names of the countries of the UK.</a:t>
            </a:r>
          </a:p>
        </p:txBody>
      </p:sp>
      <p:pic>
        <p:nvPicPr>
          <p:cNvPr id="22" name="Picture 21" descr="https://primarysite-prod-sorted.s3.amazonaws.com/churchill-cofe-primary-school/UploadedImage/5dfdd9b0f2944af585e9977860a2dda3_1x1.png">
            <a:extLst>
              <a:ext uri="{FF2B5EF4-FFF2-40B4-BE49-F238E27FC236}">
                <a16:creationId xmlns:a16="http://schemas.microsoft.com/office/drawing/2014/main" id="{188C9D4A-0B50-4137-9EA1-D8778746C2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1817" y="4070145"/>
            <a:ext cx="3490148" cy="45657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E8ACCC3-F32B-4160-8C29-3C953EF9B25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630" y="2736134"/>
            <a:ext cx="670929" cy="752506"/>
          </a:xfrm>
          <a:prstGeom prst="rect">
            <a:avLst/>
          </a:prstGeom>
        </p:spPr>
      </p:pic>
      <p:sp>
        <p:nvSpPr>
          <p:cNvPr id="24" name="Rounded Rectangle 16">
            <a:extLst>
              <a:ext uri="{FF2B5EF4-FFF2-40B4-BE49-F238E27FC236}">
                <a16:creationId xmlns:a16="http://schemas.microsoft.com/office/drawing/2014/main" id="{E7EBEC94-4428-4789-87B6-FD2FB3E3866A}"/>
              </a:ext>
            </a:extLst>
          </p:cNvPr>
          <p:cNvSpPr/>
          <p:nvPr/>
        </p:nvSpPr>
        <p:spPr>
          <a:xfrm>
            <a:off x="7320878" y="3493163"/>
            <a:ext cx="3262315" cy="120172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Personal, Social and Health Education (PHSE)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b="1" dirty="0">
                <a:solidFill>
                  <a:schemeClr val="tx1"/>
                </a:solidFill>
              </a:rPr>
              <a:t>I understand there are different perceptions about what normal means.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b="1" dirty="0">
                <a:solidFill>
                  <a:schemeClr val="tx1"/>
                </a:solidFill>
              </a:rPr>
              <a:t>I understand how one person can have power over another and why people use bullying behaviours.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b="1" dirty="0">
                <a:solidFill>
                  <a:schemeClr val="tx1"/>
                </a:solidFill>
              </a:rPr>
              <a:t>I can explain ways in which difference can be a source of conflict and a cause of celebration.</a:t>
            </a:r>
          </a:p>
        </p:txBody>
      </p:sp>
    </p:spTree>
    <p:extLst>
      <p:ext uri="{BB962C8B-B14F-4D97-AF65-F5344CB8AC3E}">
        <p14:creationId xmlns:p14="http://schemas.microsoft.com/office/powerpoint/2010/main" val="36981080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218</TotalTime>
  <Words>498</Words>
  <Application>Microsoft Office PowerPoint</Application>
  <PresentationFormat>Custom</PresentationFormat>
  <Paragraphs>51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 Day Without Sun Text</vt:lpstr>
      <vt:lpstr>Arial</vt:lpstr>
      <vt:lpstr>Calibri</vt:lpstr>
      <vt:lpstr>Calibri Light</vt:lpstr>
      <vt:lpstr>Montserrat</vt:lpstr>
      <vt:lpstr>Office Theme</vt:lpstr>
      <vt:lpstr>PowerPoint Presentation</vt:lpstr>
    </vt:vector>
  </TitlesOfParts>
  <Company>ICT Network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Toby Maddocks</dc:creator>
  <cp:lastModifiedBy>Glenn Davis</cp:lastModifiedBy>
  <cp:revision>25</cp:revision>
  <cp:lastPrinted>2022-10-25T12:51:30Z</cp:lastPrinted>
  <dcterms:created xsi:type="dcterms:W3CDTF">2022-10-20T15:18:26Z</dcterms:created>
  <dcterms:modified xsi:type="dcterms:W3CDTF">2026-08-21T13:31:43Z</dcterms:modified>
</cp:coreProperties>
</file>