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60"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4" autoAdjust="0"/>
    <p:restoredTop sz="94660"/>
  </p:normalViewPr>
  <p:slideViewPr>
    <p:cSldViewPr snapToGrid="0">
      <p:cViewPr varScale="1">
        <p:scale>
          <a:sx n="82" d="100"/>
          <a:sy n="82" d="100"/>
        </p:scale>
        <p:origin x="629"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2135970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1997624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2186526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2646638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70936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212561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2090986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1264291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1086490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1780053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1477478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pPr/>
              <a:t>6/4/2023</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pPr/>
              <a:t>‹#›</a:t>
            </a:fld>
            <a:endParaRPr lang="en-US"/>
          </a:p>
        </p:txBody>
      </p:sp>
    </p:spTree>
    <p:extLst>
      <p:ext uri="{BB962C8B-B14F-4D97-AF65-F5344CB8AC3E}">
        <p14:creationId xmlns:p14="http://schemas.microsoft.com/office/powerpoint/2010/main" val="2192123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pPr/>
              <a:t>6/4/2023</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pPr/>
              <a:t>‹#›</a:t>
            </a:fld>
            <a:endParaRPr lang="en-US"/>
          </a:p>
        </p:txBody>
      </p:sp>
    </p:spTree>
    <p:extLst>
      <p:ext uri="{BB962C8B-B14F-4D97-AF65-F5344CB8AC3E}">
        <p14:creationId xmlns:p14="http://schemas.microsoft.com/office/powerpoint/2010/main" val="291552412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06" r:id="rId6"/>
    <p:sldLayoutId id="2147483701" r:id="rId7"/>
    <p:sldLayoutId id="2147483702" r:id="rId8"/>
    <p:sldLayoutId id="2147483703" r:id="rId9"/>
    <p:sldLayoutId id="2147483704" r:id="rId10"/>
    <p:sldLayoutId id="2147483705" r:id="rId11"/>
    <p:sldLayoutId id="2147483707"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6D68B020-5D2E-482E-BE4E-3C92FA6833EA}"/>
              </a:ext>
            </a:extLst>
          </p:cNvPr>
          <p:cNvPicPr>
            <a:picLocks noChangeAspect="1"/>
          </p:cNvPicPr>
          <p:nvPr/>
        </p:nvPicPr>
        <p:blipFill rotWithShape="1">
          <a:blip r:embed="rId2">
            <a:duotone>
              <a:prstClr val="black"/>
              <a:schemeClr val="accent2">
                <a:tint val="45000"/>
                <a:satMod val="400000"/>
              </a:schemeClr>
            </a:duotone>
          </a:blip>
          <a:srcRect b="15730"/>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134B3E63-6F08-41CA-9D87-3039CEC2417E}"/>
              </a:ext>
            </a:extLst>
          </p:cNvPr>
          <p:cNvSpPr>
            <a:spLocks noGrp="1"/>
          </p:cNvSpPr>
          <p:nvPr>
            <p:ph type="ctrTitle"/>
          </p:nvPr>
        </p:nvSpPr>
        <p:spPr>
          <a:xfrm>
            <a:off x="424067" y="348852"/>
            <a:ext cx="8454890" cy="1701570"/>
          </a:xfrm>
        </p:spPr>
        <p:txBody>
          <a:bodyPr anchor="b">
            <a:normAutofit/>
          </a:bodyPr>
          <a:lstStyle/>
          <a:p>
            <a:r>
              <a:rPr lang="en-GB" sz="4400" dirty="0">
                <a:solidFill>
                  <a:schemeClr val="bg1"/>
                </a:solidFill>
              </a:rPr>
              <a:t>Churchill CEVC Primary School</a:t>
            </a:r>
          </a:p>
        </p:txBody>
      </p:sp>
      <p:sp>
        <p:nvSpPr>
          <p:cNvPr id="3" name="Subtitle 2">
            <a:extLst>
              <a:ext uri="{FF2B5EF4-FFF2-40B4-BE49-F238E27FC236}">
                <a16:creationId xmlns:a16="http://schemas.microsoft.com/office/drawing/2014/main" id="{5121D22E-F279-4DDD-BC5D-88EA9E31C23D}"/>
              </a:ext>
            </a:extLst>
          </p:cNvPr>
          <p:cNvSpPr>
            <a:spLocks noGrp="1"/>
          </p:cNvSpPr>
          <p:nvPr>
            <p:ph type="subTitle" idx="1"/>
          </p:nvPr>
        </p:nvSpPr>
        <p:spPr>
          <a:xfrm>
            <a:off x="5751443" y="3697438"/>
            <a:ext cx="5830957" cy="2623849"/>
          </a:xfrm>
        </p:spPr>
        <p:txBody>
          <a:bodyPr>
            <a:normAutofit/>
          </a:bodyPr>
          <a:lstStyle/>
          <a:p>
            <a:r>
              <a:rPr lang="en-GB" sz="4800" dirty="0">
                <a:solidFill>
                  <a:schemeClr val="bg1"/>
                </a:solidFill>
              </a:rPr>
              <a:t>PSHE Curriculum </a:t>
            </a:r>
          </a:p>
          <a:p>
            <a:r>
              <a:rPr lang="en-GB" sz="4800" dirty="0">
                <a:solidFill>
                  <a:schemeClr val="bg1"/>
                </a:solidFill>
              </a:rPr>
              <a:t>Year 2 TERM 6</a:t>
            </a:r>
          </a:p>
          <a:p>
            <a:r>
              <a:rPr lang="en-GB" sz="4800" dirty="0">
                <a:solidFill>
                  <a:schemeClr val="bg1"/>
                </a:solidFill>
              </a:rPr>
              <a:t>CHANGING ME</a:t>
            </a:r>
          </a:p>
          <a:p>
            <a:endParaRPr lang="en-GB" sz="2000" dirty="0"/>
          </a:p>
        </p:txBody>
      </p:sp>
    </p:spTree>
    <p:extLst>
      <p:ext uri="{BB962C8B-B14F-4D97-AF65-F5344CB8AC3E}">
        <p14:creationId xmlns:p14="http://schemas.microsoft.com/office/powerpoint/2010/main" val="1614293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Year 2 Term 6</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78296" y="1412392"/>
            <a:ext cx="11569147" cy="5445608"/>
          </a:xfrm>
        </p:spPr>
        <p:txBody>
          <a:bodyPr>
            <a:normAutofit/>
          </a:bodyPr>
          <a:lstStyle/>
          <a:p>
            <a:pPr marL="0" indent="0">
              <a:buNone/>
            </a:pPr>
            <a:r>
              <a:rPr lang="en-GB" dirty="0">
                <a:latin typeface="Comic Sans MS" panose="030F0702030302020204" pitchFamily="66" charset="0"/>
              </a:rPr>
              <a:t>The </a:t>
            </a:r>
            <a:r>
              <a:rPr lang="en-GB" b="1" u="sng" dirty="0">
                <a:latin typeface="Comic Sans MS" panose="030F0702030302020204" pitchFamily="66" charset="0"/>
              </a:rPr>
              <a:t>Changing Me</a:t>
            </a:r>
            <a:r>
              <a:rPr lang="en-GB" dirty="0">
                <a:latin typeface="Comic Sans MS" panose="030F0702030302020204" pitchFamily="66" charset="0"/>
              </a:rPr>
              <a:t> topic teaches children about the Sex Education aspect of the PSHE curriculum. </a:t>
            </a:r>
          </a:p>
          <a:p>
            <a:pPr marL="0" indent="0">
              <a:buNone/>
            </a:pPr>
            <a:r>
              <a:rPr lang="en-GB" dirty="0">
                <a:latin typeface="Comic Sans MS" panose="030F0702030302020204" pitchFamily="66" charset="0"/>
              </a:rPr>
              <a:t>This unit allows children to learn about …….. </a:t>
            </a:r>
          </a:p>
          <a:p>
            <a:r>
              <a:rPr lang="en-GB" dirty="0">
                <a:latin typeface="Comic Sans MS" panose="030F0702030302020204" pitchFamily="66" charset="0"/>
              </a:rPr>
              <a:t>Life cycles</a:t>
            </a:r>
          </a:p>
          <a:p>
            <a:r>
              <a:rPr lang="en-GB" dirty="0">
                <a:latin typeface="Comic Sans MS" panose="030F0702030302020204" pitchFamily="66" charset="0"/>
              </a:rPr>
              <a:t>Growing from young to old</a:t>
            </a:r>
          </a:p>
          <a:p>
            <a:r>
              <a:rPr lang="en-GB" dirty="0">
                <a:latin typeface="Comic Sans MS" panose="030F0702030302020204" pitchFamily="66" charset="0"/>
              </a:rPr>
              <a:t>The changing me</a:t>
            </a:r>
          </a:p>
          <a:p>
            <a:r>
              <a:rPr lang="en-GB" dirty="0">
                <a:latin typeface="Comic Sans MS" panose="030F0702030302020204" pitchFamily="66" charset="0"/>
              </a:rPr>
              <a:t>Boys’ and girls’ bodies</a:t>
            </a:r>
          </a:p>
          <a:p>
            <a:r>
              <a:rPr lang="en-GB" dirty="0">
                <a:latin typeface="Comic Sans MS" panose="030F0702030302020204" pitchFamily="66" charset="0"/>
              </a:rPr>
              <a:t>Assertiveness</a:t>
            </a:r>
          </a:p>
          <a:p>
            <a:r>
              <a:rPr lang="en-GB" dirty="0">
                <a:latin typeface="Comic Sans MS" panose="030F0702030302020204" pitchFamily="66" charset="0"/>
              </a:rPr>
              <a:t>Looking ahead</a:t>
            </a:r>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72989E4D-D0CB-482F-A2B9-7E2BA1B781D9}"/>
              </a:ext>
            </a:extLst>
          </p:cNvPr>
          <p:cNvPicPr>
            <a:picLocks noChangeAspect="1"/>
          </p:cNvPicPr>
          <p:nvPr/>
        </p:nvPicPr>
        <p:blipFill>
          <a:blip r:embed="rId2"/>
          <a:stretch>
            <a:fillRect/>
          </a:stretch>
        </p:blipFill>
        <p:spPr>
          <a:xfrm>
            <a:off x="8504903" y="1937841"/>
            <a:ext cx="3687097" cy="4920160"/>
          </a:xfrm>
          <a:prstGeom prst="rect">
            <a:avLst/>
          </a:prstGeom>
        </p:spPr>
      </p:pic>
    </p:spTree>
    <p:extLst>
      <p:ext uri="{BB962C8B-B14F-4D97-AF65-F5344CB8AC3E}">
        <p14:creationId xmlns:p14="http://schemas.microsoft.com/office/powerpoint/2010/main" val="2245570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718930" y="112298"/>
            <a:ext cx="10515600" cy="1325563"/>
          </a:xfrm>
        </p:spPr>
        <p:txBody>
          <a:bodyPr/>
          <a:lstStyle/>
          <a:p>
            <a:r>
              <a:rPr lang="en-GB" b="1" dirty="0"/>
              <a:t>Lesson 1 </a:t>
            </a:r>
            <a:r>
              <a:rPr lang="en-GB" sz="2800" b="1" dirty="0"/>
              <a:t>(Life cycles in nature)</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145775" y="1171575"/>
            <a:ext cx="9122050" cy="5686425"/>
          </a:xfrm>
        </p:spPr>
        <p:txBody>
          <a:bodyPr>
            <a:normAutofit/>
          </a:bodyPr>
          <a:lstStyle/>
          <a:p>
            <a:r>
              <a:rPr lang="en-GB" sz="2200" dirty="0">
                <a:latin typeface="Comic Sans MS" panose="030F0702030302020204" pitchFamily="66" charset="0"/>
              </a:rPr>
              <a:t>to recognise cycles of life in nature. </a:t>
            </a:r>
          </a:p>
          <a:p>
            <a:r>
              <a:rPr lang="en-GB" sz="2200" dirty="0">
                <a:latin typeface="Comic Sans MS" panose="030F0702030302020204" pitchFamily="66" charset="0"/>
              </a:rPr>
              <a:t>to understand there are some changes that are outside my  control and to recognise how I feel about this.</a:t>
            </a:r>
          </a:p>
          <a:p>
            <a:pPr marL="0" indent="0">
              <a:buNone/>
            </a:pPr>
            <a:r>
              <a:rPr lang="en-GB" sz="2200" dirty="0">
                <a:latin typeface="Comic Sans MS" panose="030F0702030302020204" pitchFamily="66" charset="0"/>
              </a:rPr>
              <a:t>The children will share how they feel about the seasons changing. They will be made aware that some things happen and change around us that we are unable to control, </a:t>
            </a:r>
            <a:r>
              <a:rPr lang="en-GB" sz="2200" dirty="0" err="1">
                <a:latin typeface="Comic Sans MS" panose="030F0702030302020204" pitchFamily="66" charset="0"/>
              </a:rPr>
              <a:t>eg.</a:t>
            </a:r>
            <a:r>
              <a:rPr lang="en-GB" sz="2200" dirty="0">
                <a:latin typeface="Comic Sans MS" panose="030F0702030302020204" pitchFamily="66" charset="0"/>
              </a:rPr>
              <a:t> the seasons change, our bodies change. Discussion will follow about how they feel about changes they can’t control.</a:t>
            </a:r>
            <a:r>
              <a:rPr lang="en-US" sz="2200" dirty="0">
                <a:effectLst/>
                <a:latin typeface="Comic Sans MS" panose="030F0702030302020204" pitchFamily="66" charset="0"/>
                <a:ea typeface="Times New Roman" panose="02020603050405020304" pitchFamily="18" charset="0"/>
              </a:rPr>
              <a:t> </a:t>
            </a:r>
          </a:p>
          <a:p>
            <a:pPr marL="0" indent="0">
              <a:buNone/>
            </a:pPr>
            <a:r>
              <a:rPr lang="en-US" sz="2200" dirty="0">
                <a:effectLst/>
                <a:latin typeface="Comic Sans MS" panose="030F0702030302020204" pitchFamily="66" charset="0"/>
                <a:ea typeface="Times New Roman" panose="02020603050405020304" pitchFamily="18" charset="0"/>
              </a:rPr>
              <a:t>For some children, they may not wish to share their ideas, but teachers will be sensitive to this. </a:t>
            </a:r>
            <a:r>
              <a:rPr lang="en-US" sz="2200" b="1" dirty="0">
                <a:latin typeface="Comic Sans MS" panose="030F0702030302020204" pitchFamily="66" charset="0"/>
                <a:ea typeface="Times New Roman" panose="02020603050405020304" pitchFamily="18" charset="0"/>
              </a:rPr>
              <a:t>For every session, children have the right to pass as well as the right to be heard.</a:t>
            </a:r>
            <a:r>
              <a:rPr lang="en-GB" sz="2200" b="1" dirty="0">
                <a:latin typeface="Comic Sans MS" panose="030F0702030302020204" pitchFamily="66" charset="0"/>
              </a:rPr>
              <a:t> </a:t>
            </a:r>
          </a:p>
          <a:p>
            <a:pPr marL="0" indent="0">
              <a:buNone/>
            </a:pPr>
            <a:r>
              <a:rPr lang="en-GB" sz="2200" dirty="0">
                <a:latin typeface="Comic Sans MS" panose="030F0702030302020204" pitchFamily="66" charset="0"/>
              </a:rPr>
              <a:t>This lesson will look at life cycles, understanding what they are and how things grow and change from a baby to an adult. </a:t>
            </a:r>
            <a:endParaRPr lang="en-US" sz="2200" dirty="0">
              <a:effectLst/>
              <a:latin typeface="Comic Sans MS" panose="030F0702030302020204" pitchFamily="66" charset="0"/>
              <a:ea typeface="Times New Roman" panose="02020603050405020304" pitchFamily="18" charset="0"/>
            </a:endParaRPr>
          </a:p>
          <a:p>
            <a:pPr marL="0" indent="0">
              <a:buNone/>
            </a:pPr>
            <a:endParaRPr lang="en-US" sz="2200" dirty="0">
              <a:effectLst/>
              <a:latin typeface="Comic Sans MS" panose="030F0702030302020204" pitchFamily="66" charset="0"/>
              <a:ea typeface="Times New Roman" panose="02020603050405020304" pitchFamily="18" charset="0"/>
            </a:endParaRPr>
          </a:p>
          <a:p>
            <a:pPr marL="0" indent="0">
              <a:buNone/>
            </a:pPr>
            <a:endParaRPr lang="en-US" sz="3600" dirty="0">
              <a:latin typeface="Arial" panose="020B0604020202020204" pitchFamily="34" charset="0"/>
              <a:ea typeface="Times New Roman" panose="02020603050405020304" pitchFamily="18" charset="0"/>
            </a:endParaRPr>
          </a:p>
          <a:p>
            <a:pPr marL="0" indent="0">
              <a:buNone/>
            </a:pPr>
            <a:endParaRPr lang="en-GB" sz="3600" dirty="0"/>
          </a:p>
        </p:txBody>
      </p:sp>
      <p:pic>
        <p:nvPicPr>
          <p:cNvPr id="7" name="Picture 3">
            <a:extLst>
              <a:ext uri="{FF2B5EF4-FFF2-40B4-BE49-F238E27FC236}">
                <a16:creationId xmlns:a16="http://schemas.microsoft.com/office/drawing/2014/main" id="{60178542-1524-4495-803A-5B444F7F4B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7289" y="2006844"/>
            <a:ext cx="1765093" cy="174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a:extLst>
              <a:ext uri="{FF2B5EF4-FFF2-40B4-BE49-F238E27FC236}">
                <a16:creationId xmlns:a16="http://schemas.microsoft.com/office/drawing/2014/main" id="{FCCDE109-DEC8-4BE0-ADD7-FF30AD5F57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9836" y="3465243"/>
            <a:ext cx="1765093" cy="1763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a:extLst>
              <a:ext uri="{FF2B5EF4-FFF2-40B4-BE49-F238E27FC236}">
                <a16:creationId xmlns:a16="http://schemas.microsoft.com/office/drawing/2014/main" id="{4BE67A02-18FC-4B73-AE12-114344E6D6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0902" y="5074783"/>
            <a:ext cx="5437239" cy="2040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a:extLst>
              <a:ext uri="{FF2B5EF4-FFF2-40B4-BE49-F238E27FC236}">
                <a16:creationId xmlns:a16="http://schemas.microsoft.com/office/drawing/2014/main" id="{ABC93C6B-F236-4166-820E-96F8C5A481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45010" y="-8131"/>
            <a:ext cx="3846990" cy="174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972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Lesson 2 </a:t>
            </a:r>
            <a:r>
              <a:rPr lang="en-GB" sz="2800" b="1" dirty="0"/>
              <a:t>(Growing from young to old)</a:t>
            </a:r>
            <a:endParaRPr lang="en-GB" b="1" dirty="0"/>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8776" y="1495949"/>
            <a:ext cx="8427849" cy="4953001"/>
          </a:xfrm>
        </p:spPr>
        <p:txBody>
          <a:bodyPr>
            <a:normAutofit lnSpcReduction="10000"/>
          </a:bodyPr>
          <a:lstStyle/>
          <a:p>
            <a:r>
              <a:rPr lang="en-GB" sz="2200" dirty="0">
                <a:latin typeface="Comic Sans MS" panose="030F0702030302020204" pitchFamily="66" charset="0"/>
                <a:ea typeface="Times New Roman" panose="02020603050405020304" pitchFamily="18" charset="0"/>
              </a:rPr>
              <a:t>to know about the </a:t>
            </a:r>
            <a:r>
              <a:rPr lang="en-GB" sz="2200" dirty="0">
                <a:latin typeface="Comic Sans MS" panose="030F0702030302020204" pitchFamily="66" charset="0"/>
              </a:rPr>
              <a:t>natural process of growing from young to old and to understand that this is not in my control.</a:t>
            </a:r>
          </a:p>
          <a:p>
            <a:r>
              <a:rPr lang="en-GB" sz="2200" dirty="0">
                <a:latin typeface="Comic Sans MS" panose="030F0702030302020204" pitchFamily="66" charset="0"/>
              </a:rPr>
              <a:t>to identify people I respect who are older than me. </a:t>
            </a:r>
          </a:p>
          <a:p>
            <a:pPr marL="0" indent="0">
              <a:buNone/>
            </a:pPr>
            <a:r>
              <a:rPr lang="en-GB" sz="2200" dirty="0">
                <a:latin typeface="Comic Sans MS" panose="030F0702030302020204" pitchFamily="66" charset="0"/>
              </a:rPr>
              <a:t>The children will share ideas about changes they can visibly see that happen to an elderly person, also other changes that might happen, </a:t>
            </a:r>
            <a:r>
              <a:rPr lang="en-GB" sz="2200" dirty="0" err="1">
                <a:latin typeface="Comic Sans MS" panose="030F0702030302020204" pitchFamily="66" charset="0"/>
              </a:rPr>
              <a:t>eg.</a:t>
            </a:r>
            <a:r>
              <a:rPr lang="en-GB" sz="2200" dirty="0">
                <a:latin typeface="Comic Sans MS" panose="030F0702030302020204" pitchFamily="66" charset="0"/>
              </a:rPr>
              <a:t> bodies become slower, old people run less but might get wiser and kinder. They will learn that we all become old and all grow from a baby, to a toddler, to a child, to a teenager, to an adult to an old person.</a:t>
            </a:r>
          </a:p>
          <a:p>
            <a:pPr marL="0" indent="0">
              <a:buNone/>
            </a:pPr>
            <a:endParaRPr lang="en-GB" sz="2200" dirty="0">
              <a:latin typeface="Comic Sans MS" panose="030F0702030302020204" pitchFamily="66" charset="0"/>
            </a:endParaRPr>
          </a:p>
          <a:p>
            <a:pPr marL="0" indent="0">
              <a:buNone/>
            </a:pPr>
            <a:r>
              <a:rPr lang="en-GB" sz="2200" dirty="0">
                <a:latin typeface="Comic Sans MS" panose="030F0702030302020204" pitchFamily="66" charset="0"/>
              </a:rPr>
              <a:t>This lesson will also encourage children to think of an older person who is special to them, why they respect/like or love this person. </a:t>
            </a:r>
            <a:endParaRPr lang="en-US" sz="2200" dirty="0">
              <a:effectLst/>
              <a:latin typeface="Comic Sans MS" panose="030F0702030302020204" pitchFamily="66" charset="0"/>
              <a:ea typeface="Times New Roman" panose="02020603050405020304" pitchFamily="18" charset="0"/>
            </a:endParaRPr>
          </a:p>
          <a:p>
            <a:pPr marL="0" indent="0">
              <a:buNone/>
            </a:pPr>
            <a:endParaRPr lang="en-US" sz="2200" dirty="0">
              <a:effectLst/>
              <a:latin typeface="Comic Sans MS" panose="030F0702030302020204" pitchFamily="66" charset="0"/>
              <a:ea typeface="Times New Roman" panose="02020603050405020304" pitchFamily="18" charset="0"/>
            </a:endParaRPr>
          </a:p>
          <a:p>
            <a:pPr marL="0" indent="0">
              <a:buNone/>
            </a:pPr>
            <a:endParaRPr lang="en-US" sz="4400" dirty="0">
              <a:effectLst/>
              <a:latin typeface="Arial" panose="020B0604020202020204" pitchFamily="34" charset="0"/>
              <a:ea typeface="Times New Roman" panose="02020603050405020304" pitchFamily="18" charset="0"/>
            </a:endParaRPr>
          </a:p>
          <a:p>
            <a:pPr marL="0" indent="0">
              <a:buNone/>
            </a:pPr>
            <a:endParaRPr lang="en-GB" sz="4400" dirty="0"/>
          </a:p>
        </p:txBody>
      </p:sp>
      <p:pic>
        <p:nvPicPr>
          <p:cNvPr id="8" name="Picture 2">
            <a:extLst>
              <a:ext uri="{FF2B5EF4-FFF2-40B4-BE49-F238E27FC236}">
                <a16:creationId xmlns:a16="http://schemas.microsoft.com/office/drawing/2014/main" id="{BE1065DF-269C-412B-89BC-2D694EB62E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611339" y="1022051"/>
            <a:ext cx="2528561" cy="1684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a:extLst>
              <a:ext uri="{FF2B5EF4-FFF2-40B4-BE49-F238E27FC236}">
                <a16:creationId xmlns:a16="http://schemas.microsoft.com/office/drawing/2014/main" id="{97BC1759-FAFE-44EA-9ABA-AE8F62C888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827" b="47263"/>
          <a:stretch>
            <a:fillRect/>
          </a:stretch>
        </p:blipFill>
        <p:spPr bwMode="auto">
          <a:xfrm>
            <a:off x="10009238" y="5352716"/>
            <a:ext cx="2182762" cy="1505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a:extLst>
              <a:ext uri="{FF2B5EF4-FFF2-40B4-BE49-F238E27FC236}">
                <a16:creationId xmlns:a16="http://schemas.microsoft.com/office/drawing/2014/main" id="{5D7430D3-0250-455D-8FC5-139BA9E6A1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1084" y="0"/>
            <a:ext cx="2290916" cy="1527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a:extLst>
              <a:ext uri="{FF2B5EF4-FFF2-40B4-BE49-F238E27FC236}">
                <a16:creationId xmlns:a16="http://schemas.microsoft.com/office/drawing/2014/main" id="{CA2931EA-E24C-484F-9BBE-4E7F0799ADB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1068"/>
          <a:stretch/>
        </p:blipFill>
        <p:spPr bwMode="auto">
          <a:xfrm flipH="1">
            <a:off x="10449016" y="2704878"/>
            <a:ext cx="1742983" cy="168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a:extLst>
              <a:ext uri="{FF2B5EF4-FFF2-40B4-BE49-F238E27FC236}">
                <a16:creationId xmlns:a16="http://schemas.microsoft.com/office/drawing/2014/main" id="{7172592E-53BE-4466-A4EF-E8A1110631C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8115" t="3922" r="19132" b="53261"/>
          <a:stretch/>
        </p:blipFill>
        <p:spPr bwMode="auto">
          <a:xfrm>
            <a:off x="8611339" y="3720648"/>
            <a:ext cx="1837677" cy="1878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782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Lesson 3 </a:t>
            </a:r>
            <a:r>
              <a:rPr lang="en-GB" sz="2800" b="1" dirty="0"/>
              <a:t>(The changing me)</a:t>
            </a:r>
            <a:endParaRPr lang="en-GB" b="1" dirty="0"/>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108156" y="1517720"/>
            <a:ext cx="8371642" cy="5340280"/>
          </a:xfrm>
        </p:spPr>
        <p:txBody>
          <a:bodyPr>
            <a:normAutofit fontScale="92500"/>
          </a:bodyPr>
          <a:lstStyle/>
          <a:p>
            <a:r>
              <a:rPr lang="en-GB" sz="2400" dirty="0">
                <a:latin typeface="Comic Sans MS" panose="030F0702030302020204" pitchFamily="66" charset="0"/>
              </a:rPr>
              <a:t>to recognise how my body has changed since I was a baby and where I am on the continuum from young to old. </a:t>
            </a:r>
          </a:p>
          <a:p>
            <a:r>
              <a:rPr lang="en-GB" sz="2400" dirty="0">
                <a:latin typeface="Comic Sans MS" panose="030F0702030302020204" pitchFamily="66" charset="0"/>
              </a:rPr>
              <a:t>to feel proud about becoming more independent.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The children will learn that, for humans, growing up takes longer than for many living things. It doesn’t only mean getting bigger, but also learning and being able to do more. Growing up comes with a wider range of abilities, more freedom, more independence, more responsibilities and more knowledge.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This lesson will include making a timeline ‘Baby’, ‘Toddler’, ‘Child’, ‘Teenager’, ‘Adult’ and matching items to the correct stage of development</a:t>
            </a:r>
            <a:r>
              <a:rPr lang="en-GB" sz="2400" dirty="0">
                <a:latin typeface="Comic Sans MS" panose="030F0702030302020204" pitchFamily="66" charset="0"/>
                <a:cs typeface="Arial" panose="020B0604020202020204" pitchFamily="34" charset="0"/>
              </a:rPr>
              <a:t>.</a:t>
            </a:r>
          </a:p>
          <a:p>
            <a:pPr marL="0" indent="0">
              <a:buNone/>
            </a:pPr>
            <a:endParaRPr lang="en-GB" sz="3100" dirty="0">
              <a:latin typeface="Comic Sans MS" panose="030F0702030302020204" pitchFamily="66" charset="0"/>
              <a:cs typeface="Arial" panose="020B0604020202020204" pitchFamily="34" charset="0"/>
            </a:endParaRPr>
          </a:p>
          <a:p>
            <a:pPr marL="0" indent="0">
              <a:buNone/>
            </a:pPr>
            <a:endParaRPr lang="en-GB" sz="31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DA5AA3C-AB80-4B48-93A2-6B496BA0D301}"/>
              </a:ext>
            </a:extLst>
          </p:cNvPr>
          <p:cNvPicPr>
            <a:picLocks noChangeAspect="1"/>
          </p:cNvPicPr>
          <p:nvPr/>
        </p:nvPicPr>
        <p:blipFill>
          <a:blip r:embed="rId2"/>
          <a:stretch>
            <a:fillRect/>
          </a:stretch>
        </p:blipFill>
        <p:spPr>
          <a:xfrm>
            <a:off x="8699235" y="0"/>
            <a:ext cx="3492764" cy="4438835"/>
          </a:xfrm>
          <a:prstGeom prst="rect">
            <a:avLst/>
          </a:prstGeom>
        </p:spPr>
      </p:pic>
      <p:pic>
        <p:nvPicPr>
          <p:cNvPr id="7" name="Picture 6">
            <a:extLst>
              <a:ext uri="{FF2B5EF4-FFF2-40B4-BE49-F238E27FC236}">
                <a16:creationId xmlns:a16="http://schemas.microsoft.com/office/drawing/2014/main" id="{FC7118FD-DCB1-4086-A77F-926E8498F176}"/>
              </a:ext>
            </a:extLst>
          </p:cNvPr>
          <p:cNvPicPr>
            <a:picLocks noChangeAspect="1"/>
          </p:cNvPicPr>
          <p:nvPr/>
        </p:nvPicPr>
        <p:blipFill>
          <a:blip r:embed="rId3"/>
          <a:stretch>
            <a:fillRect/>
          </a:stretch>
        </p:blipFill>
        <p:spPr>
          <a:xfrm>
            <a:off x="9468465" y="4692992"/>
            <a:ext cx="2117331" cy="2172428"/>
          </a:xfrm>
          <a:prstGeom prst="rect">
            <a:avLst/>
          </a:prstGeom>
        </p:spPr>
      </p:pic>
    </p:spTree>
    <p:extLst>
      <p:ext uri="{BB962C8B-B14F-4D97-AF65-F5344CB8AC3E}">
        <p14:creationId xmlns:p14="http://schemas.microsoft.com/office/powerpoint/2010/main" val="429787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177561"/>
            <a:ext cx="10515600" cy="1325563"/>
          </a:xfrm>
        </p:spPr>
        <p:txBody>
          <a:bodyPr/>
          <a:lstStyle/>
          <a:p>
            <a:r>
              <a:rPr lang="en-GB" b="1" dirty="0"/>
              <a:t>Lesson 4 </a:t>
            </a:r>
            <a:r>
              <a:rPr lang="en-GB" sz="2800" b="1" dirty="0"/>
              <a:t>(Boys’ and girls’ bodies)</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124287" y="1260629"/>
            <a:ext cx="8815527" cy="5725252"/>
          </a:xfrm>
        </p:spPr>
        <p:txBody>
          <a:bodyPr>
            <a:normAutofit/>
          </a:bodyPr>
          <a:lstStyle/>
          <a:p>
            <a:r>
              <a:rPr lang="en-GB" sz="2200" dirty="0">
                <a:latin typeface="Comic Sans MS" panose="030F0702030302020204" pitchFamily="66" charset="0"/>
              </a:rPr>
              <a:t>to recognise the physical differences between boys and girls, use the correct names for parts of the body (penis, testicles, vagina, vulva, anus) and appreciate that some parts of my body are private. </a:t>
            </a:r>
          </a:p>
          <a:p>
            <a:r>
              <a:rPr lang="en-GB" sz="2200" dirty="0">
                <a:latin typeface="Comic Sans MS" panose="030F0702030302020204" pitchFamily="66" charset="0"/>
              </a:rPr>
              <a:t>to tell you what I like/don’t like about being a boy/girl.</a:t>
            </a:r>
            <a:r>
              <a:rPr lang="en-GB" sz="2200" dirty="0">
                <a:latin typeface="Comic Sans MS" panose="030F0702030302020204" pitchFamily="66" charset="0"/>
                <a:cs typeface="Arial" panose="020B0604020202020204" pitchFamily="34" charset="0"/>
              </a:rPr>
              <a:t> </a:t>
            </a:r>
          </a:p>
          <a:p>
            <a:pPr marL="0" indent="0">
              <a:buNone/>
            </a:pPr>
            <a:r>
              <a:rPr lang="en-GB" sz="2200" dirty="0">
                <a:latin typeface="Comic Sans MS" panose="030F0702030302020204" pitchFamily="66" charset="0"/>
              </a:rPr>
              <a:t>Children should know all the words in this lesson’s vocabulary by end of primary school, and at least penis, testicles and                  vagina in Year 2. (Part of the assessment of this unit of work is about children being able to use the correct names for private body parts).</a:t>
            </a:r>
            <a:endParaRPr lang="en-GB" sz="2200" dirty="0">
              <a:latin typeface="Comic Sans MS" panose="030F0702030302020204" pitchFamily="66" charset="0"/>
              <a:cs typeface="Arial" panose="020B0604020202020204" pitchFamily="34" charset="0"/>
            </a:endParaRPr>
          </a:p>
          <a:p>
            <a:pPr marL="0" indent="0">
              <a:buNone/>
            </a:pPr>
            <a:r>
              <a:rPr lang="en-GB" sz="2200" dirty="0">
                <a:latin typeface="Comic Sans MS" panose="030F0702030302020204" pitchFamily="66" charset="0"/>
              </a:rPr>
              <a:t>In this lesson, children will talk about the differences between the things that girls and boys do. They will discuss how clothes can sometimes help us to see from the outside the difference between boys and girls. They will look for differences in how boys and girls behave and reflect on what they like about who they are.</a:t>
            </a:r>
            <a:endParaRPr lang="en-GB" sz="2200" dirty="0">
              <a:latin typeface="Comic Sans MS" panose="030F0702030302020204" pitchFamily="66" charset="0"/>
              <a:cs typeface="Arial" panose="020B0604020202020204" pitchFamily="34" charset="0"/>
            </a:endParaRPr>
          </a:p>
        </p:txBody>
      </p:sp>
      <p:pic>
        <p:nvPicPr>
          <p:cNvPr id="8" name="Picture 7">
            <a:extLst>
              <a:ext uri="{FF2B5EF4-FFF2-40B4-BE49-F238E27FC236}">
                <a16:creationId xmlns:a16="http://schemas.microsoft.com/office/drawing/2014/main" id="{15EDD368-6FE4-475B-9D7D-1DC6AAC89F42}"/>
              </a:ext>
            </a:extLst>
          </p:cNvPr>
          <p:cNvPicPr>
            <a:picLocks noChangeAspect="1"/>
          </p:cNvPicPr>
          <p:nvPr/>
        </p:nvPicPr>
        <p:blipFill rotWithShape="1">
          <a:blip r:embed="rId2"/>
          <a:srcRect b="50400"/>
          <a:stretch/>
        </p:blipFill>
        <p:spPr>
          <a:xfrm>
            <a:off x="8739698" y="722671"/>
            <a:ext cx="3452302" cy="2438400"/>
          </a:xfrm>
          <a:prstGeom prst="rect">
            <a:avLst/>
          </a:prstGeom>
        </p:spPr>
      </p:pic>
      <p:pic>
        <p:nvPicPr>
          <p:cNvPr id="9" name="Picture 8">
            <a:extLst>
              <a:ext uri="{FF2B5EF4-FFF2-40B4-BE49-F238E27FC236}">
                <a16:creationId xmlns:a16="http://schemas.microsoft.com/office/drawing/2014/main" id="{1F903032-40E6-4268-A265-253139B04BB1}"/>
              </a:ext>
            </a:extLst>
          </p:cNvPr>
          <p:cNvPicPr>
            <a:picLocks noChangeAspect="1"/>
          </p:cNvPicPr>
          <p:nvPr/>
        </p:nvPicPr>
        <p:blipFill rotWithShape="1">
          <a:blip r:embed="rId2"/>
          <a:srcRect t="49900"/>
          <a:stretch/>
        </p:blipFill>
        <p:spPr>
          <a:xfrm>
            <a:off x="8739698" y="3554886"/>
            <a:ext cx="3452302" cy="2462980"/>
          </a:xfrm>
          <a:prstGeom prst="rect">
            <a:avLst/>
          </a:prstGeom>
        </p:spPr>
      </p:pic>
    </p:spTree>
    <p:extLst>
      <p:ext uri="{BB962C8B-B14F-4D97-AF65-F5344CB8AC3E}">
        <p14:creationId xmlns:p14="http://schemas.microsoft.com/office/powerpoint/2010/main" val="3539809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Lesson 5 </a:t>
            </a:r>
            <a:r>
              <a:rPr lang="en-GB" sz="2800" b="1" dirty="0"/>
              <a:t>(Assertiveness)</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157140" y="1446663"/>
            <a:ext cx="9626052" cy="5411337"/>
          </a:xfrm>
        </p:spPr>
        <p:txBody>
          <a:bodyPr>
            <a:normAutofit/>
          </a:bodyPr>
          <a:lstStyle/>
          <a:p>
            <a:r>
              <a:rPr lang="en-GB" sz="2200" dirty="0">
                <a:latin typeface="Comic Sans MS" panose="030F0702030302020204" pitchFamily="66" charset="0"/>
              </a:rPr>
              <a:t>to understand there are different types of touch and                               tell you which ones I like and don’t like.</a:t>
            </a:r>
          </a:p>
          <a:p>
            <a:r>
              <a:rPr lang="en-GB" sz="2200" dirty="0">
                <a:latin typeface="Comic Sans MS" panose="030F0702030302020204" pitchFamily="66" charset="0"/>
              </a:rPr>
              <a:t>to be confident to say what I like and don’t like and ask for help.</a:t>
            </a:r>
          </a:p>
          <a:p>
            <a:pPr marL="0" indent="0">
              <a:buNone/>
            </a:pPr>
            <a:endParaRPr lang="en-GB" sz="2200" dirty="0">
              <a:latin typeface="Comic Sans MS" panose="030F0702030302020204" pitchFamily="66" charset="0"/>
            </a:endParaRPr>
          </a:p>
          <a:p>
            <a:pPr marL="0" indent="0">
              <a:buNone/>
            </a:pPr>
            <a:r>
              <a:rPr lang="en-GB" sz="2200" dirty="0">
                <a:latin typeface="Comic Sans MS" panose="030F0702030302020204" pitchFamily="66" charset="0"/>
              </a:rPr>
              <a:t>The children will share the poem ‘What About You?’ and discuss the sort of touches they like </a:t>
            </a:r>
            <a:r>
              <a:rPr lang="en-GB" sz="2200" dirty="0" err="1">
                <a:latin typeface="Comic Sans MS" panose="030F0702030302020204" pitchFamily="66" charset="0"/>
              </a:rPr>
              <a:t>eg.</a:t>
            </a:r>
            <a:r>
              <a:rPr lang="en-GB" sz="2200" dirty="0">
                <a:latin typeface="Comic Sans MS" panose="030F0702030302020204" pitchFamily="66" charset="0"/>
              </a:rPr>
              <a:t> hug, tickle, hair being brushed. They will learn what they should do if they experience a touch that is hurtful or frightening. </a:t>
            </a:r>
          </a:p>
          <a:p>
            <a:pPr marL="0" indent="0">
              <a:buNone/>
            </a:pPr>
            <a:endParaRPr lang="en-GB" dirty="0"/>
          </a:p>
        </p:txBody>
      </p:sp>
      <p:pic>
        <p:nvPicPr>
          <p:cNvPr id="5" name="Picture 4">
            <a:extLst>
              <a:ext uri="{FF2B5EF4-FFF2-40B4-BE49-F238E27FC236}">
                <a16:creationId xmlns:a16="http://schemas.microsoft.com/office/drawing/2014/main" id="{FC08A57A-A43C-49C5-A7A8-3CF653C61A95}"/>
              </a:ext>
            </a:extLst>
          </p:cNvPr>
          <p:cNvPicPr>
            <a:picLocks noChangeAspect="1"/>
          </p:cNvPicPr>
          <p:nvPr/>
        </p:nvPicPr>
        <p:blipFill rotWithShape="1">
          <a:blip r:embed="rId2"/>
          <a:srcRect l="4753" r="2794"/>
          <a:stretch/>
        </p:blipFill>
        <p:spPr>
          <a:xfrm>
            <a:off x="9488194" y="0"/>
            <a:ext cx="2703806" cy="3274141"/>
          </a:xfrm>
          <a:prstGeom prst="rect">
            <a:avLst/>
          </a:prstGeom>
        </p:spPr>
      </p:pic>
      <p:pic>
        <p:nvPicPr>
          <p:cNvPr id="8" name="Picture 7">
            <a:extLst>
              <a:ext uri="{FF2B5EF4-FFF2-40B4-BE49-F238E27FC236}">
                <a16:creationId xmlns:a16="http://schemas.microsoft.com/office/drawing/2014/main" id="{BB8215D4-3340-42EA-8A4F-51D299857679}"/>
              </a:ext>
            </a:extLst>
          </p:cNvPr>
          <p:cNvPicPr>
            <a:picLocks noChangeAspect="1"/>
          </p:cNvPicPr>
          <p:nvPr/>
        </p:nvPicPr>
        <p:blipFill>
          <a:blip r:embed="rId3"/>
          <a:stretch>
            <a:fillRect/>
          </a:stretch>
        </p:blipFill>
        <p:spPr>
          <a:xfrm>
            <a:off x="6587613" y="4440939"/>
            <a:ext cx="5604387" cy="2110086"/>
          </a:xfrm>
          <a:prstGeom prst="rect">
            <a:avLst/>
          </a:prstGeom>
        </p:spPr>
      </p:pic>
      <p:pic>
        <p:nvPicPr>
          <p:cNvPr id="10" name="Picture 9">
            <a:extLst>
              <a:ext uri="{FF2B5EF4-FFF2-40B4-BE49-F238E27FC236}">
                <a16:creationId xmlns:a16="http://schemas.microsoft.com/office/drawing/2014/main" id="{0AA010DA-2AC1-4768-BF00-C36D01852105}"/>
              </a:ext>
            </a:extLst>
          </p:cNvPr>
          <p:cNvPicPr>
            <a:picLocks noChangeAspect="1"/>
          </p:cNvPicPr>
          <p:nvPr/>
        </p:nvPicPr>
        <p:blipFill>
          <a:blip r:embed="rId4"/>
          <a:stretch>
            <a:fillRect/>
          </a:stretch>
        </p:blipFill>
        <p:spPr>
          <a:xfrm>
            <a:off x="1957461" y="4401398"/>
            <a:ext cx="2373608" cy="2456602"/>
          </a:xfrm>
          <a:prstGeom prst="rect">
            <a:avLst/>
          </a:prstGeom>
        </p:spPr>
      </p:pic>
    </p:spTree>
    <p:extLst>
      <p:ext uri="{BB962C8B-B14F-4D97-AF65-F5344CB8AC3E}">
        <p14:creationId xmlns:p14="http://schemas.microsoft.com/office/powerpoint/2010/main" val="781869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187704"/>
            <a:ext cx="10515600" cy="1325563"/>
          </a:xfrm>
        </p:spPr>
        <p:txBody>
          <a:bodyPr/>
          <a:lstStyle/>
          <a:p>
            <a:r>
              <a:rPr lang="en-GB" b="1" dirty="0"/>
              <a:t>Lesson 6 </a:t>
            </a:r>
            <a:r>
              <a:rPr lang="en-GB" sz="2800" b="1" dirty="0"/>
              <a:t>(Looking ahead)</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159798" y="1232452"/>
            <a:ext cx="12192000" cy="5625548"/>
          </a:xfrm>
        </p:spPr>
        <p:txBody>
          <a:bodyPr>
            <a:normAutofit/>
          </a:bodyPr>
          <a:lstStyle/>
          <a:p>
            <a:r>
              <a:rPr lang="en-GB" sz="2200" dirty="0">
                <a:latin typeface="Comic Sans MS" panose="030F0702030302020204" pitchFamily="66" charset="0"/>
              </a:rPr>
              <a:t>to identify what I am looking forward to when I move to my next class. </a:t>
            </a:r>
          </a:p>
          <a:p>
            <a:r>
              <a:rPr lang="en-GB" sz="2200" dirty="0">
                <a:latin typeface="Comic Sans MS" panose="030F0702030302020204" pitchFamily="66" charset="0"/>
              </a:rPr>
              <a:t>to start thinking about changes I will make in my next year at school and know how to go about this.</a:t>
            </a:r>
          </a:p>
          <a:p>
            <a:endParaRPr lang="en-GB" sz="2200" dirty="0">
              <a:latin typeface="Comic Sans MS" panose="030F0702030302020204" pitchFamily="66" charset="0"/>
            </a:endParaRPr>
          </a:p>
          <a:p>
            <a:pPr marL="0" indent="0">
              <a:buNone/>
            </a:pPr>
            <a:r>
              <a:rPr lang="en-GB" sz="2200" dirty="0">
                <a:latin typeface="Comic Sans MS" panose="030F0702030302020204" pitchFamily="66" charset="0"/>
              </a:rPr>
              <a:t>We will explain to the children that the start of a new school year can be a big change. They will be encouraged to think about what they might be looking forward to in Year 3. Also…….</a:t>
            </a:r>
          </a:p>
          <a:p>
            <a:r>
              <a:rPr lang="en-GB" sz="2200" dirty="0">
                <a:latin typeface="Comic Sans MS" panose="030F0702030302020204" pitchFamily="66" charset="0"/>
              </a:rPr>
              <a:t>How are you feeling about moving to a different class?     </a:t>
            </a:r>
          </a:p>
          <a:p>
            <a:r>
              <a:rPr lang="en-GB" sz="2200" dirty="0">
                <a:latin typeface="Comic Sans MS" panose="030F0702030302020204" pitchFamily="66" charset="0"/>
              </a:rPr>
              <a:t>What do you like/dislike about moving to a different class?</a:t>
            </a:r>
            <a:endParaRPr lang="en-GB" sz="1600" dirty="0">
              <a:latin typeface="Comic Sans MS" panose="030F0702030302020204" pitchFamily="66" charset="0"/>
            </a:endParaRPr>
          </a:p>
          <a:p>
            <a:r>
              <a:rPr lang="en-GB" sz="2200" dirty="0">
                <a:latin typeface="Comic Sans MS" panose="030F0702030302020204" pitchFamily="66" charset="0"/>
              </a:rPr>
              <a:t>What are you looking forward to about getting older?</a:t>
            </a:r>
          </a:p>
          <a:p>
            <a:r>
              <a:rPr lang="en-GB" sz="2200" dirty="0">
                <a:latin typeface="Comic Sans MS" panose="030F0702030302020204" pitchFamily="66" charset="0"/>
              </a:rPr>
              <a:t>What would you like to change for next year and how will you go about it </a:t>
            </a:r>
            <a:r>
              <a:rPr lang="en-GB" sz="2200" dirty="0" err="1">
                <a:latin typeface="Comic Sans MS" panose="030F0702030302020204" pitchFamily="66" charset="0"/>
              </a:rPr>
              <a:t>eg.</a:t>
            </a:r>
            <a:r>
              <a:rPr lang="en-GB" sz="2200" dirty="0">
                <a:latin typeface="Comic Sans MS" panose="030F0702030302020204" pitchFamily="66" charset="0"/>
              </a:rPr>
              <a:t> to get    better at reading by practising more often. </a:t>
            </a:r>
          </a:p>
          <a:p>
            <a:r>
              <a:rPr lang="en-GB" sz="2200" dirty="0">
                <a:latin typeface="Comic Sans MS" panose="030F0702030302020204" pitchFamily="66" charset="0"/>
              </a:rPr>
              <a:t>How do you feel about getting older and facing new changes?</a:t>
            </a:r>
          </a:p>
          <a:p>
            <a:pPr marL="0" indent="0">
              <a:buNone/>
            </a:pPr>
            <a:endParaRPr lang="en-GB" sz="6800" dirty="0">
              <a:latin typeface="Comic Sans MS" panose="030F0702030302020204" pitchFamily="66" charset="0"/>
            </a:endParaRPr>
          </a:p>
          <a:p>
            <a:pPr marL="0" indent="0">
              <a:buNone/>
            </a:pPr>
            <a:endParaRPr lang="en-GB" sz="2000" dirty="0"/>
          </a:p>
        </p:txBody>
      </p:sp>
      <p:pic>
        <p:nvPicPr>
          <p:cNvPr id="5" name="Picture 4">
            <a:extLst>
              <a:ext uri="{FF2B5EF4-FFF2-40B4-BE49-F238E27FC236}">
                <a16:creationId xmlns:a16="http://schemas.microsoft.com/office/drawing/2014/main" id="{3CA65022-1148-4C30-A0AF-9314C12D4BCA}"/>
              </a:ext>
            </a:extLst>
          </p:cNvPr>
          <p:cNvPicPr>
            <a:picLocks noChangeAspect="1"/>
          </p:cNvPicPr>
          <p:nvPr/>
        </p:nvPicPr>
        <p:blipFill>
          <a:blip r:embed="rId2"/>
          <a:stretch>
            <a:fillRect/>
          </a:stretch>
        </p:blipFill>
        <p:spPr>
          <a:xfrm>
            <a:off x="8377084" y="3998791"/>
            <a:ext cx="3814916" cy="1388650"/>
          </a:xfrm>
          <a:prstGeom prst="rect">
            <a:avLst/>
          </a:prstGeom>
        </p:spPr>
      </p:pic>
      <p:pic>
        <p:nvPicPr>
          <p:cNvPr id="7" name="Picture 6">
            <a:extLst>
              <a:ext uri="{FF2B5EF4-FFF2-40B4-BE49-F238E27FC236}">
                <a16:creationId xmlns:a16="http://schemas.microsoft.com/office/drawing/2014/main" id="{CE2B2249-D3DF-4584-9FCB-C1EC59C343B9}"/>
              </a:ext>
            </a:extLst>
          </p:cNvPr>
          <p:cNvPicPr>
            <a:picLocks noChangeAspect="1"/>
          </p:cNvPicPr>
          <p:nvPr/>
        </p:nvPicPr>
        <p:blipFill>
          <a:blip r:embed="rId3"/>
          <a:stretch>
            <a:fillRect/>
          </a:stretch>
        </p:blipFill>
        <p:spPr>
          <a:xfrm>
            <a:off x="10548484" y="0"/>
            <a:ext cx="1643516" cy="1700981"/>
          </a:xfrm>
          <a:prstGeom prst="rect">
            <a:avLst/>
          </a:prstGeom>
        </p:spPr>
      </p:pic>
    </p:spTree>
    <p:extLst>
      <p:ext uri="{BB962C8B-B14F-4D97-AF65-F5344CB8AC3E}">
        <p14:creationId xmlns:p14="http://schemas.microsoft.com/office/powerpoint/2010/main" val="1133459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RSHE Policy</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78295" y="1232452"/>
            <a:ext cx="12192000" cy="5625548"/>
          </a:xfrm>
        </p:spPr>
        <p:txBody>
          <a:bodyPr>
            <a:normAutofit/>
          </a:bodyPr>
          <a:lstStyle/>
          <a:p>
            <a:pPr marL="0" indent="0">
              <a:buNone/>
            </a:pPr>
            <a:r>
              <a:rPr lang="en-GB" sz="2200" dirty="0">
                <a:latin typeface="Comic Sans MS" panose="030F0702030302020204" pitchFamily="66" charset="0"/>
                <a:cs typeface="Arial" panose="020B0604020202020204" pitchFamily="34" charset="0"/>
              </a:rPr>
              <a:t>In line with the government changes to the Relationships and Sex Education curriculum,    we have amended our PSHE policy to include these changes. You may read our PSHE      policy on the school website under Key Information – Policies – Teaching and Learning related policies. </a:t>
            </a:r>
          </a:p>
          <a:p>
            <a:pPr marL="0" indent="0">
              <a:buNone/>
            </a:pPr>
            <a:endParaRPr lang="en-GB" sz="2000" dirty="0"/>
          </a:p>
        </p:txBody>
      </p:sp>
      <p:pic>
        <p:nvPicPr>
          <p:cNvPr id="6" name="Picture 5">
            <a:extLst>
              <a:ext uri="{FF2B5EF4-FFF2-40B4-BE49-F238E27FC236}">
                <a16:creationId xmlns:a16="http://schemas.microsoft.com/office/drawing/2014/main" id="{A2E522F4-BE2E-4DF6-AE6A-2FE38F83C459}"/>
              </a:ext>
            </a:extLst>
          </p:cNvPr>
          <p:cNvPicPr>
            <a:picLocks noChangeAspect="1"/>
          </p:cNvPicPr>
          <p:nvPr/>
        </p:nvPicPr>
        <p:blipFill>
          <a:blip r:embed="rId2"/>
          <a:stretch>
            <a:fillRect/>
          </a:stretch>
        </p:blipFill>
        <p:spPr>
          <a:xfrm>
            <a:off x="2512381" y="2601404"/>
            <a:ext cx="7570975" cy="4256596"/>
          </a:xfrm>
          <a:prstGeom prst="rect">
            <a:avLst/>
          </a:prstGeom>
        </p:spPr>
      </p:pic>
    </p:spTree>
    <p:extLst>
      <p:ext uri="{BB962C8B-B14F-4D97-AF65-F5344CB8AC3E}">
        <p14:creationId xmlns:p14="http://schemas.microsoft.com/office/powerpoint/2010/main" val="3584217678"/>
      </p:ext>
    </p:extLst>
  </p:cSld>
  <p:clrMapOvr>
    <a:masterClrMapping/>
  </p:clrMapOvr>
</p:sld>
</file>

<file path=ppt/theme/theme1.xml><?xml version="1.0" encoding="utf-8"?>
<a:theme xmlns:a="http://schemas.openxmlformats.org/drawingml/2006/main" name="BrushVTI">
  <a:themeElements>
    <a:clrScheme name="AnalogousFromRegularSeedLeftStep">
      <a:dk1>
        <a:srgbClr val="000000"/>
      </a:dk1>
      <a:lt1>
        <a:srgbClr val="FFFFFF"/>
      </a:lt1>
      <a:dk2>
        <a:srgbClr val="213B38"/>
      </a:dk2>
      <a:lt2>
        <a:srgbClr val="E8E6E2"/>
      </a:lt2>
      <a:accent1>
        <a:srgbClr val="3861D8"/>
      </a:accent1>
      <a:accent2>
        <a:srgbClr val="2692C6"/>
      </a:accent2>
      <a:accent3>
        <a:srgbClr val="2FB6AA"/>
      </a:accent3>
      <a:accent4>
        <a:srgbClr val="23B96D"/>
      </a:accent4>
      <a:accent5>
        <a:srgbClr val="30BA3A"/>
      </a:accent5>
      <a:accent6>
        <a:srgbClr val="56B823"/>
      </a:accent6>
      <a:hlink>
        <a:srgbClr val="997F33"/>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835</TotalTime>
  <Words>968</Words>
  <Application>Microsoft Office PowerPoint</Application>
  <PresentationFormat>Widescreen</PresentationFormat>
  <Paragraphs>62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Comic Sans MS</vt:lpstr>
      <vt:lpstr>BrushVTI</vt:lpstr>
      <vt:lpstr>Churchill CEVC Primary School</vt:lpstr>
      <vt:lpstr>Year 2 Term 6</vt:lpstr>
      <vt:lpstr>Lesson 1 (Life cycles in nature)</vt:lpstr>
      <vt:lpstr>Lesson 2 (Growing from young to old)</vt:lpstr>
      <vt:lpstr>Lesson 3 (The changing me)</vt:lpstr>
      <vt:lpstr>Lesson 4 (Boys’ and girls’ bodies)</vt:lpstr>
      <vt:lpstr>Lesson 5 (Assertiveness)</vt:lpstr>
      <vt:lpstr>Lesson 6 (Looking ahead)</vt:lpstr>
      <vt:lpstr>RSHE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Churchill CEVC Primary School</dc:title>
  <dc:creator>Claire Wickham</dc:creator>
  <cp:lastModifiedBy>Amy Hardwick</cp:lastModifiedBy>
  <cp:revision>78</cp:revision>
  <dcterms:created xsi:type="dcterms:W3CDTF">2021-04-25T16:05:22Z</dcterms:created>
  <dcterms:modified xsi:type="dcterms:W3CDTF">2023-06-04T13:41:50Z</dcterms:modified>
</cp:coreProperties>
</file>