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Lst>
  <p:sldSz cx="10693400" cy="7556500"/>
  <p:notesSz cx="6858000" cy="9144000"/>
  <p:embeddedFontLst>
    <p:embeddedFont>
      <p:font typeface="A Day Without Sun Text" panose="020B0604020202020204" charset="0"/>
      <p:regular r:id="rId6"/>
    </p:embeddedFont>
    <p:embeddedFont>
      <p:font typeface="A Day Without Sun Text Bold" panose="020B0604020202020204" charset="0"/>
      <p:regular r:id="rId7"/>
    </p:embeddedFont>
    <p:embeddedFont>
      <p:font typeface="Calibri" panose="020F0502020204030204" pitchFamily="34" charset="0"/>
      <p:regular r:id="rId8"/>
      <p:bold r:id="rId9"/>
      <p:italic r:id="rId10"/>
      <p:boldItalic r:id="rId1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4650" autoAdjust="0"/>
    <p:restoredTop sz="94830" autoAdjust="0"/>
  </p:normalViewPr>
  <p:slideViewPr>
    <p:cSldViewPr>
      <p:cViewPr>
        <p:scale>
          <a:sx n="130" d="100"/>
          <a:sy n="130" d="100"/>
        </p:scale>
        <p:origin x="-859" y="-311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3.fntdata"/><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font" Target="fonts/font2.fntdata"/><Relationship Id="rId12"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font" Target="fonts/font1.fntdata"/><Relationship Id="rId11" Type="http://schemas.openxmlformats.org/officeDocument/2006/relationships/font" Target="fonts/font6.fntdata"/><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font" Target="fonts/font5.fntdata"/><Relationship Id="rId4" Type="http://schemas.openxmlformats.org/officeDocument/2006/relationships/slideMaster" Target="slideMasters/slideMaster1.xml"/><Relationship Id="rId9" Type="http://schemas.openxmlformats.org/officeDocument/2006/relationships/font" Target="fonts/font4.fntdata"/><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7/5/2026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7/5/2026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7/5/2026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7/5/2026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7/5/2026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7/5/2026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7/5/2026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5400000">
            <a:off x="3843118" y="6385361"/>
            <a:ext cx="14096132" cy="893023"/>
            <a:chOff x="0" y="0"/>
            <a:chExt cx="5051735" cy="320039"/>
          </a:xfrm>
          <a:solidFill>
            <a:schemeClr val="accent4">
              <a:lumMod val="60000"/>
              <a:lumOff val="40000"/>
            </a:schemeClr>
          </a:solidFill>
        </p:grpSpPr>
        <p:sp>
          <p:nvSpPr>
            <p:cNvPr id="3" name="Freeform 3"/>
            <p:cNvSpPr/>
            <p:nvPr/>
          </p:nvSpPr>
          <p:spPr>
            <a:xfrm>
              <a:off x="0" y="0"/>
              <a:ext cx="5051735" cy="320039"/>
            </a:xfrm>
            <a:custGeom>
              <a:avLst/>
              <a:gdLst/>
              <a:ahLst/>
              <a:cxnLst/>
              <a:rect l="l" t="t" r="r" b="b"/>
              <a:pathLst>
                <a:path w="5051735" h="320039">
                  <a:moveTo>
                    <a:pt x="0" y="0"/>
                  </a:moveTo>
                  <a:lnTo>
                    <a:pt x="5051735" y="0"/>
                  </a:lnTo>
                  <a:lnTo>
                    <a:pt x="5051735" y="320039"/>
                  </a:lnTo>
                  <a:lnTo>
                    <a:pt x="0" y="320039"/>
                  </a:lnTo>
                  <a:close/>
                </a:path>
              </a:pathLst>
            </a:custGeom>
            <a:grpFill/>
          </p:spPr>
          <p:txBody>
            <a:bodyPr/>
            <a:lstStyle/>
            <a:p>
              <a:endParaRPr lang="en-GB"/>
            </a:p>
          </p:txBody>
        </p:sp>
        <p:sp>
          <p:nvSpPr>
            <p:cNvPr id="4" name="TextBox 4"/>
            <p:cNvSpPr txBox="1"/>
            <p:nvPr/>
          </p:nvSpPr>
          <p:spPr>
            <a:xfrm>
              <a:off x="0" y="-28575"/>
              <a:ext cx="5051735" cy="348614"/>
            </a:xfrm>
            <a:prstGeom prst="rect">
              <a:avLst/>
            </a:prstGeom>
            <a:grpFill/>
          </p:spPr>
          <p:txBody>
            <a:bodyPr lIns="50800" tIns="50800" rIns="50800" bIns="50800" rtlCol="0" anchor="ctr"/>
            <a:lstStyle/>
            <a:p>
              <a:pPr algn="ctr">
                <a:lnSpc>
                  <a:spcPts val="1960"/>
                </a:lnSpc>
                <a:spcBef>
                  <a:spcPct val="0"/>
                </a:spcBef>
              </a:pPr>
              <a:endParaRPr/>
            </a:p>
          </p:txBody>
        </p:sp>
      </p:grpSp>
      <p:grpSp>
        <p:nvGrpSpPr>
          <p:cNvPr id="5" name="Group 5"/>
          <p:cNvGrpSpPr/>
          <p:nvPr/>
        </p:nvGrpSpPr>
        <p:grpSpPr>
          <a:xfrm>
            <a:off x="-1551913" y="278584"/>
            <a:ext cx="14096132" cy="572721"/>
            <a:chOff x="0" y="0"/>
            <a:chExt cx="5051735" cy="205250"/>
          </a:xfrm>
          <a:solidFill>
            <a:schemeClr val="accent4">
              <a:lumMod val="60000"/>
              <a:lumOff val="40000"/>
            </a:schemeClr>
          </a:solidFill>
        </p:grpSpPr>
        <p:sp>
          <p:nvSpPr>
            <p:cNvPr id="6" name="Freeform 6"/>
            <p:cNvSpPr/>
            <p:nvPr/>
          </p:nvSpPr>
          <p:spPr>
            <a:xfrm>
              <a:off x="0" y="0"/>
              <a:ext cx="5051735" cy="205250"/>
            </a:xfrm>
            <a:custGeom>
              <a:avLst/>
              <a:gdLst/>
              <a:ahLst/>
              <a:cxnLst/>
              <a:rect l="l" t="t" r="r" b="b"/>
              <a:pathLst>
                <a:path w="5051735" h="205250">
                  <a:moveTo>
                    <a:pt x="0" y="0"/>
                  </a:moveTo>
                  <a:lnTo>
                    <a:pt x="5051735" y="0"/>
                  </a:lnTo>
                  <a:lnTo>
                    <a:pt x="5051735" y="205250"/>
                  </a:lnTo>
                  <a:lnTo>
                    <a:pt x="0" y="205250"/>
                  </a:lnTo>
                  <a:close/>
                </a:path>
              </a:pathLst>
            </a:custGeom>
            <a:grpFill/>
          </p:spPr>
          <p:txBody>
            <a:bodyPr/>
            <a:lstStyle/>
            <a:p>
              <a:endParaRPr lang="en-GB"/>
            </a:p>
          </p:txBody>
        </p:sp>
        <p:sp>
          <p:nvSpPr>
            <p:cNvPr id="7" name="TextBox 7"/>
            <p:cNvSpPr txBox="1"/>
            <p:nvPr/>
          </p:nvSpPr>
          <p:spPr>
            <a:xfrm>
              <a:off x="0" y="-28575"/>
              <a:ext cx="5051735" cy="233825"/>
            </a:xfrm>
            <a:prstGeom prst="rect">
              <a:avLst/>
            </a:prstGeom>
            <a:grpFill/>
          </p:spPr>
          <p:txBody>
            <a:bodyPr lIns="50800" tIns="50800" rIns="50800" bIns="50800" rtlCol="0" anchor="ctr"/>
            <a:lstStyle/>
            <a:p>
              <a:pPr algn="ctr">
                <a:lnSpc>
                  <a:spcPts val="1960"/>
                </a:lnSpc>
                <a:spcBef>
                  <a:spcPct val="0"/>
                </a:spcBef>
              </a:pPr>
              <a:endParaRPr dirty="0"/>
            </a:p>
          </p:txBody>
        </p:sp>
      </p:grpSp>
      <p:grpSp>
        <p:nvGrpSpPr>
          <p:cNvPr id="8" name="Group 8"/>
          <p:cNvGrpSpPr/>
          <p:nvPr/>
        </p:nvGrpSpPr>
        <p:grpSpPr>
          <a:xfrm>
            <a:off x="-1418715" y="7319349"/>
            <a:ext cx="14096132" cy="893023"/>
            <a:chOff x="0" y="0"/>
            <a:chExt cx="5051735" cy="320039"/>
          </a:xfrm>
          <a:solidFill>
            <a:schemeClr val="accent4">
              <a:lumMod val="60000"/>
              <a:lumOff val="40000"/>
            </a:schemeClr>
          </a:solidFill>
        </p:grpSpPr>
        <p:sp>
          <p:nvSpPr>
            <p:cNvPr id="9" name="Freeform 9"/>
            <p:cNvSpPr/>
            <p:nvPr/>
          </p:nvSpPr>
          <p:spPr>
            <a:xfrm>
              <a:off x="0" y="0"/>
              <a:ext cx="5051735" cy="320039"/>
            </a:xfrm>
            <a:custGeom>
              <a:avLst/>
              <a:gdLst/>
              <a:ahLst/>
              <a:cxnLst/>
              <a:rect l="l" t="t" r="r" b="b"/>
              <a:pathLst>
                <a:path w="5051735" h="320039">
                  <a:moveTo>
                    <a:pt x="0" y="0"/>
                  </a:moveTo>
                  <a:lnTo>
                    <a:pt x="5051735" y="0"/>
                  </a:lnTo>
                  <a:lnTo>
                    <a:pt x="5051735" y="320039"/>
                  </a:lnTo>
                  <a:lnTo>
                    <a:pt x="0" y="320039"/>
                  </a:lnTo>
                  <a:close/>
                </a:path>
              </a:pathLst>
            </a:custGeom>
            <a:grpFill/>
          </p:spPr>
          <p:txBody>
            <a:bodyPr/>
            <a:lstStyle/>
            <a:p>
              <a:endParaRPr lang="en-GB"/>
            </a:p>
          </p:txBody>
        </p:sp>
        <p:sp>
          <p:nvSpPr>
            <p:cNvPr id="10" name="TextBox 10"/>
            <p:cNvSpPr txBox="1"/>
            <p:nvPr/>
          </p:nvSpPr>
          <p:spPr>
            <a:xfrm>
              <a:off x="0" y="-28575"/>
              <a:ext cx="5051735" cy="348614"/>
            </a:xfrm>
            <a:prstGeom prst="rect">
              <a:avLst/>
            </a:prstGeom>
            <a:grpFill/>
          </p:spPr>
          <p:txBody>
            <a:bodyPr lIns="50800" tIns="50800" rIns="50800" bIns="50800" rtlCol="0" anchor="ctr"/>
            <a:lstStyle/>
            <a:p>
              <a:pPr algn="ctr">
                <a:lnSpc>
                  <a:spcPts val="1960"/>
                </a:lnSpc>
                <a:spcBef>
                  <a:spcPct val="0"/>
                </a:spcBef>
              </a:pPr>
              <a:endParaRPr/>
            </a:p>
          </p:txBody>
        </p:sp>
      </p:grpSp>
      <p:sp>
        <p:nvSpPr>
          <p:cNvPr id="12" name="Freeform 12"/>
          <p:cNvSpPr/>
          <p:nvPr/>
        </p:nvSpPr>
        <p:spPr>
          <a:xfrm>
            <a:off x="364304" y="869633"/>
            <a:ext cx="10018898" cy="436093"/>
          </a:xfrm>
          <a:custGeom>
            <a:avLst/>
            <a:gdLst/>
            <a:ahLst/>
            <a:cxnLst/>
            <a:rect l="l" t="t" r="r" b="b"/>
            <a:pathLst>
              <a:path w="3590547" h="156286">
                <a:moveTo>
                  <a:pt x="0" y="0"/>
                </a:moveTo>
                <a:lnTo>
                  <a:pt x="3590547" y="0"/>
                </a:lnTo>
                <a:lnTo>
                  <a:pt x="3590547" y="156286"/>
                </a:lnTo>
                <a:lnTo>
                  <a:pt x="0" y="156286"/>
                </a:lnTo>
                <a:close/>
              </a:path>
            </a:pathLst>
          </a:custGeom>
          <a:solidFill>
            <a:srgbClr val="FFFFFF"/>
          </a:solidFill>
          <a:ln w="19050" cap="sq">
            <a:solidFill>
              <a:schemeClr val="accent4">
                <a:lumMod val="75000"/>
              </a:schemeClr>
            </a:solidFill>
            <a:prstDash val="dash"/>
            <a:miter/>
          </a:ln>
        </p:spPr>
        <p:txBody>
          <a:bodyPr/>
          <a:lstStyle/>
          <a:p>
            <a:endParaRPr lang="en-GB"/>
          </a:p>
        </p:txBody>
      </p:sp>
      <p:sp>
        <p:nvSpPr>
          <p:cNvPr id="13" name="TextBox 13"/>
          <p:cNvSpPr txBox="1"/>
          <p:nvPr/>
        </p:nvSpPr>
        <p:spPr>
          <a:xfrm>
            <a:off x="318524" y="808228"/>
            <a:ext cx="10018898" cy="515827"/>
          </a:xfrm>
          <a:prstGeom prst="rect">
            <a:avLst/>
          </a:prstGeom>
          <a:ln>
            <a:noFill/>
          </a:ln>
        </p:spPr>
        <p:txBody>
          <a:bodyPr lIns="50800" tIns="50800" rIns="50800" bIns="50800" rtlCol="0" anchor="ctr"/>
          <a:lstStyle/>
          <a:p>
            <a:pPr algn="ctr">
              <a:lnSpc>
                <a:spcPts val="1960"/>
              </a:lnSpc>
            </a:pPr>
            <a:r>
              <a:rPr lang="en-GB" sz="1400" dirty="0">
                <a:solidFill>
                  <a:srgbClr val="000000"/>
                </a:solidFill>
                <a:latin typeface="A Day Without Sun Text"/>
                <a:ea typeface="A Day Without Sun Text"/>
                <a:cs typeface="A Day Without Sun Text"/>
                <a:sym typeface="A Day Without Sun Text"/>
              </a:rPr>
              <a:t>How do Jews remember God's covenant?</a:t>
            </a:r>
            <a:endParaRPr lang="en-US" sz="1400" dirty="0">
              <a:solidFill>
                <a:srgbClr val="000000"/>
              </a:solidFill>
              <a:latin typeface="A Day Without Sun Text"/>
              <a:ea typeface="A Day Without Sun Text"/>
              <a:cs typeface="A Day Without Sun Text"/>
              <a:sym typeface="A Day Without Sun Text"/>
            </a:endParaRPr>
          </a:p>
        </p:txBody>
      </p:sp>
      <p:sp>
        <p:nvSpPr>
          <p:cNvPr id="15" name="Freeform 15"/>
          <p:cNvSpPr/>
          <p:nvPr/>
        </p:nvSpPr>
        <p:spPr>
          <a:xfrm>
            <a:off x="319852" y="1492250"/>
            <a:ext cx="5590643" cy="2083499"/>
          </a:xfrm>
          <a:custGeom>
            <a:avLst/>
            <a:gdLst/>
            <a:ahLst/>
            <a:cxnLst/>
            <a:rect l="l" t="t" r="r" b="b"/>
            <a:pathLst>
              <a:path w="2003560" h="875812">
                <a:moveTo>
                  <a:pt x="0" y="0"/>
                </a:moveTo>
                <a:lnTo>
                  <a:pt x="2003560" y="0"/>
                </a:lnTo>
                <a:lnTo>
                  <a:pt x="2003560" y="875812"/>
                </a:lnTo>
                <a:lnTo>
                  <a:pt x="0" y="875812"/>
                </a:lnTo>
                <a:close/>
              </a:path>
            </a:pathLst>
          </a:custGeom>
          <a:solidFill>
            <a:srgbClr val="FFFFFF"/>
          </a:solidFill>
          <a:ln w="19050" cap="sq">
            <a:solidFill>
              <a:schemeClr val="accent4">
                <a:lumMod val="75000"/>
              </a:schemeClr>
            </a:solidFill>
            <a:prstDash val="dash"/>
            <a:miter/>
          </a:ln>
        </p:spPr>
        <p:txBody>
          <a:bodyPr/>
          <a:lstStyle/>
          <a:p>
            <a:endParaRPr lang="en-GB"/>
          </a:p>
        </p:txBody>
      </p:sp>
      <p:sp>
        <p:nvSpPr>
          <p:cNvPr id="16" name="TextBox 16"/>
          <p:cNvSpPr txBox="1"/>
          <p:nvPr/>
        </p:nvSpPr>
        <p:spPr>
          <a:xfrm>
            <a:off x="364160" y="1492250"/>
            <a:ext cx="5590643" cy="2131532"/>
          </a:xfrm>
          <a:prstGeom prst="rect">
            <a:avLst/>
          </a:prstGeom>
          <a:ln>
            <a:noFill/>
          </a:ln>
        </p:spPr>
        <p:txBody>
          <a:bodyPr lIns="50800" tIns="50800" rIns="50800" bIns="50800" rtlCol="0" anchor="ctr"/>
          <a:lstStyle/>
          <a:p>
            <a:pPr algn="ctr">
              <a:lnSpc>
                <a:spcPts val="1400"/>
              </a:lnSpc>
            </a:pPr>
            <a:r>
              <a:rPr lang="en-US" sz="1000" b="1" u="sng" dirty="0">
                <a:solidFill>
                  <a:srgbClr val="000000"/>
                </a:solidFill>
                <a:latin typeface="A Day Without Sun Text" panose="020B0604020202020204" charset="0"/>
                <a:ea typeface="A Day Without Sun Text Bold"/>
                <a:cs typeface="A Day Without Sun Text Bold"/>
                <a:sym typeface="A Day Without Sun Text Bold"/>
              </a:rPr>
              <a:t>Very Important Vocabulary:</a:t>
            </a:r>
          </a:p>
          <a:p>
            <a:pPr>
              <a:lnSpc>
                <a:spcPct val="150000"/>
              </a:lnSpc>
            </a:pPr>
            <a:r>
              <a:rPr lang="en-GB" sz="1000" b="1" dirty="0">
                <a:latin typeface="A Day Without Sun Text" panose="020B0604020202020204" charset="0"/>
              </a:rPr>
              <a:t>Passover:</a:t>
            </a:r>
            <a:r>
              <a:rPr lang="en-GB" sz="1000" dirty="0">
                <a:latin typeface="A Day Without Sun Text" panose="020B0604020202020204" charset="0"/>
              </a:rPr>
              <a:t> Another name for Pesach..</a:t>
            </a:r>
            <a:r>
              <a:rPr lang="en-GB" sz="1000" b="1" dirty="0">
                <a:latin typeface="A Day Without Sun Text" panose="020B0604020202020204" charset="0"/>
              </a:rPr>
              <a:t> </a:t>
            </a:r>
            <a:endParaRPr lang="en-GB" sz="1000" dirty="0">
              <a:latin typeface="A Day Without Sun Text" panose="020B0604020202020204" charset="0"/>
            </a:endParaRPr>
          </a:p>
          <a:p>
            <a:pPr>
              <a:lnSpc>
                <a:spcPct val="150000"/>
              </a:lnSpc>
            </a:pPr>
            <a:r>
              <a:rPr lang="en-GB" sz="1000" b="1" dirty="0">
                <a:latin typeface="A Day Without Sun Text" panose="020B0604020202020204" charset="0"/>
              </a:rPr>
              <a:t>Covenant</a:t>
            </a:r>
            <a:r>
              <a:rPr lang="en-GB" sz="1000" dirty="0">
                <a:latin typeface="A Day Without Sun Text" panose="020B0604020202020204" charset="0"/>
              </a:rPr>
              <a:t>: A special, serious promise.</a:t>
            </a:r>
          </a:p>
          <a:p>
            <a:pPr>
              <a:lnSpc>
                <a:spcPct val="150000"/>
              </a:lnSpc>
            </a:pPr>
            <a:r>
              <a:rPr lang="en-GB" sz="1000" b="1" dirty="0">
                <a:latin typeface="A Day Without Sun Text" panose="020B0604020202020204" charset="0"/>
              </a:rPr>
              <a:t>Exodus</a:t>
            </a:r>
            <a:r>
              <a:rPr lang="en-GB" sz="1000" dirty="0">
                <a:latin typeface="A Day Without Sun Text" panose="020B0604020202020204" charset="0"/>
              </a:rPr>
              <a:t>: The journey when the Jewish people escaped from Egypt.</a:t>
            </a:r>
          </a:p>
          <a:p>
            <a:pPr>
              <a:lnSpc>
                <a:spcPct val="150000"/>
              </a:lnSpc>
            </a:pPr>
            <a:r>
              <a:rPr lang="en-GB" sz="1000" b="1" dirty="0">
                <a:latin typeface="A Day Without Sun Text" panose="020B0604020202020204" charset="0"/>
              </a:rPr>
              <a:t>Torah</a:t>
            </a:r>
            <a:r>
              <a:rPr lang="en-GB" sz="1000" dirty="0">
                <a:latin typeface="A Day Without Sun Text" panose="020B0604020202020204" charset="0"/>
              </a:rPr>
              <a:t>: The Jewish holy book.</a:t>
            </a:r>
          </a:p>
          <a:p>
            <a:pPr>
              <a:lnSpc>
                <a:spcPct val="150000"/>
              </a:lnSpc>
            </a:pPr>
            <a:r>
              <a:rPr lang="en-GB" sz="1000" b="1" dirty="0">
                <a:latin typeface="A Day Without Sun Text" panose="020B0604020202020204" charset="0"/>
              </a:rPr>
              <a:t>Seder</a:t>
            </a:r>
            <a:r>
              <a:rPr lang="en-GB" sz="1000" dirty="0">
                <a:latin typeface="A Day Without Sun Text" panose="020B0604020202020204" charset="0"/>
              </a:rPr>
              <a:t>: A special Passover meal where families tell the story of leaving Egypt.</a:t>
            </a:r>
          </a:p>
          <a:p>
            <a:pPr>
              <a:lnSpc>
                <a:spcPct val="150000"/>
              </a:lnSpc>
            </a:pPr>
            <a:r>
              <a:rPr lang="en-GB" sz="1000" b="1" dirty="0">
                <a:latin typeface="A Day Without Sun Text" panose="020B0604020202020204" charset="0"/>
              </a:rPr>
              <a:t>Matzah</a:t>
            </a:r>
            <a:r>
              <a:rPr lang="en-GB" sz="1000" dirty="0">
                <a:latin typeface="A Day Without Sun Text" panose="020B0604020202020204" charset="0"/>
              </a:rPr>
              <a:t>: Flat bread eaten on Passover because the people left Egypt so quickly that their bread didn’t have time to rise.</a:t>
            </a:r>
          </a:p>
          <a:p>
            <a:pPr>
              <a:lnSpc>
                <a:spcPct val="150000"/>
              </a:lnSpc>
            </a:pPr>
            <a:r>
              <a:rPr lang="en-GB" sz="1000" b="1" dirty="0">
                <a:latin typeface="A Day Without Sun Text" panose="020B0604020202020204" charset="0"/>
              </a:rPr>
              <a:t>Chametz</a:t>
            </a:r>
            <a:r>
              <a:rPr lang="en-GB" sz="1000" dirty="0">
                <a:latin typeface="A Day Without Sun Text" panose="020B0604020202020204" charset="0"/>
              </a:rPr>
              <a:t>: Foods made with dough that rises, like bread; people don’t eat it on Passover.</a:t>
            </a:r>
          </a:p>
          <a:p>
            <a:pPr>
              <a:lnSpc>
                <a:spcPct val="150000"/>
              </a:lnSpc>
            </a:pPr>
            <a:r>
              <a:rPr lang="en-GB" sz="1000" b="1" dirty="0">
                <a:latin typeface="A Day Without Sun Text" panose="020B0604020202020204" charset="0"/>
              </a:rPr>
              <a:t>Haggadah</a:t>
            </a:r>
            <a:r>
              <a:rPr lang="en-GB" sz="1000" dirty="0">
                <a:latin typeface="A Day Without Sun Text" panose="020B0604020202020204" charset="0"/>
              </a:rPr>
              <a:t>: The book read at the Seder that tells the Passover story.</a:t>
            </a:r>
          </a:p>
        </p:txBody>
      </p:sp>
      <p:sp>
        <p:nvSpPr>
          <p:cNvPr id="17" name="TextBox 17"/>
          <p:cNvSpPr txBox="1"/>
          <p:nvPr/>
        </p:nvSpPr>
        <p:spPr>
          <a:xfrm>
            <a:off x="327062" y="142665"/>
            <a:ext cx="6980886" cy="679450"/>
          </a:xfrm>
          <a:prstGeom prst="rect">
            <a:avLst/>
          </a:prstGeom>
        </p:spPr>
        <p:txBody>
          <a:bodyPr lIns="0" tIns="0" rIns="0" bIns="0" rtlCol="0" anchor="t">
            <a:spAutoFit/>
          </a:bodyPr>
          <a:lstStyle/>
          <a:p>
            <a:pPr algn="l">
              <a:lnSpc>
                <a:spcPts val="5599"/>
              </a:lnSpc>
            </a:pPr>
            <a:r>
              <a:rPr lang="en-US" sz="3999" dirty="0">
                <a:solidFill>
                  <a:srgbClr val="383E48"/>
                </a:solidFill>
                <a:latin typeface="A Day Without Sun Text"/>
                <a:ea typeface="A Day Without Sun Text"/>
                <a:cs typeface="A Day Without Sun Text"/>
                <a:sym typeface="A Day Without Sun Text"/>
              </a:rPr>
              <a:t>Pesach</a:t>
            </a:r>
          </a:p>
        </p:txBody>
      </p:sp>
      <p:grpSp>
        <p:nvGrpSpPr>
          <p:cNvPr id="18" name="Group 18"/>
          <p:cNvGrpSpPr/>
          <p:nvPr/>
        </p:nvGrpSpPr>
        <p:grpSpPr>
          <a:xfrm rot="-10800000">
            <a:off x="-1551913" y="-714754"/>
            <a:ext cx="14096132" cy="893023"/>
            <a:chOff x="0" y="0"/>
            <a:chExt cx="5051735" cy="320039"/>
          </a:xfrm>
          <a:solidFill>
            <a:schemeClr val="accent4">
              <a:lumMod val="60000"/>
              <a:lumOff val="40000"/>
            </a:schemeClr>
          </a:solidFill>
        </p:grpSpPr>
        <p:sp>
          <p:nvSpPr>
            <p:cNvPr id="19" name="Freeform 19"/>
            <p:cNvSpPr/>
            <p:nvPr/>
          </p:nvSpPr>
          <p:spPr>
            <a:xfrm>
              <a:off x="0" y="0"/>
              <a:ext cx="5051735" cy="320039"/>
            </a:xfrm>
            <a:custGeom>
              <a:avLst/>
              <a:gdLst/>
              <a:ahLst/>
              <a:cxnLst/>
              <a:rect l="l" t="t" r="r" b="b"/>
              <a:pathLst>
                <a:path w="5051735" h="320039">
                  <a:moveTo>
                    <a:pt x="0" y="0"/>
                  </a:moveTo>
                  <a:lnTo>
                    <a:pt x="5051735" y="0"/>
                  </a:lnTo>
                  <a:lnTo>
                    <a:pt x="5051735" y="320039"/>
                  </a:lnTo>
                  <a:lnTo>
                    <a:pt x="0" y="320039"/>
                  </a:lnTo>
                  <a:close/>
                </a:path>
              </a:pathLst>
            </a:custGeom>
            <a:grpFill/>
          </p:spPr>
          <p:txBody>
            <a:bodyPr/>
            <a:lstStyle/>
            <a:p>
              <a:endParaRPr lang="en-GB"/>
            </a:p>
          </p:txBody>
        </p:sp>
        <p:sp>
          <p:nvSpPr>
            <p:cNvPr id="20" name="TextBox 20"/>
            <p:cNvSpPr txBox="1"/>
            <p:nvPr/>
          </p:nvSpPr>
          <p:spPr>
            <a:xfrm>
              <a:off x="0" y="-28575"/>
              <a:ext cx="5051735" cy="348614"/>
            </a:xfrm>
            <a:prstGeom prst="rect">
              <a:avLst/>
            </a:prstGeom>
            <a:grpFill/>
          </p:spPr>
          <p:txBody>
            <a:bodyPr lIns="50800" tIns="50800" rIns="50800" bIns="50800" rtlCol="0" anchor="ctr"/>
            <a:lstStyle/>
            <a:p>
              <a:pPr algn="ctr">
                <a:lnSpc>
                  <a:spcPts val="1960"/>
                </a:lnSpc>
                <a:spcBef>
                  <a:spcPct val="0"/>
                </a:spcBef>
              </a:pPr>
              <a:endParaRPr/>
            </a:p>
          </p:txBody>
        </p:sp>
      </p:grpSp>
      <p:grpSp>
        <p:nvGrpSpPr>
          <p:cNvPr id="21" name="Group 21"/>
          <p:cNvGrpSpPr/>
          <p:nvPr/>
        </p:nvGrpSpPr>
        <p:grpSpPr>
          <a:xfrm rot="-5400000">
            <a:off x="-7243752" y="7404594"/>
            <a:ext cx="14096132" cy="893023"/>
            <a:chOff x="0" y="0"/>
            <a:chExt cx="5051735" cy="320039"/>
          </a:xfrm>
          <a:solidFill>
            <a:schemeClr val="accent4">
              <a:lumMod val="60000"/>
              <a:lumOff val="40000"/>
            </a:schemeClr>
          </a:solidFill>
        </p:grpSpPr>
        <p:sp>
          <p:nvSpPr>
            <p:cNvPr id="22" name="Freeform 22"/>
            <p:cNvSpPr/>
            <p:nvPr/>
          </p:nvSpPr>
          <p:spPr>
            <a:xfrm>
              <a:off x="0" y="0"/>
              <a:ext cx="5051735" cy="320039"/>
            </a:xfrm>
            <a:custGeom>
              <a:avLst/>
              <a:gdLst/>
              <a:ahLst/>
              <a:cxnLst/>
              <a:rect l="l" t="t" r="r" b="b"/>
              <a:pathLst>
                <a:path w="5051735" h="320039">
                  <a:moveTo>
                    <a:pt x="0" y="0"/>
                  </a:moveTo>
                  <a:lnTo>
                    <a:pt x="5051735" y="0"/>
                  </a:lnTo>
                  <a:lnTo>
                    <a:pt x="5051735" y="320039"/>
                  </a:lnTo>
                  <a:lnTo>
                    <a:pt x="0" y="320039"/>
                  </a:lnTo>
                  <a:close/>
                </a:path>
              </a:pathLst>
            </a:custGeom>
            <a:grpFill/>
          </p:spPr>
          <p:txBody>
            <a:bodyPr/>
            <a:lstStyle/>
            <a:p>
              <a:endParaRPr lang="en-GB"/>
            </a:p>
          </p:txBody>
        </p:sp>
        <p:sp>
          <p:nvSpPr>
            <p:cNvPr id="23" name="TextBox 23"/>
            <p:cNvSpPr txBox="1"/>
            <p:nvPr/>
          </p:nvSpPr>
          <p:spPr>
            <a:xfrm>
              <a:off x="0" y="-28575"/>
              <a:ext cx="5051735" cy="348614"/>
            </a:xfrm>
            <a:prstGeom prst="rect">
              <a:avLst/>
            </a:prstGeom>
            <a:grpFill/>
          </p:spPr>
          <p:txBody>
            <a:bodyPr lIns="50800" tIns="50800" rIns="50800" bIns="50800" rtlCol="0" anchor="ctr"/>
            <a:lstStyle/>
            <a:p>
              <a:pPr algn="ctr">
                <a:lnSpc>
                  <a:spcPts val="1960"/>
                </a:lnSpc>
                <a:spcBef>
                  <a:spcPct val="0"/>
                </a:spcBef>
              </a:pPr>
              <a:endParaRPr/>
            </a:p>
          </p:txBody>
        </p:sp>
      </p:grpSp>
      <p:grpSp>
        <p:nvGrpSpPr>
          <p:cNvPr id="24" name="Group 24"/>
          <p:cNvGrpSpPr/>
          <p:nvPr/>
        </p:nvGrpSpPr>
        <p:grpSpPr>
          <a:xfrm>
            <a:off x="599486" y="7404594"/>
            <a:ext cx="14096132" cy="893023"/>
            <a:chOff x="0" y="0"/>
            <a:chExt cx="5051735" cy="320039"/>
          </a:xfrm>
          <a:solidFill>
            <a:schemeClr val="accent4">
              <a:lumMod val="60000"/>
              <a:lumOff val="40000"/>
            </a:schemeClr>
          </a:solidFill>
        </p:grpSpPr>
        <p:sp>
          <p:nvSpPr>
            <p:cNvPr id="25" name="Freeform 25"/>
            <p:cNvSpPr/>
            <p:nvPr/>
          </p:nvSpPr>
          <p:spPr>
            <a:xfrm>
              <a:off x="0" y="0"/>
              <a:ext cx="5051735" cy="320039"/>
            </a:xfrm>
            <a:custGeom>
              <a:avLst/>
              <a:gdLst/>
              <a:ahLst/>
              <a:cxnLst/>
              <a:rect l="l" t="t" r="r" b="b"/>
              <a:pathLst>
                <a:path w="5051735" h="320039">
                  <a:moveTo>
                    <a:pt x="0" y="0"/>
                  </a:moveTo>
                  <a:lnTo>
                    <a:pt x="5051735" y="0"/>
                  </a:lnTo>
                  <a:lnTo>
                    <a:pt x="5051735" y="320039"/>
                  </a:lnTo>
                  <a:lnTo>
                    <a:pt x="0" y="320039"/>
                  </a:lnTo>
                  <a:close/>
                </a:path>
              </a:pathLst>
            </a:custGeom>
            <a:grpFill/>
          </p:spPr>
          <p:txBody>
            <a:bodyPr/>
            <a:lstStyle/>
            <a:p>
              <a:endParaRPr lang="en-GB"/>
            </a:p>
          </p:txBody>
        </p:sp>
        <p:sp>
          <p:nvSpPr>
            <p:cNvPr id="26" name="TextBox 26"/>
            <p:cNvSpPr txBox="1"/>
            <p:nvPr/>
          </p:nvSpPr>
          <p:spPr>
            <a:xfrm>
              <a:off x="0" y="-28575"/>
              <a:ext cx="5051735" cy="348614"/>
            </a:xfrm>
            <a:prstGeom prst="rect">
              <a:avLst/>
            </a:prstGeom>
            <a:grpFill/>
          </p:spPr>
          <p:txBody>
            <a:bodyPr lIns="50800" tIns="50800" rIns="50800" bIns="50800" rtlCol="0" anchor="ctr"/>
            <a:lstStyle/>
            <a:p>
              <a:pPr algn="ctr">
                <a:lnSpc>
                  <a:spcPts val="1960"/>
                </a:lnSpc>
                <a:spcBef>
                  <a:spcPct val="0"/>
                </a:spcBef>
              </a:pPr>
              <a:endParaRPr/>
            </a:p>
          </p:txBody>
        </p:sp>
      </p:grpSp>
      <p:sp>
        <p:nvSpPr>
          <p:cNvPr id="28" name="Freeform 28"/>
          <p:cNvSpPr/>
          <p:nvPr/>
        </p:nvSpPr>
        <p:spPr>
          <a:xfrm>
            <a:off x="328000" y="6064250"/>
            <a:ext cx="5588894" cy="943511"/>
          </a:xfrm>
          <a:custGeom>
            <a:avLst/>
            <a:gdLst/>
            <a:ahLst/>
            <a:cxnLst/>
            <a:rect l="l" t="t" r="r" b="b"/>
            <a:pathLst>
              <a:path w="1556265" h="367161">
                <a:moveTo>
                  <a:pt x="0" y="0"/>
                </a:moveTo>
                <a:lnTo>
                  <a:pt x="1556265" y="0"/>
                </a:lnTo>
                <a:lnTo>
                  <a:pt x="1556265" y="367161"/>
                </a:lnTo>
                <a:lnTo>
                  <a:pt x="0" y="367161"/>
                </a:lnTo>
                <a:close/>
              </a:path>
            </a:pathLst>
          </a:custGeom>
          <a:solidFill>
            <a:srgbClr val="FFFFFF"/>
          </a:solidFill>
          <a:ln w="19050" cap="sq">
            <a:solidFill>
              <a:schemeClr val="accent4">
                <a:lumMod val="75000"/>
              </a:schemeClr>
            </a:solidFill>
            <a:prstDash val="dash"/>
            <a:miter/>
          </a:ln>
        </p:spPr>
        <p:txBody>
          <a:bodyPr/>
          <a:lstStyle/>
          <a:p>
            <a:endParaRPr lang="en-GB"/>
          </a:p>
        </p:txBody>
      </p:sp>
      <p:sp>
        <p:nvSpPr>
          <p:cNvPr id="29" name="TextBox 29"/>
          <p:cNvSpPr txBox="1"/>
          <p:nvPr/>
        </p:nvSpPr>
        <p:spPr>
          <a:xfrm>
            <a:off x="331136" y="6064250"/>
            <a:ext cx="5576132" cy="972757"/>
          </a:xfrm>
          <a:prstGeom prst="rect">
            <a:avLst/>
          </a:prstGeom>
          <a:ln>
            <a:noFill/>
          </a:ln>
        </p:spPr>
        <p:txBody>
          <a:bodyPr lIns="50800" tIns="50800" rIns="50800" bIns="50800" rtlCol="0" anchor="ctr"/>
          <a:lstStyle/>
          <a:p>
            <a:pPr algn="ctr">
              <a:lnSpc>
                <a:spcPts val="1400"/>
              </a:lnSpc>
            </a:pPr>
            <a:r>
              <a:rPr lang="en-GB" sz="1000" b="1" u="sng" dirty="0">
                <a:solidFill>
                  <a:srgbClr val="000000"/>
                </a:solidFill>
                <a:latin typeface="A Day Without Sun Text Bold"/>
                <a:ea typeface="A Day Without Sun Text Bold"/>
                <a:cs typeface="A Day Without Sun Text Bold"/>
                <a:sym typeface="A Day Without Sun Text Bold"/>
              </a:rPr>
              <a:t>What does the Exodus story really mean to Jewish people?</a:t>
            </a:r>
          </a:p>
          <a:p>
            <a:pPr>
              <a:lnSpc>
                <a:spcPts val="1400"/>
              </a:lnSpc>
            </a:pPr>
            <a:r>
              <a:rPr lang="en-GB" sz="1000" dirty="0">
                <a:solidFill>
                  <a:srgbClr val="000000"/>
                </a:solidFill>
                <a:latin typeface="A Day Without Sun Text"/>
                <a:ea typeface="A Day Without Sun Text"/>
                <a:cs typeface="A Day Without Sun Text"/>
                <a:sym typeface="A Day Without Sun Text"/>
              </a:rPr>
              <a:t>Jewish people believe the Exodus story teaches them important messages and values that still matter today. That remembering slavery helps them understand freedom better. The Torah teaches Jews to remember that they were once slaves so they treat others with kindness and fairness. For many Jewish people, Pesach is a time to remember freedom, justice, gratitude and responsibility. </a:t>
            </a:r>
            <a:endParaRPr lang="en-US" sz="1000" dirty="0">
              <a:solidFill>
                <a:srgbClr val="000000"/>
              </a:solidFill>
              <a:latin typeface="A Day Without Sun Text"/>
              <a:ea typeface="A Day Without Sun Text"/>
              <a:cs typeface="A Day Without Sun Text"/>
              <a:sym typeface="A Day Without Sun Text"/>
            </a:endParaRPr>
          </a:p>
        </p:txBody>
      </p:sp>
      <p:sp>
        <p:nvSpPr>
          <p:cNvPr id="31" name="Freeform 31"/>
          <p:cNvSpPr/>
          <p:nvPr/>
        </p:nvSpPr>
        <p:spPr>
          <a:xfrm>
            <a:off x="316625" y="3702050"/>
            <a:ext cx="5590643" cy="1005766"/>
          </a:xfrm>
          <a:custGeom>
            <a:avLst/>
            <a:gdLst/>
            <a:ahLst/>
            <a:cxnLst/>
            <a:rect l="l" t="t" r="r" b="b"/>
            <a:pathLst>
              <a:path w="2003560" h="305717">
                <a:moveTo>
                  <a:pt x="0" y="0"/>
                </a:moveTo>
                <a:lnTo>
                  <a:pt x="2003560" y="0"/>
                </a:lnTo>
                <a:lnTo>
                  <a:pt x="2003560" y="305717"/>
                </a:lnTo>
                <a:lnTo>
                  <a:pt x="0" y="305717"/>
                </a:lnTo>
                <a:close/>
              </a:path>
            </a:pathLst>
          </a:custGeom>
          <a:solidFill>
            <a:srgbClr val="FFFFFF"/>
          </a:solidFill>
          <a:ln w="19050" cap="sq">
            <a:solidFill>
              <a:schemeClr val="accent4">
                <a:lumMod val="75000"/>
              </a:schemeClr>
            </a:solidFill>
            <a:prstDash val="dash"/>
            <a:miter/>
          </a:ln>
        </p:spPr>
        <p:txBody>
          <a:bodyPr/>
          <a:lstStyle/>
          <a:p>
            <a:endParaRPr lang="en-GB"/>
          </a:p>
        </p:txBody>
      </p:sp>
      <p:sp>
        <p:nvSpPr>
          <p:cNvPr id="32" name="TextBox 32"/>
          <p:cNvSpPr txBox="1"/>
          <p:nvPr/>
        </p:nvSpPr>
        <p:spPr>
          <a:xfrm>
            <a:off x="351455" y="3549650"/>
            <a:ext cx="5590643" cy="1059351"/>
          </a:xfrm>
          <a:prstGeom prst="rect">
            <a:avLst/>
          </a:prstGeom>
          <a:ln>
            <a:noFill/>
          </a:ln>
        </p:spPr>
        <p:txBody>
          <a:bodyPr lIns="50800" tIns="50800" rIns="50800" bIns="50800" rtlCol="0" anchor="ctr"/>
          <a:lstStyle/>
          <a:p>
            <a:pPr algn="ctr">
              <a:lnSpc>
                <a:spcPts val="1400"/>
              </a:lnSpc>
            </a:pPr>
            <a:endParaRPr lang="en-US" sz="1000" b="1" u="sng" dirty="0">
              <a:solidFill>
                <a:srgbClr val="000000"/>
              </a:solidFill>
              <a:latin typeface="A Day Without Sun Text Bold"/>
              <a:ea typeface="A Day Without Sun Text Bold"/>
              <a:cs typeface="A Day Without Sun Text Bold"/>
              <a:sym typeface="A Day Without Sun Text Bold"/>
            </a:endParaRPr>
          </a:p>
          <a:p>
            <a:pPr algn="ctr">
              <a:lnSpc>
                <a:spcPts val="1400"/>
              </a:lnSpc>
            </a:pPr>
            <a:r>
              <a:rPr lang="en-US" sz="1000" b="1" u="sng" dirty="0">
                <a:solidFill>
                  <a:srgbClr val="000000"/>
                </a:solidFill>
                <a:latin typeface="A Day Without Sun Text Bold"/>
                <a:ea typeface="A Day Without Sun Text Bold"/>
                <a:cs typeface="A Day Without Sun Text Bold"/>
                <a:sym typeface="A Day Without Sun Text Bold"/>
              </a:rPr>
              <a:t>What is the Jewish covenant?</a:t>
            </a:r>
          </a:p>
          <a:p>
            <a:pPr>
              <a:lnSpc>
                <a:spcPts val="1400"/>
              </a:lnSpc>
            </a:pPr>
            <a:r>
              <a:rPr lang="en-GB" sz="1000" dirty="0">
                <a:solidFill>
                  <a:srgbClr val="000000"/>
                </a:solidFill>
                <a:latin typeface="A Day Without Sun Text"/>
                <a:ea typeface="A Day Without Sun Text"/>
                <a:cs typeface="A Day Without Sun Text"/>
                <a:sym typeface="A Day Without Sun Text"/>
              </a:rPr>
              <a:t>God promised Abraham that his family would grow into a great people, that they would have land to live in and that God would protect them. Jewish people believe Abraham trusted God. Because of this, the covenant became central to Jewish identity – it helped Jewish people understand who they are and who God is. Pesach is one of the main ways Jews remember that God keeps His promises.</a:t>
            </a:r>
            <a:endParaRPr lang="en-US" sz="1000" dirty="0">
              <a:solidFill>
                <a:srgbClr val="000000"/>
              </a:solidFill>
              <a:latin typeface="A Day Without Sun Text"/>
              <a:ea typeface="A Day Without Sun Text"/>
              <a:cs typeface="A Day Without Sun Text"/>
              <a:sym typeface="A Day Without Sun Text"/>
            </a:endParaRPr>
          </a:p>
        </p:txBody>
      </p:sp>
      <p:sp>
        <p:nvSpPr>
          <p:cNvPr id="34" name="Freeform 34"/>
          <p:cNvSpPr/>
          <p:nvPr/>
        </p:nvSpPr>
        <p:spPr>
          <a:xfrm>
            <a:off x="5956300" y="1506963"/>
            <a:ext cx="4342530" cy="1212647"/>
          </a:xfrm>
          <a:custGeom>
            <a:avLst/>
            <a:gdLst/>
            <a:ahLst/>
            <a:cxnLst/>
            <a:rect l="l" t="t" r="r" b="b"/>
            <a:pathLst>
              <a:path w="1556265" h="367161">
                <a:moveTo>
                  <a:pt x="0" y="0"/>
                </a:moveTo>
                <a:lnTo>
                  <a:pt x="1556265" y="0"/>
                </a:lnTo>
                <a:lnTo>
                  <a:pt x="1556265" y="367161"/>
                </a:lnTo>
                <a:lnTo>
                  <a:pt x="0" y="367161"/>
                </a:lnTo>
                <a:close/>
              </a:path>
            </a:pathLst>
          </a:custGeom>
          <a:solidFill>
            <a:srgbClr val="FFFFFF"/>
          </a:solidFill>
          <a:ln w="19050" cap="sq">
            <a:solidFill>
              <a:schemeClr val="accent4">
                <a:lumMod val="75000"/>
              </a:schemeClr>
            </a:solidFill>
            <a:prstDash val="dash"/>
            <a:miter/>
          </a:ln>
        </p:spPr>
        <p:txBody>
          <a:bodyPr/>
          <a:lstStyle/>
          <a:p>
            <a:endParaRPr lang="en-GB"/>
          </a:p>
        </p:txBody>
      </p:sp>
      <p:sp>
        <p:nvSpPr>
          <p:cNvPr id="35" name="TextBox 35"/>
          <p:cNvSpPr txBox="1"/>
          <p:nvPr/>
        </p:nvSpPr>
        <p:spPr>
          <a:xfrm>
            <a:off x="5994835" y="1492250"/>
            <a:ext cx="4265460" cy="1240218"/>
          </a:xfrm>
          <a:prstGeom prst="rect">
            <a:avLst/>
          </a:prstGeom>
          <a:ln>
            <a:noFill/>
          </a:ln>
        </p:spPr>
        <p:txBody>
          <a:bodyPr lIns="50800" tIns="50800" rIns="50800" bIns="50800" rtlCol="0" anchor="ctr"/>
          <a:lstStyle/>
          <a:p>
            <a:pPr algn="ctr">
              <a:lnSpc>
                <a:spcPts val="1400"/>
              </a:lnSpc>
            </a:pPr>
            <a:r>
              <a:rPr lang="en-GB" sz="1000" b="1" u="sng" dirty="0">
                <a:solidFill>
                  <a:srgbClr val="000000"/>
                </a:solidFill>
                <a:latin typeface="A Day Without Sun Text Bold"/>
                <a:ea typeface="A Day Without Sun Text Bold"/>
                <a:cs typeface="A Day Without Sun Text Bold"/>
                <a:sym typeface="A Day Without Sun Text Bold"/>
              </a:rPr>
              <a:t>How do Jewish families prepare for Pesach?</a:t>
            </a:r>
          </a:p>
          <a:p>
            <a:pPr>
              <a:lnSpc>
                <a:spcPts val="1400"/>
              </a:lnSpc>
            </a:pPr>
            <a:r>
              <a:rPr lang="en-GB" sz="1000" dirty="0">
                <a:solidFill>
                  <a:srgbClr val="000000"/>
                </a:solidFill>
                <a:latin typeface="A Day Without Sun Text"/>
                <a:ea typeface="A Day Without Sun Text"/>
                <a:cs typeface="A Day Without Sun Text"/>
                <a:sym typeface="A Day Without Sun Text"/>
              </a:rPr>
              <a:t>Jewish families believe preparation for Pesach helps them remember the Exodus properly. Preparation takes several days. Some families are very strict about cleaning while others focus more on prayer and learning. One important part of preparation is removing chametz. Jewish people believe this reminds them that the Israelites had to leave Egypt quickly and could not wait for bread to rise.</a:t>
            </a:r>
          </a:p>
        </p:txBody>
      </p:sp>
      <p:sp>
        <p:nvSpPr>
          <p:cNvPr id="40" name="Freeform 40"/>
          <p:cNvSpPr/>
          <p:nvPr/>
        </p:nvSpPr>
        <p:spPr>
          <a:xfrm>
            <a:off x="5956300" y="2863850"/>
            <a:ext cx="4342530" cy="1143000"/>
          </a:xfrm>
          <a:custGeom>
            <a:avLst/>
            <a:gdLst/>
            <a:ahLst/>
            <a:cxnLst/>
            <a:rect l="l" t="t" r="r" b="b"/>
            <a:pathLst>
              <a:path w="1556265" h="305717">
                <a:moveTo>
                  <a:pt x="0" y="0"/>
                </a:moveTo>
                <a:lnTo>
                  <a:pt x="1556265" y="0"/>
                </a:lnTo>
                <a:lnTo>
                  <a:pt x="1556265" y="305717"/>
                </a:lnTo>
                <a:lnTo>
                  <a:pt x="0" y="305717"/>
                </a:lnTo>
                <a:close/>
              </a:path>
            </a:pathLst>
          </a:custGeom>
          <a:solidFill>
            <a:srgbClr val="FFFFFF"/>
          </a:solidFill>
          <a:ln w="19050" cap="sq">
            <a:solidFill>
              <a:schemeClr val="accent4">
                <a:lumMod val="75000"/>
              </a:schemeClr>
            </a:solidFill>
            <a:prstDash val="dash"/>
            <a:miter/>
          </a:ln>
        </p:spPr>
        <p:txBody>
          <a:bodyPr/>
          <a:lstStyle/>
          <a:p>
            <a:endParaRPr lang="en-GB"/>
          </a:p>
        </p:txBody>
      </p:sp>
      <p:sp>
        <p:nvSpPr>
          <p:cNvPr id="41" name="TextBox 41"/>
          <p:cNvSpPr txBox="1"/>
          <p:nvPr/>
        </p:nvSpPr>
        <p:spPr>
          <a:xfrm>
            <a:off x="6005521" y="2863850"/>
            <a:ext cx="4265460" cy="1114830"/>
          </a:xfrm>
          <a:prstGeom prst="rect">
            <a:avLst/>
          </a:prstGeom>
          <a:ln>
            <a:noFill/>
          </a:ln>
        </p:spPr>
        <p:txBody>
          <a:bodyPr lIns="50800" tIns="50800" rIns="50800" bIns="50800" rtlCol="0" anchor="ctr"/>
          <a:lstStyle/>
          <a:p>
            <a:pPr algn="ctr">
              <a:lnSpc>
                <a:spcPts val="1400"/>
              </a:lnSpc>
            </a:pPr>
            <a:r>
              <a:rPr lang="en-GB" sz="1000" b="1" u="sng" dirty="0">
                <a:solidFill>
                  <a:srgbClr val="000000"/>
                </a:solidFill>
                <a:latin typeface="A Day Without Sun Text Bold"/>
                <a:ea typeface="A Day Without Sun Text Bold"/>
                <a:cs typeface="A Day Without Sun Text Bold"/>
                <a:sym typeface="A Day Without Sun Text Bold"/>
              </a:rPr>
              <a:t>How does the Seder meal help Jews remember God’s covenant?</a:t>
            </a:r>
          </a:p>
          <a:p>
            <a:pPr>
              <a:lnSpc>
                <a:spcPts val="1400"/>
              </a:lnSpc>
            </a:pPr>
            <a:r>
              <a:rPr lang="en-GB" sz="1000" dirty="0">
                <a:solidFill>
                  <a:srgbClr val="000000"/>
                </a:solidFill>
                <a:latin typeface="A Day Without Sun Text"/>
                <a:ea typeface="A Day Without Sun Text"/>
                <a:cs typeface="A Day Without Sun Text"/>
                <a:sym typeface="A Day Without Sun Text"/>
              </a:rPr>
              <a:t>The Seder meal is a special way of </a:t>
            </a:r>
            <a:r>
              <a:rPr lang="en-GB" sz="1000">
                <a:solidFill>
                  <a:srgbClr val="000000"/>
                </a:solidFill>
                <a:latin typeface="A Day Without Sun Text"/>
                <a:ea typeface="A Day Without Sun Text"/>
                <a:cs typeface="A Day Without Sun Text"/>
                <a:sym typeface="A Day Without Sun Text"/>
              </a:rPr>
              <a:t>Jewish people retelling </a:t>
            </a:r>
            <a:r>
              <a:rPr lang="en-GB" sz="1000" dirty="0">
                <a:solidFill>
                  <a:srgbClr val="000000"/>
                </a:solidFill>
                <a:latin typeface="A Day Without Sun Text"/>
                <a:ea typeface="A Day Without Sun Text"/>
                <a:cs typeface="A Day Without Sun Text"/>
                <a:sym typeface="A Day Without Sun Text"/>
              </a:rPr>
              <a:t>the Exodus story so every generation remembers God’s covenant. Each item on the Seder plate is a symbol. During the Seder, children ask questions. Jewish people believe asking questions helps learning and keeps the story alive. This shows Pesach is not just about the past – it is about teaching the future.</a:t>
            </a:r>
            <a:endParaRPr lang="en-US" sz="1000" dirty="0">
              <a:solidFill>
                <a:srgbClr val="000000"/>
              </a:solidFill>
              <a:latin typeface="A Day Without Sun Text"/>
              <a:ea typeface="A Day Without Sun Text"/>
              <a:cs typeface="A Day Without Sun Text"/>
              <a:sym typeface="A Day Without Sun Text"/>
            </a:endParaRPr>
          </a:p>
        </p:txBody>
      </p:sp>
      <p:sp>
        <p:nvSpPr>
          <p:cNvPr id="46" name="Freeform 46"/>
          <p:cNvSpPr/>
          <p:nvPr/>
        </p:nvSpPr>
        <p:spPr>
          <a:xfrm>
            <a:off x="326037" y="4845050"/>
            <a:ext cx="5588894" cy="1051177"/>
          </a:xfrm>
          <a:custGeom>
            <a:avLst/>
            <a:gdLst/>
            <a:ahLst/>
            <a:cxnLst/>
            <a:rect l="l" t="t" r="r" b="b"/>
            <a:pathLst>
              <a:path w="2002933" h="305717">
                <a:moveTo>
                  <a:pt x="0" y="0"/>
                </a:moveTo>
                <a:lnTo>
                  <a:pt x="2002933" y="0"/>
                </a:lnTo>
                <a:lnTo>
                  <a:pt x="2002933" y="305717"/>
                </a:lnTo>
                <a:lnTo>
                  <a:pt x="0" y="305717"/>
                </a:lnTo>
                <a:close/>
              </a:path>
            </a:pathLst>
          </a:custGeom>
          <a:solidFill>
            <a:srgbClr val="FFFFFF"/>
          </a:solidFill>
          <a:ln w="19050" cap="sq">
            <a:solidFill>
              <a:schemeClr val="accent4">
                <a:lumMod val="75000"/>
              </a:schemeClr>
            </a:solidFill>
            <a:prstDash val="dash"/>
            <a:miter/>
          </a:ln>
        </p:spPr>
        <p:txBody>
          <a:bodyPr/>
          <a:lstStyle/>
          <a:p>
            <a:endParaRPr lang="en-GB"/>
          </a:p>
        </p:txBody>
      </p:sp>
      <p:sp>
        <p:nvSpPr>
          <p:cNvPr id="47" name="TextBox 47"/>
          <p:cNvSpPr txBox="1"/>
          <p:nvPr/>
        </p:nvSpPr>
        <p:spPr>
          <a:xfrm>
            <a:off x="367129" y="4921250"/>
            <a:ext cx="5588894" cy="933790"/>
          </a:xfrm>
          <a:prstGeom prst="rect">
            <a:avLst/>
          </a:prstGeom>
          <a:ln>
            <a:noFill/>
          </a:ln>
        </p:spPr>
        <p:txBody>
          <a:bodyPr lIns="50800" tIns="50800" rIns="50800" bIns="50800" rtlCol="0" anchor="ctr"/>
          <a:lstStyle/>
          <a:p>
            <a:pPr algn="ctr">
              <a:lnSpc>
                <a:spcPts val="1400"/>
              </a:lnSpc>
            </a:pPr>
            <a:r>
              <a:rPr lang="en-GB" sz="1000" b="1" u="sng" dirty="0">
                <a:solidFill>
                  <a:srgbClr val="000000"/>
                </a:solidFill>
                <a:latin typeface="A Day Without Sun Text Bold"/>
                <a:ea typeface="A Day Without Sun Text Bold"/>
                <a:cs typeface="A Day Without Sun Text Bold"/>
                <a:sym typeface="A Day Without Sun Text Bold"/>
              </a:rPr>
              <a:t>Why is the story of Moses and the Exodus central to Pesach?</a:t>
            </a:r>
          </a:p>
          <a:p>
            <a:pPr>
              <a:lnSpc>
                <a:spcPts val="1400"/>
              </a:lnSpc>
            </a:pPr>
            <a:r>
              <a:rPr lang="en-GB" sz="1000" dirty="0">
                <a:solidFill>
                  <a:srgbClr val="000000"/>
                </a:solidFill>
                <a:latin typeface="A Day Without Sun Text"/>
                <a:ea typeface="A Day Without Sun Text"/>
                <a:cs typeface="A Day Without Sun Text"/>
                <a:sym typeface="A Day Without Sun Text"/>
              </a:rPr>
              <a:t>The Israelites, also called Hebrews, were living in Egypt. At first life was good, but over time they became enslaved. Jewish people believe God chose a man called Moses to help free them. Moses did not free the Israelites on his own, that God caused the Exodus. Jewish people believe the Exodus shows God keeping His covenant. That is why this story is told every year at Pesach.</a:t>
            </a:r>
            <a:endParaRPr lang="en-US" sz="1000" dirty="0">
              <a:solidFill>
                <a:srgbClr val="000000"/>
              </a:solidFill>
              <a:latin typeface="A Day Without Sun Text"/>
              <a:ea typeface="A Day Without Sun Text"/>
              <a:cs typeface="A Day Without Sun Text"/>
              <a:sym typeface="A Day Without Sun Text"/>
            </a:endParaRPr>
          </a:p>
        </p:txBody>
      </p:sp>
      <p:sp>
        <p:nvSpPr>
          <p:cNvPr id="51" name="TextBox 51"/>
          <p:cNvSpPr txBox="1"/>
          <p:nvPr/>
        </p:nvSpPr>
        <p:spPr>
          <a:xfrm>
            <a:off x="6085620" y="165607"/>
            <a:ext cx="3716145" cy="581748"/>
          </a:xfrm>
          <a:prstGeom prst="rect">
            <a:avLst/>
          </a:prstGeom>
        </p:spPr>
        <p:txBody>
          <a:bodyPr lIns="0" tIns="0" rIns="0" bIns="0" rtlCol="0" anchor="t">
            <a:spAutoFit/>
          </a:bodyPr>
          <a:lstStyle/>
          <a:p>
            <a:pPr algn="r">
              <a:lnSpc>
                <a:spcPts val="4685"/>
              </a:lnSpc>
            </a:pPr>
            <a:r>
              <a:rPr lang="en-US" sz="3346" dirty="0">
                <a:solidFill>
                  <a:srgbClr val="383E48"/>
                </a:solidFill>
                <a:latin typeface="A Day Without Sun Text"/>
                <a:ea typeface="A Day Without Sun Text"/>
                <a:cs typeface="A Day Without Sun Text"/>
                <a:sym typeface="A Day Without Sun Text"/>
              </a:rPr>
              <a:t>RE and Worldviews Year 3</a:t>
            </a:r>
          </a:p>
        </p:txBody>
      </p:sp>
      <p:pic>
        <p:nvPicPr>
          <p:cNvPr id="52" name="Picture 51">
            <a:extLst>
              <a:ext uri="{FF2B5EF4-FFF2-40B4-BE49-F238E27FC236}">
                <a16:creationId xmlns:a16="http://schemas.microsoft.com/office/drawing/2014/main" id="{BC90F771-D205-4316-84EA-F2980797F10C}"/>
              </a:ext>
            </a:extLst>
          </p:cNvPr>
          <p:cNvPicPr>
            <a:picLocks noChangeAspect="1"/>
          </p:cNvPicPr>
          <p:nvPr/>
        </p:nvPicPr>
        <p:blipFill>
          <a:blip r:embed="rId2"/>
          <a:stretch>
            <a:fillRect/>
          </a:stretch>
        </p:blipFill>
        <p:spPr>
          <a:xfrm>
            <a:off x="6007882" y="4213780"/>
            <a:ext cx="4288373" cy="2256679"/>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ae13810d-ac7a-4056-9373-21c24e1efe3c" xsi:nil="true"/>
    <lcf76f155ced4ddcb4097134ff3c332f xmlns="4224bfa7-401d-4c3d-8107-13dcdb964358">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08884C572CE9F04A8EB4AF16B150F620" ma:contentTypeVersion="11" ma:contentTypeDescription="Create a new document." ma:contentTypeScope="" ma:versionID="aac98b6ad2d09f01bab0a4ea75efac2d">
  <xsd:schema xmlns:xsd="http://www.w3.org/2001/XMLSchema" xmlns:xs="http://www.w3.org/2001/XMLSchema" xmlns:p="http://schemas.microsoft.com/office/2006/metadata/properties" xmlns:ns2="4224bfa7-401d-4c3d-8107-13dcdb964358" xmlns:ns3="ae13810d-ac7a-4056-9373-21c24e1efe3c" targetNamespace="http://schemas.microsoft.com/office/2006/metadata/properties" ma:root="true" ma:fieldsID="7d57b26099797c719fd18f9da9f07abd" ns2:_="" ns3:_="">
    <xsd:import namespace="4224bfa7-401d-4c3d-8107-13dcdb964358"/>
    <xsd:import namespace="ae13810d-ac7a-4056-9373-21c24e1efe3c"/>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224bfa7-401d-4c3d-8107-13dcdb96435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8428802f-7ba1-4333-b04e-deb8d8d6a347"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e13810d-ac7a-4056-9373-21c24e1efe3c"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e4f8acbf-483a-423d-baf3-afba9fd92572}" ma:internalName="TaxCatchAll" ma:showField="CatchAllData" ma:web="ae13810d-ac7a-4056-9373-21c24e1efe3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777C902-9277-4274-A000-4D4D197F0E82}">
  <ds:schemaRefs>
    <ds:schemaRef ds:uri="http://schemas.microsoft.com/office/2006/documentManagement/types"/>
    <ds:schemaRef ds:uri="http://schemas.openxmlformats.org/package/2006/metadata/core-properties"/>
    <ds:schemaRef ds:uri="http://purl.org/dc/elements/1.1/"/>
    <ds:schemaRef ds:uri="http://purl.org/dc/dcmitype/"/>
    <ds:schemaRef ds:uri="http://schemas.microsoft.com/office/infopath/2007/PartnerControls"/>
    <ds:schemaRef ds:uri="http://purl.org/dc/terms/"/>
    <ds:schemaRef ds:uri="http://schemas.microsoft.com/office/2006/metadata/properties"/>
    <ds:schemaRef ds:uri="4224bfa7-401d-4c3d-8107-13dcdb964358"/>
    <ds:schemaRef ds:uri="http://www.w3.org/XML/1998/namespace"/>
  </ds:schemaRefs>
</ds:datastoreItem>
</file>

<file path=customXml/itemProps2.xml><?xml version="1.0" encoding="utf-8"?>
<ds:datastoreItem xmlns:ds="http://schemas.openxmlformats.org/officeDocument/2006/customXml" ds:itemID="{ABC4ACDE-9DD6-4959-A5C2-4EF786CDB466}"/>
</file>

<file path=customXml/itemProps3.xml><?xml version="1.0" encoding="utf-8"?>
<ds:datastoreItem xmlns:ds="http://schemas.openxmlformats.org/officeDocument/2006/customXml" ds:itemID="{11809573-091D-48B6-BB5B-D8A3C8F1D82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82</TotalTime>
  <Words>524</Words>
  <Application>Microsoft Office PowerPoint</Application>
  <PresentationFormat>Custom</PresentationFormat>
  <Paragraphs>23</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A Day Without Sun Text Bold</vt:lpstr>
      <vt:lpstr>Calibri</vt:lpstr>
      <vt:lpstr>A Day Without Sun Text</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Earthquakes Knowledge Organiser</dc:title>
  <dc:creator>Hannah Welch</dc:creator>
  <cp:lastModifiedBy>Hannah Welch</cp:lastModifiedBy>
  <cp:revision>8</cp:revision>
  <dcterms:created xsi:type="dcterms:W3CDTF">2006-08-16T00:00:00Z</dcterms:created>
  <dcterms:modified xsi:type="dcterms:W3CDTF">2026-07-05T11:04:10Z</dcterms:modified>
  <dc:identifier>DAGs8qpeba0</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0x01010008884C572CE9F04A8EB4AF16B150F620</vt:lpwstr>
  </property>
</Properties>
</file>