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60" r:id="rId3"/>
    <p:sldId id="268" r:id="rId4"/>
    <p:sldId id="269" r:id="rId5"/>
    <p:sldId id="270" r:id="rId6"/>
    <p:sldId id="27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01" autoAdjust="0"/>
  </p:normalViewPr>
  <p:slideViewPr>
    <p:cSldViewPr snapToGrid="0">
      <p:cViewPr varScale="1">
        <p:scale>
          <a:sx n="107" d="100"/>
          <a:sy n="107" d="100"/>
        </p:scale>
        <p:origin x="6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1FCF6-544F-42EC-8509-4D4B912BCF29}" type="datetimeFigureOut">
              <a:rPr lang="en-GB" smtClean="0"/>
              <a:t>04/06/2024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26F6F2-925A-4143-90CA-ACACD4C5EFE6}" type="slidenum">
              <a:rPr lang="en-GB" smtClean="0"/>
              <a:t>‹#›</a:t>
            </a:fld>
            <a:endParaRPr lang="en-GB"/>
          </a:p>
        </p:txBody>
      </p:sp>
    </p:spTree>
    <p:extLst>
      <p:ext uri="{BB962C8B-B14F-4D97-AF65-F5344CB8AC3E}">
        <p14:creationId xmlns:p14="http://schemas.microsoft.com/office/powerpoint/2010/main" val="4253035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2</a:t>
            </a:fld>
            <a:endParaRPr lang="en-GB"/>
          </a:p>
        </p:txBody>
      </p:sp>
    </p:spTree>
    <p:extLst>
      <p:ext uri="{BB962C8B-B14F-4D97-AF65-F5344CB8AC3E}">
        <p14:creationId xmlns:p14="http://schemas.microsoft.com/office/powerpoint/2010/main" val="1270691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4</a:t>
            </a:fld>
            <a:endParaRPr lang="en-GB"/>
          </a:p>
        </p:txBody>
      </p:sp>
    </p:spTree>
    <p:extLst>
      <p:ext uri="{BB962C8B-B14F-4D97-AF65-F5344CB8AC3E}">
        <p14:creationId xmlns:p14="http://schemas.microsoft.com/office/powerpoint/2010/main" val="4247458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26F6F2-925A-4143-90CA-ACACD4C5EFE6}" type="slidenum">
              <a:rPr lang="en-GB" smtClean="0"/>
              <a:t>6</a:t>
            </a:fld>
            <a:endParaRPr lang="en-GB"/>
          </a:p>
        </p:txBody>
      </p:sp>
    </p:spTree>
    <p:extLst>
      <p:ext uri="{BB962C8B-B14F-4D97-AF65-F5344CB8AC3E}">
        <p14:creationId xmlns:p14="http://schemas.microsoft.com/office/powerpoint/2010/main" val="1301457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1F2A2-7F10-AAB7-5460-D6602D65AE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882CE3-33FA-1099-FA44-A8F79E9EB5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A86CB3-C42C-BB5D-85C8-D48E827B025D}"/>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16098201-BA2F-5D23-ADF4-B0B3C37D5F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7850B1-B3AB-AC4F-6628-8227CB3F99BF}"/>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8527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7FE05-19EC-F426-F2E4-48AE092EEC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524A00-C69E-5A2A-EECE-6679AA827E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8A76B-6923-A2E5-BF66-677573BF8E40}"/>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03185D9F-D472-E847-BB9B-72293D8BA0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F885F5-E23C-C95F-D98A-002A14E35236}"/>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673195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80B0-4695-8C74-8A0D-C3CECB03A9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F5C59B-A1F2-05D8-E0DA-102B0134DB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6054F5-E3C5-ED24-DCB4-73CB0DABEEA4}"/>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B01ACC95-2892-FB78-372B-E55CC6DA78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803764-6A7D-789E-59F1-C9903738DB0C}"/>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942984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27CC9-8A93-B6FF-4E0D-ED741EBEC6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23CE11-5DF4-4FB4-DB50-B39AA59722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74278CB-BF5C-75E5-0F89-B662021E1E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B339AD-DBFC-DAEF-947C-07CB57034982}"/>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6" name="Footer Placeholder 5">
            <a:extLst>
              <a:ext uri="{FF2B5EF4-FFF2-40B4-BE49-F238E27FC236}">
                <a16:creationId xmlns:a16="http://schemas.microsoft.com/office/drawing/2014/main" id="{C38B4EBB-FB19-9221-4AB1-2DCDFAD271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46FE39-837C-F72F-BB6B-9CCC908AE27A}"/>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066861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D733D-2532-C557-4009-D4F4F2DD04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B59FAC-8BBE-A61B-931F-CE586B6B7B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4C7B47-8DFB-EE42-F450-B20B52CB6B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A2BAA8-5FF8-213E-FE88-E9B6EA0195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7CF023-B653-7C75-E157-24F819AB64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23253B-2844-FBE5-EDAA-ECE97FB3A93D}"/>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8" name="Footer Placeholder 7">
            <a:extLst>
              <a:ext uri="{FF2B5EF4-FFF2-40B4-BE49-F238E27FC236}">
                <a16:creationId xmlns:a16="http://schemas.microsoft.com/office/drawing/2014/main" id="{65FBD579-5745-9002-59F7-04908C6D235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5013423-F45C-B8A3-9DB8-428B37C6FC98}"/>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4096935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8578-6D80-88C1-06AD-9F3446A759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8E002A-BF67-0CF5-FCD8-FA5CCC621D98}"/>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4" name="Footer Placeholder 3">
            <a:extLst>
              <a:ext uri="{FF2B5EF4-FFF2-40B4-BE49-F238E27FC236}">
                <a16:creationId xmlns:a16="http://schemas.microsoft.com/office/drawing/2014/main" id="{CB9CC6FA-CC9C-94EC-C961-5E15DE2942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15CA33-A7CF-89C6-3B9F-9C2352258C17}"/>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944891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C46206-BFBD-CA75-52EF-E0CA40710D5C}"/>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3" name="Footer Placeholder 2">
            <a:extLst>
              <a:ext uri="{FF2B5EF4-FFF2-40B4-BE49-F238E27FC236}">
                <a16:creationId xmlns:a16="http://schemas.microsoft.com/office/drawing/2014/main" id="{185968F0-B3E9-9356-9E12-756129B571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006A0C-B83A-32D7-719F-2D0DF0C1667E}"/>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835471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EA667-7014-49C8-ACAC-C5A7FA7BD4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F4D2E8-0A0B-B880-CA5B-DABED49544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8F71E9E-E29E-7230-4104-7DAE03D15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33B76E-5680-5377-2FF0-5AAAA4888E74}"/>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6" name="Footer Placeholder 5">
            <a:extLst>
              <a:ext uri="{FF2B5EF4-FFF2-40B4-BE49-F238E27FC236}">
                <a16:creationId xmlns:a16="http://schemas.microsoft.com/office/drawing/2014/main" id="{6B8E679B-472A-E4C0-CB6B-EA31125A40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7D5EA2-24B2-5A09-0B2D-821A4CCFE09B}"/>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195420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41CD9-2CEE-8B1A-8109-C3FD1879EC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76F3E8-7334-DD97-23DE-71AB08E032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B7E986-9C61-879E-D45A-CBD1187D5F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47C612-D224-BC9D-F57F-8BFD1FD0A59B}"/>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6" name="Footer Placeholder 5">
            <a:extLst>
              <a:ext uri="{FF2B5EF4-FFF2-40B4-BE49-F238E27FC236}">
                <a16:creationId xmlns:a16="http://schemas.microsoft.com/office/drawing/2014/main" id="{40DF1075-C1DF-0C57-56DD-0202B66A72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8313C3-5AE7-163C-9045-95F857F4CB0C}"/>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1902317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2383-15EF-FF25-01DB-5DCF9D527B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93FABA-677B-9327-1952-BE9990AF5D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C8ABF3-743A-58D1-B6B6-B119077D74C8}"/>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A004637E-13CC-76FF-5D31-12EACD092E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A0B37D-391C-385B-80B3-E9D78321E4BA}"/>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3542082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F60AAE-8EEE-89F9-610B-711BA2F2CC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0DBF98-C7FE-7DDF-6FA1-30B3FA025B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93CC86-B240-3577-E3E6-BBDBCCB08F67}"/>
              </a:ext>
            </a:extLst>
          </p:cNvPr>
          <p:cNvSpPr>
            <a:spLocks noGrp="1"/>
          </p:cNvSpPr>
          <p:nvPr>
            <p:ph type="dt" sz="half" idx="10"/>
          </p:nvPr>
        </p:nvSpPr>
        <p:spPr/>
        <p:txBody>
          <a:body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A59BD054-840B-121F-45B2-E317D4524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52683C-9B6A-C25B-03AA-A8E61606C37D}"/>
              </a:ext>
            </a:extLst>
          </p:cNvPr>
          <p:cNvSpPr>
            <a:spLocks noGrp="1"/>
          </p:cNvSpPr>
          <p:nvPr>
            <p:ph type="sldNum" sz="quarter" idx="12"/>
          </p:nvPr>
        </p:nvSpPr>
        <p:spPr/>
        <p:txBody>
          <a:bodyPr/>
          <a:lstStyle/>
          <a:p>
            <a:fld id="{209950AC-A447-44C1-BA2C-E526BCA945DA}" type="slidenum">
              <a:rPr lang="en-GB" smtClean="0"/>
              <a:t>‹#›</a:t>
            </a:fld>
            <a:endParaRPr lang="en-GB"/>
          </a:p>
        </p:txBody>
      </p:sp>
    </p:spTree>
    <p:extLst>
      <p:ext uri="{BB962C8B-B14F-4D97-AF65-F5344CB8AC3E}">
        <p14:creationId xmlns:p14="http://schemas.microsoft.com/office/powerpoint/2010/main" val="2107802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FE62A8-D4FA-0C55-DDF7-D6464DB213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5E5ED3-8625-B941-E2D9-0CB12CF157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7F3A28-ED4B-A586-9807-20AD8972A8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0B96BB-95D2-4C19-997C-C8A370A68B59}" type="datetimeFigureOut">
              <a:rPr lang="en-GB" smtClean="0"/>
              <a:t>04/06/2024</a:t>
            </a:fld>
            <a:endParaRPr lang="en-GB"/>
          </a:p>
        </p:txBody>
      </p:sp>
      <p:sp>
        <p:nvSpPr>
          <p:cNvPr id="5" name="Footer Placeholder 4">
            <a:extLst>
              <a:ext uri="{FF2B5EF4-FFF2-40B4-BE49-F238E27FC236}">
                <a16:creationId xmlns:a16="http://schemas.microsoft.com/office/drawing/2014/main" id="{7EB933E4-1FA8-C85C-90CA-7593BD8F47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31EE933-918A-AA19-5014-782B6B6456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950AC-A447-44C1-BA2C-E526BCA945DA}" type="slidenum">
              <a:rPr lang="en-GB" smtClean="0"/>
              <a:t>‹#›</a:t>
            </a:fld>
            <a:endParaRPr lang="en-GB"/>
          </a:p>
        </p:txBody>
      </p:sp>
    </p:spTree>
    <p:extLst>
      <p:ext uri="{BB962C8B-B14F-4D97-AF65-F5344CB8AC3E}">
        <p14:creationId xmlns:p14="http://schemas.microsoft.com/office/powerpoint/2010/main" val="2638830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txBody>
          <a:bodyPr/>
          <a:lstStyle/>
          <a:p>
            <a:endParaRPr lang="en-GB"/>
          </a:p>
        </p:txBody>
      </p:sp>
      <p:sp useBgFill="1">
        <p:nvSpPr>
          <p:cNvPr id="14" name="Freeform: Shape 13">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6" name="Freeform: Shape 15">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5B05CCB3-BBDB-06BD-13C8-0936857BDA6D}"/>
              </a:ext>
            </a:extLst>
          </p:cNvPr>
          <p:cNvPicPr>
            <a:picLocks noChangeAspect="1"/>
          </p:cNvPicPr>
          <p:nvPr/>
        </p:nvPicPr>
        <p:blipFill>
          <a:blip r:embed="rId2"/>
          <a:stretch>
            <a:fillRect/>
          </a:stretch>
        </p:blipFill>
        <p:spPr>
          <a:xfrm>
            <a:off x="4916251" y="1245509"/>
            <a:ext cx="6631341" cy="4366981"/>
          </a:xfrm>
          <a:prstGeom prst="rect">
            <a:avLst/>
          </a:prstGeom>
        </p:spPr>
      </p:pic>
    </p:spTree>
    <p:extLst>
      <p:ext uri="{BB962C8B-B14F-4D97-AF65-F5344CB8AC3E}">
        <p14:creationId xmlns:p14="http://schemas.microsoft.com/office/powerpoint/2010/main" val="291194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6F870-8708-DA06-1C52-3AEB2832BF2D}"/>
              </a:ext>
            </a:extLst>
          </p:cNvPr>
          <p:cNvSpPr>
            <a:spLocks noGrp="1"/>
          </p:cNvSpPr>
          <p:nvPr>
            <p:ph type="title"/>
          </p:nvPr>
        </p:nvSpPr>
        <p:spPr/>
        <p:txBody>
          <a:bodyPr/>
          <a:lstStyle/>
          <a:p>
            <a:pPr algn="ctr"/>
            <a:r>
              <a:rPr lang="en-GB" b="1" i="1" dirty="0">
                <a:solidFill>
                  <a:srgbClr val="0070C0"/>
                </a:solidFill>
              </a:rPr>
              <a:t>What is self-regulation?</a:t>
            </a:r>
            <a:br>
              <a:rPr lang="en-GB" b="1" i="1" dirty="0">
                <a:solidFill>
                  <a:srgbClr val="0070C0"/>
                </a:solidFill>
              </a:rPr>
            </a:br>
            <a:endParaRPr lang="en-GB" dirty="0"/>
          </a:p>
        </p:txBody>
      </p:sp>
      <p:sp>
        <p:nvSpPr>
          <p:cNvPr id="3" name="Content Placeholder 2">
            <a:extLst>
              <a:ext uri="{FF2B5EF4-FFF2-40B4-BE49-F238E27FC236}">
                <a16:creationId xmlns:a16="http://schemas.microsoft.com/office/drawing/2014/main" id="{006E7148-C094-9705-FC08-52912C30ACE9}"/>
              </a:ext>
            </a:extLst>
          </p:cNvPr>
          <p:cNvSpPr>
            <a:spLocks noGrp="1"/>
          </p:cNvSpPr>
          <p:nvPr>
            <p:ph idx="1"/>
          </p:nvPr>
        </p:nvSpPr>
        <p:spPr/>
        <p:txBody>
          <a:bodyPr>
            <a:normAutofit/>
          </a:bodyPr>
          <a:lstStyle/>
          <a:p>
            <a:pPr algn="ctr"/>
            <a:r>
              <a:rPr lang="en-GB" sz="4400" b="1" i="1" dirty="0">
                <a:solidFill>
                  <a:srgbClr val="00B0F0"/>
                </a:solidFill>
              </a:rPr>
              <a:t>self-control</a:t>
            </a:r>
          </a:p>
          <a:p>
            <a:pPr algn="ctr"/>
            <a:r>
              <a:rPr lang="en-GB" sz="4400" b="1" i="1" dirty="0">
                <a:solidFill>
                  <a:srgbClr val="00B0F0"/>
                </a:solidFill>
              </a:rPr>
              <a:t>self-management</a:t>
            </a:r>
          </a:p>
          <a:p>
            <a:pPr algn="ctr"/>
            <a:r>
              <a:rPr lang="en-GB" sz="4400" b="1" i="1" dirty="0">
                <a:solidFill>
                  <a:srgbClr val="00B0F0"/>
                </a:solidFill>
              </a:rPr>
              <a:t>anger control</a:t>
            </a:r>
          </a:p>
          <a:p>
            <a:pPr algn="ctr"/>
            <a:r>
              <a:rPr lang="en-GB" sz="4400" b="1" i="1" dirty="0">
                <a:solidFill>
                  <a:srgbClr val="00B0F0"/>
                </a:solidFill>
              </a:rPr>
              <a:t>impulse control</a:t>
            </a:r>
          </a:p>
        </p:txBody>
      </p:sp>
    </p:spTree>
    <p:extLst>
      <p:ext uri="{BB962C8B-B14F-4D97-AF65-F5344CB8AC3E}">
        <p14:creationId xmlns:p14="http://schemas.microsoft.com/office/powerpoint/2010/main" val="130459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E28910-30E0-132D-67A8-735BD0E8E7E2}"/>
              </a:ext>
            </a:extLst>
          </p:cNvPr>
          <p:cNvSpPr>
            <a:spLocks noGrp="1"/>
          </p:cNvSpPr>
          <p:nvPr>
            <p:ph idx="1"/>
          </p:nvPr>
        </p:nvSpPr>
        <p:spPr>
          <a:xfrm>
            <a:off x="751115" y="606425"/>
            <a:ext cx="10515600" cy="4351338"/>
          </a:xfrm>
        </p:spPr>
        <p:txBody>
          <a:bodyPr>
            <a:normAutofit/>
          </a:bodyPr>
          <a:lstStyle/>
          <a:p>
            <a:pPr marL="0" indent="0" algn="ctr">
              <a:buNone/>
            </a:pPr>
            <a:r>
              <a:rPr lang="en-US" sz="4000" dirty="0"/>
              <a:t>What are The Zones of Regulation?</a:t>
            </a:r>
          </a:p>
          <a:p>
            <a:pPr marL="0" indent="0">
              <a:buNone/>
            </a:pPr>
            <a:endParaRPr lang="en-US" sz="4000" dirty="0"/>
          </a:p>
          <a:p>
            <a:pPr marL="0" indent="0">
              <a:buNone/>
            </a:pPr>
            <a:r>
              <a:rPr lang="en-US" sz="2200" dirty="0"/>
              <a:t>A conceptual framework used to teach pupils self-regulation and </a:t>
            </a:r>
            <a:r>
              <a:rPr lang="en-US" sz="2200" dirty="0" err="1"/>
              <a:t>categorise</a:t>
            </a:r>
            <a:r>
              <a:rPr lang="en-US" sz="2200" dirty="0"/>
              <a:t> complex feelings and states.</a:t>
            </a:r>
          </a:p>
          <a:p>
            <a:pPr marL="0" indent="0">
              <a:buNone/>
            </a:pPr>
            <a:endParaRPr lang="en-US" sz="2200" dirty="0"/>
          </a:p>
          <a:p>
            <a:pPr marL="0" indent="0">
              <a:buNone/>
            </a:pPr>
            <a:r>
              <a:rPr lang="en-US" sz="2200" dirty="0"/>
              <a:t>This improves a pupil’s ability to </a:t>
            </a:r>
            <a:r>
              <a:rPr lang="en-US" sz="2200" dirty="0" err="1"/>
              <a:t>recognise</a:t>
            </a:r>
            <a:r>
              <a:rPr lang="en-US" sz="2200" dirty="0"/>
              <a:t> and communicate how they are feeling in a safe and non-judgmental way and tap into strategies or tools to help them move between Zones.</a:t>
            </a:r>
            <a:endParaRPr lang="en-GB" sz="2200" dirty="0"/>
          </a:p>
        </p:txBody>
      </p:sp>
    </p:spTree>
    <p:extLst>
      <p:ext uri="{BB962C8B-B14F-4D97-AF65-F5344CB8AC3E}">
        <p14:creationId xmlns:p14="http://schemas.microsoft.com/office/powerpoint/2010/main" val="2707293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486793-95F1-6262-E946-112FD639FA17}"/>
              </a:ext>
            </a:extLst>
          </p:cNvPr>
          <p:cNvSpPr>
            <a:spLocks noGrp="1"/>
          </p:cNvSpPr>
          <p:nvPr>
            <p:ph idx="1"/>
          </p:nvPr>
        </p:nvSpPr>
        <p:spPr>
          <a:xfrm>
            <a:off x="576943" y="362584"/>
            <a:ext cx="10515600" cy="6186261"/>
          </a:xfrm>
        </p:spPr>
        <p:txBody>
          <a:bodyPr>
            <a:normAutofit fontScale="85000" lnSpcReduction="20000"/>
          </a:bodyPr>
          <a:lstStyle/>
          <a:p>
            <a:pPr marL="0" indent="0">
              <a:buNone/>
            </a:pPr>
            <a:r>
              <a:rPr lang="en-US" b="1" dirty="0">
                <a:solidFill>
                  <a:srgbClr val="0070C0"/>
                </a:solidFill>
              </a:rPr>
              <a:t>The Blue Zone </a:t>
            </a:r>
            <a:r>
              <a:rPr lang="en-US" dirty="0">
                <a:solidFill>
                  <a:srgbClr val="0070C0"/>
                </a:solidFill>
              </a:rPr>
              <a:t>is used to describe low states of alertness, such as when one feels sad, tired, sick or bored.  This is when one’s body and/or brain is moving slowly or sluggishly.</a:t>
            </a:r>
          </a:p>
          <a:p>
            <a:pPr marL="0" indent="0">
              <a:buNone/>
            </a:pPr>
            <a:endParaRPr lang="en-US" dirty="0">
              <a:solidFill>
                <a:srgbClr val="0070C0"/>
              </a:solidFill>
            </a:endParaRPr>
          </a:p>
          <a:p>
            <a:pPr marL="0" indent="0">
              <a:buNone/>
            </a:pPr>
            <a:r>
              <a:rPr lang="en-US" b="1" dirty="0">
                <a:solidFill>
                  <a:srgbClr val="00B050"/>
                </a:solidFill>
              </a:rPr>
              <a:t>The Green Zone </a:t>
            </a:r>
            <a:r>
              <a:rPr lang="en-US" dirty="0">
                <a:solidFill>
                  <a:srgbClr val="00B050"/>
                </a:solidFill>
              </a:rPr>
              <a:t>is used to describe a regulated state of alertness.  A person may be described as calm, happy, focused, or content when in the Green Zone.  This is the Zone students generally need to be in for schoolwork and for being social.  Being in the Green shows control.</a:t>
            </a:r>
          </a:p>
          <a:p>
            <a:pPr marL="0" indent="0">
              <a:buNone/>
            </a:pPr>
            <a:endParaRPr lang="en-US" dirty="0">
              <a:solidFill>
                <a:srgbClr val="00B050"/>
              </a:solidFill>
            </a:endParaRPr>
          </a:p>
          <a:p>
            <a:pPr marL="0" indent="0">
              <a:buNone/>
            </a:pPr>
            <a:r>
              <a:rPr lang="en-US" b="1" dirty="0">
                <a:solidFill>
                  <a:srgbClr val="FFC000"/>
                </a:solidFill>
              </a:rPr>
              <a:t>The Yellow Zone </a:t>
            </a:r>
            <a:r>
              <a:rPr lang="en-US" dirty="0">
                <a:solidFill>
                  <a:srgbClr val="FFC000"/>
                </a:solidFill>
              </a:rPr>
              <a:t>is used to describe a heightened state of alertness; however, a person has some control when in the Yellow Zone.  A person may be experiencing stress, frustration, anxiety, excitement, silliness, nervousness, confusion and many more slightly elevated emotions and states when in the Yellow Zone (such as wiggly, squirmy or sensory seeking). The Yellow Zone is starting to lose some control.</a:t>
            </a:r>
          </a:p>
          <a:p>
            <a:pPr marL="0" indent="0">
              <a:buNone/>
            </a:pPr>
            <a:endParaRPr lang="en-US" dirty="0">
              <a:solidFill>
                <a:srgbClr val="FFC000"/>
              </a:solidFill>
            </a:endParaRPr>
          </a:p>
          <a:p>
            <a:pPr marL="0" indent="0">
              <a:buNone/>
            </a:pPr>
            <a:r>
              <a:rPr lang="en-US" b="1" dirty="0">
                <a:solidFill>
                  <a:srgbClr val="FF0000"/>
                </a:solidFill>
              </a:rPr>
              <a:t>The Red Zone </a:t>
            </a:r>
            <a:r>
              <a:rPr lang="en-US" dirty="0">
                <a:solidFill>
                  <a:srgbClr val="FF0000"/>
                </a:solidFill>
              </a:rPr>
              <a:t>is used to describe extremely heightened states of alertness or very intense feelings.  A person may be experiencing anger, panic, terror, devastation or elation when in the Red Zone.  Being in the Red Zone can be explained by being overwhelmed by one’s feelings and having a loss of control.</a:t>
            </a: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0070C0"/>
              </a:solidFill>
            </a:endParaRPr>
          </a:p>
          <a:p>
            <a:pPr marL="0" indent="0">
              <a:buNone/>
            </a:pPr>
            <a:endParaRPr lang="en-GB" dirty="0">
              <a:solidFill>
                <a:srgbClr val="0070C0"/>
              </a:solidFill>
            </a:endParaRPr>
          </a:p>
        </p:txBody>
      </p:sp>
    </p:spTree>
    <p:extLst>
      <p:ext uri="{BB962C8B-B14F-4D97-AF65-F5344CB8AC3E}">
        <p14:creationId xmlns:p14="http://schemas.microsoft.com/office/powerpoint/2010/main" val="3666429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96723C3-0EA0-87F0-20E5-DC5D3D96CF36}"/>
              </a:ext>
            </a:extLst>
          </p:cNvPr>
          <p:cNvPicPr>
            <a:picLocks noGrp="1" noChangeAspect="1"/>
          </p:cNvPicPr>
          <p:nvPr>
            <p:ph idx="1"/>
          </p:nvPr>
        </p:nvPicPr>
        <p:blipFill>
          <a:blip r:embed="rId2"/>
          <a:stretch>
            <a:fillRect/>
          </a:stretch>
        </p:blipFill>
        <p:spPr>
          <a:xfrm>
            <a:off x="1899996" y="406400"/>
            <a:ext cx="9042324" cy="6233723"/>
          </a:xfrm>
        </p:spPr>
      </p:pic>
    </p:spTree>
    <p:extLst>
      <p:ext uri="{BB962C8B-B14F-4D97-AF65-F5344CB8AC3E}">
        <p14:creationId xmlns:p14="http://schemas.microsoft.com/office/powerpoint/2010/main" val="1353426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06F2DC-6F97-0865-A104-C5F1C601E71A}"/>
              </a:ext>
            </a:extLst>
          </p:cNvPr>
          <p:cNvPicPr>
            <a:picLocks noGrp="1" noChangeAspect="1"/>
          </p:cNvPicPr>
          <p:nvPr>
            <p:ph idx="1"/>
          </p:nvPr>
        </p:nvPicPr>
        <p:blipFill>
          <a:blip r:embed="rId3"/>
          <a:stretch>
            <a:fillRect/>
          </a:stretch>
        </p:blipFill>
        <p:spPr>
          <a:xfrm>
            <a:off x="2623016" y="250332"/>
            <a:ext cx="6559887" cy="654084"/>
          </a:xfrm>
        </p:spPr>
      </p:pic>
      <p:pic>
        <p:nvPicPr>
          <p:cNvPr id="7" name="Picture 6">
            <a:extLst>
              <a:ext uri="{FF2B5EF4-FFF2-40B4-BE49-F238E27FC236}">
                <a16:creationId xmlns:a16="http://schemas.microsoft.com/office/drawing/2014/main" id="{EF5C0121-8267-2974-65E1-BF02C2E809E3}"/>
              </a:ext>
            </a:extLst>
          </p:cNvPr>
          <p:cNvPicPr>
            <a:picLocks noChangeAspect="1"/>
          </p:cNvPicPr>
          <p:nvPr/>
        </p:nvPicPr>
        <p:blipFill>
          <a:blip r:embed="rId4"/>
          <a:stretch>
            <a:fillRect/>
          </a:stretch>
        </p:blipFill>
        <p:spPr>
          <a:xfrm>
            <a:off x="1778000" y="1025879"/>
            <a:ext cx="8768080" cy="5744052"/>
          </a:xfrm>
          <a:prstGeom prst="rect">
            <a:avLst/>
          </a:prstGeom>
        </p:spPr>
      </p:pic>
    </p:spTree>
    <p:extLst>
      <p:ext uri="{BB962C8B-B14F-4D97-AF65-F5344CB8AC3E}">
        <p14:creationId xmlns:p14="http://schemas.microsoft.com/office/powerpoint/2010/main" val="9603556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670</TotalTime>
  <Words>300</Words>
  <Application>Microsoft Office PowerPoint</Application>
  <PresentationFormat>Widescreen</PresentationFormat>
  <Paragraphs>24</Paragraphs>
  <Slides>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What is self-regulation?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Bryant</dc:creator>
  <cp:lastModifiedBy>Sarah Price</cp:lastModifiedBy>
  <cp:revision>16</cp:revision>
  <dcterms:created xsi:type="dcterms:W3CDTF">2022-08-26T09:41:06Z</dcterms:created>
  <dcterms:modified xsi:type="dcterms:W3CDTF">2024-06-04T15:29:33Z</dcterms:modified>
</cp:coreProperties>
</file>