
<file path=[Content_Types].xml><?xml version="1.0" encoding="utf-8"?>
<Types xmlns="http://schemas.openxmlformats.org/package/2006/content-types">
  <Default Extension="fntdata" ContentType="application/x-fontdata"/>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Lst>
  <p:sldSz cx="10693400" cy="7556500"/>
  <p:notesSz cx="6858000" cy="9144000"/>
  <p:embeddedFontLst>
    <p:embeddedFont>
      <p:font typeface="A Day Without Sun Text" panose="020B0604020202020204" charset="0"/>
      <p:regular r:id="rId6"/>
    </p:embeddedFont>
    <p:embeddedFont>
      <p:font typeface="A Day Without Sun Text Bold" panose="020B0604020202020204" charset="0"/>
      <p:regular r:id="rId7"/>
    </p:embeddedFont>
    <p:embeddedFont>
      <p:font typeface="Calibri" panose="020F0502020204030204" pitchFamily="34" charset="0"/>
      <p:regular r:id="rId8"/>
      <p:bold r:id="rId9"/>
      <p:italic r:id="rId10"/>
      <p:boldItalic r:id="rId1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53" d="100"/>
          <a:sy n="53" d="100"/>
        </p:scale>
        <p:origin x="1308" y="4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3.fntdata"/><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font" Target="fonts/font2.fntdata"/><Relationship Id="rId12"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font" Target="fonts/font1.fntdata"/><Relationship Id="rId11" Type="http://schemas.openxmlformats.org/officeDocument/2006/relationships/font" Target="fonts/font6.fntdata"/><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font" Target="fonts/font5.fntdata"/><Relationship Id="rId4" Type="http://schemas.openxmlformats.org/officeDocument/2006/relationships/slideMaster" Target="slideMasters/slideMaster1.xml"/><Relationship Id="rId9" Type="http://schemas.openxmlformats.org/officeDocument/2006/relationships/font" Target="fonts/font4.fntdata"/><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6/11/2026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6/11/2026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6/11/2026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6/11/2026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6/11/2026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6/11/2026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Freeform 34">
            <a:extLst>
              <a:ext uri="{FF2B5EF4-FFF2-40B4-BE49-F238E27FC236}">
                <a16:creationId xmlns:a16="http://schemas.microsoft.com/office/drawing/2014/main" id="{BDA27006-84A7-46A7-B1F9-6A9BC21904AC}"/>
              </a:ext>
            </a:extLst>
          </p:cNvPr>
          <p:cNvSpPr/>
          <p:nvPr/>
        </p:nvSpPr>
        <p:spPr>
          <a:xfrm>
            <a:off x="5982541" y="1307772"/>
            <a:ext cx="4342530" cy="1886816"/>
          </a:xfrm>
          <a:custGeom>
            <a:avLst/>
            <a:gdLst/>
            <a:ahLst/>
            <a:cxnLst/>
            <a:rect l="l" t="t" r="r" b="b"/>
            <a:pathLst>
              <a:path w="1556265" h="367161">
                <a:moveTo>
                  <a:pt x="0" y="0"/>
                </a:moveTo>
                <a:lnTo>
                  <a:pt x="1556265" y="0"/>
                </a:lnTo>
                <a:lnTo>
                  <a:pt x="1556265" y="367161"/>
                </a:lnTo>
                <a:lnTo>
                  <a:pt x="0" y="367161"/>
                </a:lnTo>
                <a:close/>
              </a:path>
            </a:pathLst>
          </a:custGeom>
          <a:solidFill>
            <a:srgbClr val="FFFFFF"/>
          </a:solidFill>
          <a:ln w="19050" cap="sq">
            <a:solidFill>
              <a:schemeClr val="accent4">
                <a:lumMod val="75000"/>
              </a:schemeClr>
            </a:solidFill>
            <a:prstDash val="dash"/>
            <a:miter/>
          </a:ln>
        </p:spPr>
        <p:txBody>
          <a:bodyPr/>
          <a:lstStyle/>
          <a:p>
            <a:endParaRPr lang="en-GB"/>
          </a:p>
        </p:txBody>
      </p:sp>
      <p:grpSp>
        <p:nvGrpSpPr>
          <p:cNvPr id="2" name="Group 2"/>
          <p:cNvGrpSpPr/>
          <p:nvPr/>
        </p:nvGrpSpPr>
        <p:grpSpPr>
          <a:xfrm rot="-5400000">
            <a:off x="3843118" y="6385361"/>
            <a:ext cx="14096132" cy="893023"/>
            <a:chOff x="0" y="0"/>
            <a:chExt cx="5051735" cy="320039"/>
          </a:xfrm>
          <a:solidFill>
            <a:schemeClr val="accent4">
              <a:lumMod val="60000"/>
              <a:lumOff val="40000"/>
            </a:schemeClr>
          </a:solidFill>
        </p:grpSpPr>
        <p:sp>
          <p:nvSpPr>
            <p:cNvPr id="3" name="Freeform 3"/>
            <p:cNvSpPr/>
            <p:nvPr/>
          </p:nvSpPr>
          <p:spPr>
            <a:xfrm>
              <a:off x="0" y="0"/>
              <a:ext cx="5051735" cy="320039"/>
            </a:xfrm>
            <a:custGeom>
              <a:avLst/>
              <a:gdLst/>
              <a:ahLst/>
              <a:cxnLst/>
              <a:rect l="l" t="t" r="r" b="b"/>
              <a:pathLst>
                <a:path w="5051735" h="320039">
                  <a:moveTo>
                    <a:pt x="0" y="0"/>
                  </a:moveTo>
                  <a:lnTo>
                    <a:pt x="5051735" y="0"/>
                  </a:lnTo>
                  <a:lnTo>
                    <a:pt x="5051735" y="320039"/>
                  </a:lnTo>
                  <a:lnTo>
                    <a:pt x="0" y="320039"/>
                  </a:lnTo>
                  <a:close/>
                </a:path>
              </a:pathLst>
            </a:custGeom>
            <a:grpFill/>
          </p:spPr>
          <p:txBody>
            <a:bodyPr/>
            <a:lstStyle/>
            <a:p>
              <a:endParaRPr lang="en-GB"/>
            </a:p>
          </p:txBody>
        </p:sp>
        <p:sp>
          <p:nvSpPr>
            <p:cNvPr id="4" name="TextBox 4"/>
            <p:cNvSpPr txBox="1"/>
            <p:nvPr/>
          </p:nvSpPr>
          <p:spPr>
            <a:xfrm>
              <a:off x="0" y="-28575"/>
              <a:ext cx="5051735" cy="348614"/>
            </a:xfrm>
            <a:prstGeom prst="rect">
              <a:avLst/>
            </a:prstGeom>
            <a:grpFill/>
          </p:spPr>
          <p:txBody>
            <a:bodyPr lIns="50800" tIns="50800" rIns="50800" bIns="50800" rtlCol="0" anchor="ctr"/>
            <a:lstStyle/>
            <a:p>
              <a:pPr algn="ctr">
                <a:lnSpc>
                  <a:spcPts val="1960"/>
                </a:lnSpc>
                <a:spcBef>
                  <a:spcPct val="0"/>
                </a:spcBef>
              </a:pPr>
              <a:endParaRPr/>
            </a:p>
          </p:txBody>
        </p:sp>
      </p:grpSp>
      <p:grpSp>
        <p:nvGrpSpPr>
          <p:cNvPr id="5" name="Group 5"/>
          <p:cNvGrpSpPr/>
          <p:nvPr/>
        </p:nvGrpSpPr>
        <p:grpSpPr>
          <a:xfrm>
            <a:off x="-1551913" y="278584"/>
            <a:ext cx="14096132" cy="572721"/>
            <a:chOff x="0" y="0"/>
            <a:chExt cx="5051735" cy="205250"/>
          </a:xfrm>
          <a:solidFill>
            <a:schemeClr val="accent4">
              <a:lumMod val="60000"/>
              <a:lumOff val="40000"/>
            </a:schemeClr>
          </a:solidFill>
        </p:grpSpPr>
        <p:sp>
          <p:nvSpPr>
            <p:cNvPr id="6" name="Freeform 6"/>
            <p:cNvSpPr/>
            <p:nvPr/>
          </p:nvSpPr>
          <p:spPr>
            <a:xfrm>
              <a:off x="0" y="0"/>
              <a:ext cx="5051735" cy="205250"/>
            </a:xfrm>
            <a:custGeom>
              <a:avLst/>
              <a:gdLst/>
              <a:ahLst/>
              <a:cxnLst/>
              <a:rect l="l" t="t" r="r" b="b"/>
              <a:pathLst>
                <a:path w="5051735" h="205250">
                  <a:moveTo>
                    <a:pt x="0" y="0"/>
                  </a:moveTo>
                  <a:lnTo>
                    <a:pt x="5051735" y="0"/>
                  </a:lnTo>
                  <a:lnTo>
                    <a:pt x="5051735" y="205250"/>
                  </a:lnTo>
                  <a:lnTo>
                    <a:pt x="0" y="205250"/>
                  </a:lnTo>
                  <a:close/>
                </a:path>
              </a:pathLst>
            </a:custGeom>
            <a:grpFill/>
          </p:spPr>
          <p:txBody>
            <a:bodyPr/>
            <a:lstStyle/>
            <a:p>
              <a:endParaRPr lang="en-GB"/>
            </a:p>
          </p:txBody>
        </p:sp>
        <p:sp>
          <p:nvSpPr>
            <p:cNvPr id="7" name="TextBox 7"/>
            <p:cNvSpPr txBox="1"/>
            <p:nvPr/>
          </p:nvSpPr>
          <p:spPr>
            <a:xfrm>
              <a:off x="0" y="-28575"/>
              <a:ext cx="5051735" cy="233825"/>
            </a:xfrm>
            <a:prstGeom prst="rect">
              <a:avLst/>
            </a:prstGeom>
            <a:grpFill/>
          </p:spPr>
          <p:txBody>
            <a:bodyPr lIns="50800" tIns="50800" rIns="50800" bIns="50800" rtlCol="0" anchor="ctr"/>
            <a:lstStyle/>
            <a:p>
              <a:pPr algn="ctr">
                <a:lnSpc>
                  <a:spcPts val="1960"/>
                </a:lnSpc>
                <a:spcBef>
                  <a:spcPct val="0"/>
                </a:spcBef>
              </a:pPr>
              <a:endParaRPr dirty="0"/>
            </a:p>
          </p:txBody>
        </p:sp>
      </p:grpSp>
      <p:grpSp>
        <p:nvGrpSpPr>
          <p:cNvPr id="8" name="Group 8"/>
          <p:cNvGrpSpPr/>
          <p:nvPr/>
        </p:nvGrpSpPr>
        <p:grpSpPr>
          <a:xfrm>
            <a:off x="-1418715" y="7319349"/>
            <a:ext cx="14096132" cy="893023"/>
            <a:chOff x="0" y="0"/>
            <a:chExt cx="5051735" cy="320039"/>
          </a:xfrm>
          <a:solidFill>
            <a:schemeClr val="accent4">
              <a:lumMod val="60000"/>
              <a:lumOff val="40000"/>
            </a:schemeClr>
          </a:solidFill>
        </p:grpSpPr>
        <p:sp>
          <p:nvSpPr>
            <p:cNvPr id="9" name="Freeform 9"/>
            <p:cNvSpPr/>
            <p:nvPr/>
          </p:nvSpPr>
          <p:spPr>
            <a:xfrm>
              <a:off x="0" y="0"/>
              <a:ext cx="5051735" cy="320039"/>
            </a:xfrm>
            <a:custGeom>
              <a:avLst/>
              <a:gdLst/>
              <a:ahLst/>
              <a:cxnLst/>
              <a:rect l="l" t="t" r="r" b="b"/>
              <a:pathLst>
                <a:path w="5051735" h="320039">
                  <a:moveTo>
                    <a:pt x="0" y="0"/>
                  </a:moveTo>
                  <a:lnTo>
                    <a:pt x="5051735" y="0"/>
                  </a:lnTo>
                  <a:lnTo>
                    <a:pt x="5051735" y="320039"/>
                  </a:lnTo>
                  <a:lnTo>
                    <a:pt x="0" y="320039"/>
                  </a:lnTo>
                  <a:close/>
                </a:path>
              </a:pathLst>
            </a:custGeom>
            <a:grpFill/>
          </p:spPr>
          <p:txBody>
            <a:bodyPr/>
            <a:lstStyle/>
            <a:p>
              <a:endParaRPr lang="en-GB"/>
            </a:p>
          </p:txBody>
        </p:sp>
        <p:sp>
          <p:nvSpPr>
            <p:cNvPr id="10" name="TextBox 10"/>
            <p:cNvSpPr txBox="1"/>
            <p:nvPr/>
          </p:nvSpPr>
          <p:spPr>
            <a:xfrm>
              <a:off x="0" y="-28575"/>
              <a:ext cx="5051735" cy="348614"/>
            </a:xfrm>
            <a:prstGeom prst="rect">
              <a:avLst/>
            </a:prstGeom>
            <a:grpFill/>
          </p:spPr>
          <p:txBody>
            <a:bodyPr lIns="50800" tIns="50800" rIns="50800" bIns="50800" rtlCol="0" anchor="ctr"/>
            <a:lstStyle/>
            <a:p>
              <a:pPr algn="ctr">
                <a:lnSpc>
                  <a:spcPts val="1960"/>
                </a:lnSpc>
                <a:spcBef>
                  <a:spcPct val="0"/>
                </a:spcBef>
              </a:pPr>
              <a:endParaRPr/>
            </a:p>
          </p:txBody>
        </p:sp>
      </p:grpSp>
      <p:grpSp>
        <p:nvGrpSpPr>
          <p:cNvPr id="11" name="Group 11"/>
          <p:cNvGrpSpPr/>
          <p:nvPr/>
        </p:nvGrpSpPr>
        <p:grpSpPr>
          <a:xfrm>
            <a:off x="336551" y="861982"/>
            <a:ext cx="10018898" cy="436093"/>
            <a:chOff x="0" y="0"/>
            <a:chExt cx="3590547" cy="156286"/>
          </a:xfrm>
        </p:grpSpPr>
        <p:sp>
          <p:nvSpPr>
            <p:cNvPr id="12" name="Freeform 12"/>
            <p:cNvSpPr/>
            <p:nvPr/>
          </p:nvSpPr>
          <p:spPr>
            <a:xfrm>
              <a:off x="0" y="0"/>
              <a:ext cx="3590547" cy="156286"/>
            </a:xfrm>
            <a:custGeom>
              <a:avLst/>
              <a:gdLst/>
              <a:ahLst/>
              <a:cxnLst/>
              <a:rect l="l" t="t" r="r" b="b"/>
              <a:pathLst>
                <a:path w="3590547" h="156286">
                  <a:moveTo>
                    <a:pt x="0" y="0"/>
                  </a:moveTo>
                  <a:lnTo>
                    <a:pt x="3590547" y="0"/>
                  </a:lnTo>
                  <a:lnTo>
                    <a:pt x="3590547" y="156286"/>
                  </a:lnTo>
                  <a:lnTo>
                    <a:pt x="0" y="156286"/>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13" name="TextBox 13"/>
            <p:cNvSpPr txBox="1"/>
            <p:nvPr/>
          </p:nvSpPr>
          <p:spPr>
            <a:xfrm>
              <a:off x="0" y="-28575"/>
              <a:ext cx="3590547" cy="184861"/>
            </a:xfrm>
            <a:prstGeom prst="rect">
              <a:avLst/>
            </a:prstGeom>
            <a:ln>
              <a:solidFill>
                <a:schemeClr val="accent4">
                  <a:lumMod val="75000"/>
                </a:schemeClr>
              </a:solidFill>
            </a:ln>
          </p:spPr>
          <p:txBody>
            <a:bodyPr lIns="50800" tIns="50800" rIns="50800" bIns="50800" rtlCol="0" anchor="ctr"/>
            <a:lstStyle/>
            <a:p>
              <a:pPr algn="ctr">
                <a:lnSpc>
                  <a:spcPts val="1960"/>
                </a:lnSpc>
              </a:pPr>
              <a:r>
                <a:rPr lang="en-US" dirty="0">
                  <a:solidFill>
                    <a:srgbClr val="000000"/>
                  </a:solidFill>
                  <a:latin typeface="A Day Without Sun Text" panose="020B0604020202020204" charset="0"/>
                  <a:ea typeface="A Day Without Sun Text"/>
                  <a:cs typeface="A Day Without Sun Text"/>
                  <a:sym typeface="A Day Without Sun Text"/>
                </a:rPr>
                <a:t>Kingdom of God: </a:t>
              </a:r>
              <a:r>
                <a:rPr lang="en-GB" sz="1800" b="1" dirty="0">
                  <a:effectLst/>
                  <a:latin typeface="A Day Without Sun Text" panose="020B0604020202020204" charset="0"/>
                  <a:ea typeface="Calibri" panose="020F0502020204030204" pitchFamily="34" charset="0"/>
                  <a:cs typeface="Arial" panose="020B0604020202020204" pitchFamily="34" charset="0"/>
                </a:rPr>
                <a:t>What kind of king Is Jesus?</a:t>
              </a:r>
              <a:endParaRPr lang="en-US" sz="1400" dirty="0">
                <a:solidFill>
                  <a:srgbClr val="000000"/>
                </a:solidFill>
                <a:latin typeface="A Day Without Sun Text" panose="020B0604020202020204" charset="0"/>
                <a:ea typeface="A Day Without Sun Text"/>
                <a:cs typeface="A Day Without Sun Text"/>
                <a:sym typeface="A Day Without Sun Text"/>
              </a:endParaRPr>
            </a:p>
          </p:txBody>
        </p:sp>
      </p:grpSp>
      <p:grpSp>
        <p:nvGrpSpPr>
          <p:cNvPr id="14" name="Group 14"/>
          <p:cNvGrpSpPr/>
          <p:nvPr/>
        </p:nvGrpSpPr>
        <p:grpSpPr>
          <a:xfrm>
            <a:off x="327063" y="1317126"/>
            <a:ext cx="5601880" cy="2661898"/>
            <a:chOff x="-4027" y="0"/>
            <a:chExt cx="2007587" cy="974375"/>
          </a:xfrm>
        </p:grpSpPr>
        <p:sp>
          <p:nvSpPr>
            <p:cNvPr id="15" name="Freeform 15"/>
            <p:cNvSpPr/>
            <p:nvPr/>
          </p:nvSpPr>
          <p:spPr>
            <a:xfrm>
              <a:off x="0" y="0"/>
              <a:ext cx="2003560" cy="878457"/>
            </a:xfrm>
            <a:custGeom>
              <a:avLst/>
              <a:gdLst/>
              <a:ahLst/>
              <a:cxnLst/>
              <a:rect l="l" t="t" r="r" b="b"/>
              <a:pathLst>
                <a:path w="2003560" h="875812">
                  <a:moveTo>
                    <a:pt x="0" y="0"/>
                  </a:moveTo>
                  <a:lnTo>
                    <a:pt x="2003560" y="0"/>
                  </a:lnTo>
                  <a:lnTo>
                    <a:pt x="2003560" y="875812"/>
                  </a:lnTo>
                  <a:lnTo>
                    <a:pt x="0" y="875812"/>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16" name="TextBox 16"/>
            <p:cNvSpPr txBox="1"/>
            <p:nvPr/>
          </p:nvSpPr>
          <p:spPr>
            <a:xfrm>
              <a:off x="-4027" y="5184"/>
              <a:ext cx="2003560" cy="969191"/>
            </a:xfrm>
            <a:prstGeom prst="rect">
              <a:avLst/>
            </a:prstGeom>
            <a:ln>
              <a:solidFill>
                <a:schemeClr val="accent4">
                  <a:lumMod val="75000"/>
                </a:schemeClr>
              </a:solidFill>
            </a:ln>
          </p:spPr>
          <p:txBody>
            <a:bodyPr lIns="50800" tIns="50800" rIns="50800" bIns="50800" rtlCol="0" anchor="ctr"/>
            <a:lstStyle/>
            <a:p>
              <a:pPr algn="ctr">
                <a:lnSpc>
                  <a:spcPct val="150000"/>
                </a:lnSpc>
              </a:pPr>
              <a:r>
                <a:rPr lang="en-US" sz="1000" b="1" u="sng" dirty="0">
                  <a:solidFill>
                    <a:srgbClr val="000000"/>
                  </a:solidFill>
                  <a:latin typeface="A Day Without Sun Text" panose="020B0604020202020204" charset="0"/>
                  <a:ea typeface="A Day Without Sun Text Bold"/>
                  <a:cs typeface="A Day Without Sun Text Bold"/>
                  <a:sym typeface="A Day Without Sun Text Bold"/>
                </a:rPr>
                <a:t>Very Important Vocabulary:</a:t>
              </a:r>
            </a:p>
            <a:p>
              <a:pPr algn="ctr">
                <a:lnSpc>
                  <a:spcPct val="150000"/>
                </a:lnSpc>
              </a:pPr>
              <a:r>
                <a:rPr lang="en-GB" sz="1000" b="1" dirty="0">
                  <a:latin typeface="A Day Without Sun Text" panose="020B0604020202020204" charset="0"/>
                </a:rPr>
                <a:t>Christianity </a:t>
              </a:r>
              <a:r>
                <a:rPr lang="en-GB" sz="1000" dirty="0">
                  <a:latin typeface="A Day Without Sun Text" panose="020B0604020202020204" charset="0"/>
                </a:rPr>
                <a:t>A major religion based on the life and teachings of Jesus, followed through the Bible.</a:t>
              </a:r>
            </a:p>
            <a:p>
              <a:pPr algn="ctr">
                <a:lnSpc>
                  <a:spcPct val="150000"/>
                </a:lnSpc>
              </a:pPr>
              <a:r>
                <a:rPr lang="en-GB" sz="1000" b="1" dirty="0">
                  <a:latin typeface="A Day Without Sun Text" panose="020B0604020202020204" charset="0"/>
                </a:rPr>
                <a:t>Jesus </a:t>
              </a:r>
              <a:r>
                <a:rPr lang="en-GB" sz="1000" dirty="0">
                  <a:latin typeface="A Day Without Sun Text" panose="020B0604020202020204" charset="0"/>
                </a:rPr>
                <a:t>Central figure in Christianity, believed to be the Son of God and saviour.</a:t>
              </a:r>
            </a:p>
            <a:p>
              <a:pPr algn="ctr">
                <a:lnSpc>
                  <a:spcPct val="150000"/>
                </a:lnSpc>
              </a:pPr>
              <a:r>
                <a:rPr lang="en-GB" sz="1000" b="1" dirty="0">
                  <a:latin typeface="A Day Without Sun Text" panose="020B0604020202020204" charset="0"/>
                </a:rPr>
                <a:t>Bible </a:t>
              </a:r>
              <a:r>
                <a:rPr lang="en-GB" sz="1000" dirty="0">
                  <a:latin typeface="A Day Without Sun Text" panose="020B0604020202020204" charset="0"/>
                </a:rPr>
                <a:t>Holy scripture of Christianity containing the Old and New Testaments with teachings and stories.</a:t>
              </a:r>
            </a:p>
            <a:p>
              <a:pPr algn="ctr">
                <a:lnSpc>
                  <a:spcPct val="150000"/>
                </a:lnSpc>
              </a:pPr>
              <a:r>
                <a:rPr lang="en-GB" sz="1000" b="1" dirty="0">
                  <a:latin typeface="A Day Without Sun Text" panose="020B0604020202020204" charset="0"/>
                </a:rPr>
                <a:t>Parable </a:t>
              </a:r>
              <a:r>
                <a:rPr lang="en-GB" sz="1000" dirty="0">
                  <a:latin typeface="A Day Without Sun Text" panose="020B0604020202020204" charset="0"/>
                </a:rPr>
                <a:t>A short story teaching a moral or spiritual lesson, often used by Jesus.</a:t>
              </a:r>
            </a:p>
            <a:p>
              <a:pPr algn="ctr">
                <a:lnSpc>
                  <a:spcPct val="150000"/>
                </a:lnSpc>
              </a:pPr>
              <a:r>
                <a:rPr lang="en-GB" sz="1000" b="1" dirty="0">
                  <a:latin typeface="A Day Without Sun Text" panose="020B0604020202020204" charset="0"/>
                </a:rPr>
                <a:t>Kingdom </a:t>
              </a:r>
              <a:r>
                <a:rPr lang="en-GB" sz="1000" dirty="0">
                  <a:latin typeface="A Day Without Sun Text" panose="020B0604020202020204" charset="0"/>
                </a:rPr>
                <a:t>A realm ruled by a king; in Christianity, it can mean God’s rule over people.</a:t>
              </a:r>
            </a:p>
            <a:p>
              <a:pPr algn="ctr">
                <a:lnSpc>
                  <a:spcPct val="150000"/>
                </a:lnSpc>
              </a:pPr>
              <a:r>
                <a:rPr lang="en-GB" sz="1000" b="1" dirty="0">
                  <a:latin typeface="A Day Without Sun Text" panose="020B0604020202020204" charset="0"/>
                </a:rPr>
                <a:t>Kingdom of God </a:t>
              </a:r>
              <a:r>
                <a:rPr lang="en-GB" sz="1000" dirty="0">
                  <a:latin typeface="A Day Without Sun Text" panose="020B0604020202020204" charset="0"/>
                </a:rPr>
                <a:t>Idea of God’s rule in people’s lives now and in a future perfect world.</a:t>
              </a:r>
            </a:p>
            <a:p>
              <a:pPr algn="ctr">
                <a:lnSpc>
                  <a:spcPct val="150000"/>
                </a:lnSpc>
              </a:pPr>
              <a:r>
                <a:rPr lang="en-GB" sz="1000" b="1" dirty="0">
                  <a:latin typeface="A Day Without Sun Text" panose="020B0604020202020204" charset="0"/>
                </a:rPr>
                <a:t>Moral </a:t>
              </a:r>
              <a:r>
                <a:rPr lang="en-GB" sz="1000" dirty="0">
                  <a:latin typeface="A Day Without Sun Text" panose="020B0604020202020204" charset="0"/>
                </a:rPr>
                <a:t>A lesson about right and wrong behaviour.</a:t>
              </a:r>
            </a:p>
            <a:p>
              <a:pPr algn="ctr">
                <a:lnSpc>
                  <a:spcPct val="150000"/>
                </a:lnSpc>
              </a:pPr>
              <a:r>
                <a:rPr lang="en-GB" sz="1000" b="1" dirty="0">
                  <a:latin typeface="A Day Without Sun Text" panose="020B0604020202020204" charset="0"/>
                </a:rPr>
                <a:t>Community </a:t>
              </a:r>
              <a:r>
                <a:rPr lang="en-GB" sz="1000" dirty="0">
                  <a:latin typeface="A Day Without Sun Text" panose="020B0604020202020204" charset="0"/>
                </a:rPr>
                <a:t>A group of people sharing beliefs or values who support each other.</a:t>
              </a:r>
            </a:p>
            <a:p>
              <a:pPr algn="ctr">
                <a:lnSpc>
                  <a:spcPct val="150000"/>
                </a:lnSpc>
              </a:pPr>
              <a:r>
                <a:rPr lang="en-US" sz="1000" b="1" dirty="0">
                  <a:solidFill>
                    <a:srgbClr val="000000"/>
                  </a:solidFill>
                  <a:latin typeface="A Day Without Sun Text Bold" panose="020B0604020202020204" charset="0"/>
                  <a:ea typeface="A Day Without Sun Text Bold"/>
                  <a:cs typeface="A Day Without Sun Text Bold"/>
                  <a:sym typeface="A Day Without Sun Text Bold"/>
                </a:rPr>
                <a:t>Charity </a:t>
              </a:r>
              <a:r>
                <a:rPr lang="en-GB" sz="1000" dirty="0">
                  <a:latin typeface="A Day Without Sun Text" panose="020B0604020202020204" charset="0"/>
                </a:rPr>
                <a:t>Helping people who need support, such as giving money, food or time to those who are poor or in difficulty</a:t>
              </a:r>
              <a:r>
                <a:rPr lang="en-GB" sz="1050" dirty="0">
                  <a:latin typeface="A Day Without Sun Text" panose="020B0604020202020204" charset="0"/>
                </a:rPr>
                <a:t>.</a:t>
              </a:r>
              <a:endParaRPr lang="en-US" sz="1050" dirty="0">
                <a:solidFill>
                  <a:srgbClr val="000000"/>
                </a:solidFill>
                <a:latin typeface="A Day Without Sun Text" panose="020B0604020202020204" charset="0"/>
                <a:ea typeface="A Day Without Sun Text"/>
                <a:cs typeface="A Day Without Sun Text"/>
                <a:sym typeface="A Day Without Sun Text"/>
              </a:endParaRPr>
            </a:p>
            <a:p>
              <a:pPr algn="ctr">
                <a:lnSpc>
                  <a:spcPct val="150000"/>
                </a:lnSpc>
              </a:pPr>
              <a:endParaRPr lang="en-GB" sz="1000" dirty="0">
                <a:latin typeface="A Day Without Sun Text" panose="020B0604020202020204" charset="0"/>
              </a:endParaRPr>
            </a:p>
            <a:p>
              <a:pPr algn="ctr">
                <a:lnSpc>
                  <a:spcPts val="1400"/>
                </a:lnSpc>
              </a:pPr>
              <a:r>
                <a:rPr lang="en-US" sz="1000" dirty="0">
                  <a:solidFill>
                    <a:srgbClr val="000000"/>
                  </a:solidFill>
                  <a:latin typeface="A Day Without Sun Text"/>
                  <a:ea typeface="A Day Without Sun Text"/>
                  <a:cs typeface="A Day Without Sun Text"/>
                  <a:sym typeface="A Day Without Sun Text"/>
                </a:rPr>
                <a:t>.</a:t>
              </a:r>
            </a:p>
          </p:txBody>
        </p:sp>
      </p:grpSp>
      <p:sp>
        <p:nvSpPr>
          <p:cNvPr id="17" name="TextBox 17"/>
          <p:cNvSpPr txBox="1"/>
          <p:nvPr/>
        </p:nvSpPr>
        <p:spPr>
          <a:xfrm>
            <a:off x="327062" y="142665"/>
            <a:ext cx="6980886" cy="674095"/>
          </a:xfrm>
          <a:prstGeom prst="rect">
            <a:avLst/>
          </a:prstGeom>
        </p:spPr>
        <p:txBody>
          <a:bodyPr lIns="0" tIns="0" rIns="0" bIns="0" rtlCol="0" anchor="t">
            <a:spAutoFit/>
          </a:bodyPr>
          <a:lstStyle/>
          <a:p>
            <a:pPr algn="l">
              <a:lnSpc>
                <a:spcPts val="5599"/>
              </a:lnSpc>
            </a:pPr>
            <a:r>
              <a:rPr lang="en-GB" sz="3600" dirty="0">
                <a:effectLst/>
                <a:latin typeface="A Day Without Sun Text" panose="020B0604020202020204" charset="0"/>
                <a:ea typeface="Calibri" panose="020F0502020204030204" pitchFamily="34" charset="0"/>
                <a:cs typeface="Arial" panose="020B0604020202020204" pitchFamily="34" charset="0"/>
              </a:rPr>
              <a:t>What kind of king Is Jesus?</a:t>
            </a:r>
            <a:endParaRPr lang="en-US" sz="6000" dirty="0">
              <a:solidFill>
                <a:srgbClr val="383E48"/>
              </a:solidFill>
              <a:latin typeface="A Day Without Sun Text" panose="020B0604020202020204" charset="0"/>
              <a:ea typeface="A Day Without Sun Text"/>
              <a:cs typeface="A Day Without Sun Text"/>
              <a:sym typeface="A Day Without Sun Text"/>
            </a:endParaRPr>
          </a:p>
        </p:txBody>
      </p:sp>
      <p:grpSp>
        <p:nvGrpSpPr>
          <p:cNvPr id="18" name="Group 18"/>
          <p:cNvGrpSpPr/>
          <p:nvPr/>
        </p:nvGrpSpPr>
        <p:grpSpPr>
          <a:xfrm rot="-10800000">
            <a:off x="-1702066" y="-714708"/>
            <a:ext cx="14096132" cy="893023"/>
            <a:chOff x="0" y="0"/>
            <a:chExt cx="5051735" cy="320039"/>
          </a:xfrm>
          <a:solidFill>
            <a:schemeClr val="accent4">
              <a:lumMod val="60000"/>
              <a:lumOff val="40000"/>
            </a:schemeClr>
          </a:solidFill>
        </p:grpSpPr>
        <p:sp>
          <p:nvSpPr>
            <p:cNvPr id="19" name="Freeform 19"/>
            <p:cNvSpPr/>
            <p:nvPr/>
          </p:nvSpPr>
          <p:spPr>
            <a:xfrm>
              <a:off x="0" y="0"/>
              <a:ext cx="5051735" cy="320039"/>
            </a:xfrm>
            <a:custGeom>
              <a:avLst/>
              <a:gdLst/>
              <a:ahLst/>
              <a:cxnLst/>
              <a:rect l="l" t="t" r="r" b="b"/>
              <a:pathLst>
                <a:path w="5051735" h="320039">
                  <a:moveTo>
                    <a:pt x="0" y="0"/>
                  </a:moveTo>
                  <a:lnTo>
                    <a:pt x="5051735" y="0"/>
                  </a:lnTo>
                  <a:lnTo>
                    <a:pt x="5051735" y="320039"/>
                  </a:lnTo>
                  <a:lnTo>
                    <a:pt x="0" y="320039"/>
                  </a:lnTo>
                  <a:close/>
                </a:path>
              </a:pathLst>
            </a:custGeom>
            <a:grpFill/>
          </p:spPr>
          <p:txBody>
            <a:bodyPr/>
            <a:lstStyle/>
            <a:p>
              <a:endParaRPr lang="en-GB"/>
            </a:p>
          </p:txBody>
        </p:sp>
        <p:sp>
          <p:nvSpPr>
            <p:cNvPr id="20" name="TextBox 20"/>
            <p:cNvSpPr txBox="1"/>
            <p:nvPr/>
          </p:nvSpPr>
          <p:spPr>
            <a:xfrm>
              <a:off x="0" y="-28575"/>
              <a:ext cx="5051735" cy="348614"/>
            </a:xfrm>
            <a:prstGeom prst="rect">
              <a:avLst/>
            </a:prstGeom>
            <a:grpFill/>
          </p:spPr>
          <p:txBody>
            <a:bodyPr lIns="50800" tIns="50800" rIns="50800" bIns="50800" rtlCol="0" anchor="ctr"/>
            <a:lstStyle/>
            <a:p>
              <a:pPr algn="ctr">
                <a:lnSpc>
                  <a:spcPts val="1960"/>
                </a:lnSpc>
                <a:spcBef>
                  <a:spcPct val="0"/>
                </a:spcBef>
              </a:pPr>
              <a:endParaRPr/>
            </a:p>
          </p:txBody>
        </p:sp>
      </p:grpSp>
      <p:grpSp>
        <p:nvGrpSpPr>
          <p:cNvPr id="21" name="Group 21"/>
          <p:cNvGrpSpPr/>
          <p:nvPr/>
        </p:nvGrpSpPr>
        <p:grpSpPr>
          <a:xfrm rot="-5400000">
            <a:off x="-7243752" y="7404594"/>
            <a:ext cx="14096132" cy="893023"/>
            <a:chOff x="0" y="0"/>
            <a:chExt cx="5051735" cy="320039"/>
          </a:xfrm>
          <a:solidFill>
            <a:schemeClr val="accent4">
              <a:lumMod val="60000"/>
              <a:lumOff val="40000"/>
            </a:schemeClr>
          </a:solidFill>
        </p:grpSpPr>
        <p:sp>
          <p:nvSpPr>
            <p:cNvPr id="22" name="Freeform 22"/>
            <p:cNvSpPr/>
            <p:nvPr/>
          </p:nvSpPr>
          <p:spPr>
            <a:xfrm>
              <a:off x="0" y="0"/>
              <a:ext cx="5051735" cy="320039"/>
            </a:xfrm>
            <a:custGeom>
              <a:avLst/>
              <a:gdLst/>
              <a:ahLst/>
              <a:cxnLst/>
              <a:rect l="l" t="t" r="r" b="b"/>
              <a:pathLst>
                <a:path w="5051735" h="320039">
                  <a:moveTo>
                    <a:pt x="0" y="0"/>
                  </a:moveTo>
                  <a:lnTo>
                    <a:pt x="5051735" y="0"/>
                  </a:lnTo>
                  <a:lnTo>
                    <a:pt x="5051735" y="320039"/>
                  </a:lnTo>
                  <a:lnTo>
                    <a:pt x="0" y="320039"/>
                  </a:lnTo>
                  <a:close/>
                </a:path>
              </a:pathLst>
            </a:custGeom>
            <a:grpFill/>
          </p:spPr>
          <p:txBody>
            <a:bodyPr/>
            <a:lstStyle/>
            <a:p>
              <a:endParaRPr lang="en-GB"/>
            </a:p>
          </p:txBody>
        </p:sp>
        <p:sp>
          <p:nvSpPr>
            <p:cNvPr id="23" name="TextBox 23"/>
            <p:cNvSpPr txBox="1"/>
            <p:nvPr/>
          </p:nvSpPr>
          <p:spPr>
            <a:xfrm>
              <a:off x="0" y="-28575"/>
              <a:ext cx="5051735" cy="348614"/>
            </a:xfrm>
            <a:prstGeom prst="rect">
              <a:avLst/>
            </a:prstGeom>
            <a:grpFill/>
          </p:spPr>
          <p:txBody>
            <a:bodyPr lIns="50800" tIns="50800" rIns="50800" bIns="50800" rtlCol="0" anchor="ctr"/>
            <a:lstStyle/>
            <a:p>
              <a:pPr algn="ctr">
                <a:lnSpc>
                  <a:spcPts val="1960"/>
                </a:lnSpc>
                <a:spcBef>
                  <a:spcPct val="0"/>
                </a:spcBef>
              </a:pPr>
              <a:endParaRPr/>
            </a:p>
          </p:txBody>
        </p:sp>
      </p:grpSp>
      <p:grpSp>
        <p:nvGrpSpPr>
          <p:cNvPr id="24" name="Group 24"/>
          <p:cNvGrpSpPr/>
          <p:nvPr/>
        </p:nvGrpSpPr>
        <p:grpSpPr>
          <a:xfrm>
            <a:off x="599486" y="7404594"/>
            <a:ext cx="14096132" cy="893023"/>
            <a:chOff x="0" y="0"/>
            <a:chExt cx="5051735" cy="320039"/>
          </a:xfrm>
          <a:solidFill>
            <a:schemeClr val="accent4">
              <a:lumMod val="60000"/>
              <a:lumOff val="40000"/>
            </a:schemeClr>
          </a:solidFill>
        </p:grpSpPr>
        <p:sp>
          <p:nvSpPr>
            <p:cNvPr id="25" name="Freeform 25"/>
            <p:cNvSpPr/>
            <p:nvPr/>
          </p:nvSpPr>
          <p:spPr>
            <a:xfrm>
              <a:off x="0" y="0"/>
              <a:ext cx="5051735" cy="320039"/>
            </a:xfrm>
            <a:custGeom>
              <a:avLst/>
              <a:gdLst/>
              <a:ahLst/>
              <a:cxnLst/>
              <a:rect l="l" t="t" r="r" b="b"/>
              <a:pathLst>
                <a:path w="5051735" h="320039">
                  <a:moveTo>
                    <a:pt x="0" y="0"/>
                  </a:moveTo>
                  <a:lnTo>
                    <a:pt x="5051735" y="0"/>
                  </a:lnTo>
                  <a:lnTo>
                    <a:pt x="5051735" y="320039"/>
                  </a:lnTo>
                  <a:lnTo>
                    <a:pt x="0" y="320039"/>
                  </a:lnTo>
                  <a:close/>
                </a:path>
              </a:pathLst>
            </a:custGeom>
            <a:grpFill/>
          </p:spPr>
          <p:txBody>
            <a:bodyPr/>
            <a:lstStyle/>
            <a:p>
              <a:endParaRPr lang="en-GB"/>
            </a:p>
          </p:txBody>
        </p:sp>
        <p:sp>
          <p:nvSpPr>
            <p:cNvPr id="26" name="TextBox 26"/>
            <p:cNvSpPr txBox="1"/>
            <p:nvPr/>
          </p:nvSpPr>
          <p:spPr>
            <a:xfrm>
              <a:off x="0" y="-28575"/>
              <a:ext cx="5051735" cy="348614"/>
            </a:xfrm>
            <a:prstGeom prst="rect">
              <a:avLst/>
            </a:prstGeom>
            <a:grpFill/>
          </p:spPr>
          <p:txBody>
            <a:bodyPr lIns="50800" tIns="50800" rIns="50800" bIns="50800" rtlCol="0" anchor="ctr"/>
            <a:lstStyle/>
            <a:p>
              <a:pPr algn="ctr">
                <a:lnSpc>
                  <a:spcPts val="1960"/>
                </a:lnSpc>
                <a:spcBef>
                  <a:spcPct val="0"/>
                </a:spcBef>
              </a:pPr>
              <a:endParaRPr/>
            </a:p>
          </p:txBody>
        </p:sp>
      </p:grpSp>
      <p:grpSp>
        <p:nvGrpSpPr>
          <p:cNvPr id="27" name="Group 27"/>
          <p:cNvGrpSpPr/>
          <p:nvPr/>
        </p:nvGrpSpPr>
        <p:grpSpPr>
          <a:xfrm>
            <a:off x="5998386" y="1211925"/>
            <a:ext cx="4318507" cy="1880525"/>
            <a:chOff x="0" y="-28575"/>
            <a:chExt cx="1556265" cy="395736"/>
          </a:xfrm>
        </p:grpSpPr>
        <p:sp>
          <p:nvSpPr>
            <p:cNvPr id="28" name="Freeform 28"/>
            <p:cNvSpPr/>
            <p:nvPr/>
          </p:nvSpPr>
          <p:spPr>
            <a:xfrm>
              <a:off x="0" y="0"/>
              <a:ext cx="1523628" cy="324382"/>
            </a:xfrm>
            <a:custGeom>
              <a:avLst/>
              <a:gdLst/>
              <a:ahLst/>
              <a:cxnLst/>
              <a:rect l="l" t="t" r="r" b="b"/>
              <a:pathLst>
                <a:path w="1556265" h="367161">
                  <a:moveTo>
                    <a:pt x="0" y="0"/>
                  </a:moveTo>
                  <a:lnTo>
                    <a:pt x="1556265" y="0"/>
                  </a:lnTo>
                  <a:lnTo>
                    <a:pt x="1556265" y="367161"/>
                  </a:lnTo>
                  <a:lnTo>
                    <a:pt x="0" y="367161"/>
                  </a:lnTo>
                  <a:close/>
                </a:path>
              </a:pathLst>
            </a:custGeom>
            <a:solidFill>
              <a:srgbClr val="FFFFFF"/>
            </a:solidFill>
            <a:ln w="19050" cap="sq">
              <a:noFill/>
              <a:prstDash val="dash"/>
              <a:miter/>
            </a:ln>
          </p:spPr>
          <p:txBody>
            <a:bodyPr/>
            <a:lstStyle/>
            <a:p>
              <a:pPr algn="ctr"/>
              <a:r>
                <a:rPr lang="en-GB" sz="1000" b="1" dirty="0">
                  <a:latin typeface="A Day Without Sun Text" panose="020B0604020202020204" charset="0"/>
                </a:rPr>
                <a:t>Jesus’ parables</a:t>
              </a:r>
              <a:endParaRPr lang="en-GB" sz="1000" b="1" dirty="0"/>
            </a:p>
            <a:p>
              <a:pPr algn="ctr">
                <a:lnSpc>
                  <a:spcPct val="150000"/>
                </a:lnSpc>
              </a:pPr>
              <a:r>
                <a:rPr lang="en-GB" sz="1000" dirty="0">
                  <a:latin typeface="A Day Without Sun Text" panose="020B0604020202020204" charset="0"/>
                </a:rPr>
                <a:t>The purpose of Jesus’ parables was to teach important spiritual and moral lessons in a simple and memorable way. Parables are short stories that use everyday situations to explain deeper truths about God, faith and how people should live. Jesus used them to help people understand ideas such as forgiveness, kindness, humility and the Kingdom of God. They were easy to remember and made people think carefully about their actions and choices. Parables also challenged listeners to reflect on their behaviour and change for the better. In this way, they helped spread Jesus’ message to all kinds of people.</a:t>
              </a:r>
            </a:p>
            <a:p>
              <a:pPr algn="ctr"/>
              <a:endParaRPr lang="en-GB" sz="1000" dirty="0"/>
            </a:p>
          </p:txBody>
        </p:sp>
        <p:sp>
          <p:nvSpPr>
            <p:cNvPr id="29" name="TextBox 29"/>
            <p:cNvSpPr txBox="1"/>
            <p:nvPr/>
          </p:nvSpPr>
          <p:spPr>
            <a:xfrm>
              <a:off x="0" y="-28575"/>
              <a:ext cx="1556265" cy="395736"/>
            </a:xfrm>
            <a:prstGeom prst="rect">
              <a:avLst/>
            </a:prstGeom>
            <a:ln>
              <a:noFill/>
            </a:ln>
          </p:spPr>
          <p:txBody>
            <a:bodyPr lIns="50800" tIns="50800" rIns="50800" bIns="50800" rtlCol="0" anchor="ctr"/>
            <a:lstStyle/>
            <a:p>
              <a:pPr algn="ctr">
                <a:lnSpc>
                  <a:spcPts val="1400"/>
                </a:lnSpc>
              </a:pPr>
              <a:endParaRPr lang="en-US" sz="1000" dirty="0">
                <a:solidFill>
                  <a:srgbClr val="000000"/>
                </a:solidFill>
                <a:latin typeface="A Day Without Sun Text" panose="020B0604020202020204" charset="0"/>
                <a:ea typeface="A Day Without Sun Text"/>
                <a:cs typeface="A Day Without Sun Text"/>
                <a:sym typeface="A Day Without Sun Text"/>
              </a:endParaRPr>
            </a:p>
          </p:txBody>
        </p:sp>
      </p:grpSp>
      <p:grpSp>
        <p:nvGrpSpPr>
          <p:cNvPr id="30" name="Group 30"/>
          <p:cNvGrpSpPr/>
          <p:nvPr/>
        </p:nvGrpSpPr>
        <p:grpSpPr>
          <a:xfrm>
            <a:off x="351086" y="3799945"/>
            <a:ext cx="5545434" cy="884142"/>
            <a:chOff x="9741" y="-2552"/>
            <a:chExt cx="2003908" cy="308488"/>
          </a:xfrm>
        </p:grpSpPr>
        <p:sp>
          <p:nvSpPr>
            <p:cNvPr id="31" name="Freeform 31"/>
            <p:cNvSpPr/>
            <p:nvPr/>
          </p:nvSpPr>
          <p:spPr>
            <a:xfrm>
              <a:off x="9741" y="219"/>
              <a:ext cx="2003560" cy="305717"/>
            </a:xfrm>
            <a:custGeom>
              <a:avLst/>
              <a:gdLst/>
              <a:ahLst/>
              <a:cxnLst/>
              <a:rect l="l" t="t" r="r" b="b"/>
              <a:pathLst>
                <a:path w="2003560" h="305717">
                  <a:moveTo>
                    <a:pt x="0" y="0"/>
                  </a:moveTo>
                  <a:lnTo>
                    <a:pt x="2003560" y="0"/>
                  </a:lnTo>
                  <a:lnTo>
                    <a:pt x="2003560" y="305717"/>
                  </a:lnTo>
                  <a:lnTo>
                    <a:pt x="0" y="305717"/>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32" name="TextBox 32"/>
            <p:cNvSpPr txBox="1"/>
            <p:nvPr/>
          </p:nvSpPr>
          <p:spPr>
            <a:xfrm>
              <a:off x="10089" y="-2552"/>
              <a:ext cx="2003560" cy="301947"/>
            </a:xfrm>
            <a:prstGeom prst="rect">
              <a:avLst/>
            </a:prstGeom>
            <a:ln>
              <a:noFill/>
            </a:ln>
          </p:spPr>
          <p:txBody>
            <a:bodyPr lIns="50800" tIns="50800" rIns="50800" bIns="50800" rtlCol="0" anchor="ctr"/>
            <a:lstStyle/>
            <a:p>
              <a:pPr algn="ctr">
                <a:lnSpc>
                  <a:spcPts val="1400"/>
                </a:lnSpc>
              </a:pPr>
              <a:r>
                <a:rPr lang="en-GB" sz="1000" dirty="0">
                  <a:latin typeface="A Day Without Sun Text Bold" panose="020B0604020202020204" charset="0"/>
                </a:rPr>
                <a:t>The Kingdom of God:</a:t>
              </a:r>
            </a:p>
            <a:p>
              <a:pPr algn="ctr">
                <a:lnSpc>
                  <a:spcPts val="1400"/>
                </a:lnSpc>
              </a:pPr>
              <a:r>
                <a:rPr lang="en-GB" sz="1000" dirty="0">
                  <a:latin typeface="A Day Without Sun Text" panose="020B0604020202020204" charset="0"/>
                </a:rPr>
                <a:t>Jesus often spoke about the Kingdom of God, which is not a physical place but a way of living where God’s will is done on earth as it is in heaven. He taught that the Kingdom is present wherever people act with love, justice and mercy. It is different from earthly kingdoms because it is not based on power, wealth or control.</a:t>
              </a:r>
              <a:endParaRPr lang="en-US" sz="1000" dirty="0">
                <a:solidFill>
                  <a:srgbClr val="000000"/>
                </a:solidFill>
                <a:latin typeface="A Day Without Sun Text" panose="020B0604020202020204" charset="0"/>
                <a:ea typeface="A Day Without Sun Text"/>
                <a:cs typeface="A Day Without Sun Text"/>
                <a:sym typeface="A Day Without Sun Text"/>
              </a:endParaRPr>
            </a:p>
          </p:txBody>
        </p:sp>
      </p:grpSp>
      <p:grpSp>
        <p:nvGrpSpPr>
          <p:cNvPr id="33" name="Group 33"/>
          <p:cNvGrpSpPr/>
          <p:nvPr/>
        </p:nvGrpSpPr>
        <p:grpSpPr>
          <a:xfrm>
            <a:off x="5935879" y="3146727"/>
            <a:ext cx="4390504" cy="1279557"/>
            <a:chOff x="-13792" y="-47035"/>
            <a:chExt cx="1573458" cy="411389"/>
          </a:xfrm>
        </p:grpSpPr>
        <p:sp>
          <p:nvSpPr>
            <p:cNvPr id="34" name="Freeform 34"/>
            <p:cNvSpPr/>
            <p:nvPr/>
          </p:nvSpPr>
          <p:spPr>
            <a:xfrm>
              <a:off x="3401" y="-6012"/>
              <a:ext cx="1556265" cy="367161"/>
            </a:xfrm>
            <a:custGeom>
              <a:avLst/>
              <a:gdLst/>
              <a:ahLst/>
              <a:cxnLst/>
              <a:rect l="l" t="t" r="r" b="b"/>
              <a:pathLst>
                <a:path w="1556265" h="367161">
                  <a:moveTo>
                    <a:pt x="0" y="0"/>
                  </a:moveTo>
                  <a:lnTo>
                    <a:pt x="1556265" y="0"/>
                  </a:lnTo>
                  <a:lnTo>
                    <a:pt x="1556265" y="367161"/>
                  </a:lnTo>
                  <a:lnTo>
                    <a:pt x="0" y="367161"/>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35" name="TextBox 35"/>
            <p:cNvSpPr txBox="1"/>
            <p:nvPr/>
          </p:nvSpPr>
          <p:spPr>
            <a:xfrm>
              <a:off x="-13792" y="-47035"/>
              <a:ext cx="1556265" cy="411389"/>
            </a:xfrm>
            <a:prstGeom prst="rect">
              <a:avLst/>
            </a:prstGeom>
            <a:noFill/>
            <a:ln>
              <a:noFill/>
            </a:ln>
          </p:spPr>
          <p:txBody>
            <a:bodyPr lIns="50800" tIns="50800" rIns="50800" bIns="50800" rtlCol="0" anchor="ctr"/>
            <a:lstStyle/>
            <a:p>
              <a:pPr algn="ctr">
                <a:lnSpc>
                  <a:spcPts val="1400"/>
                </a:lnSpc>
              </a:pPr>
              <a:r>
                <a:rPr lang="en-GB" sz="1000" dirty="0">
                  <a:latin typeface="A Day Without Sun Text Bold" panose="020B0604020202020204" charset="0"/>
                </a:rPr>
                <a:t>Forgiveness and mercy:</a:t>
              </a:r>
            </a:p>
            <a:p>
              <a:pPr algn="ctr">
                <a:lnSpc>
                  <a:spcPct val="150000"/>
                </a:lnSpc>
              </a:pPr>
              <a:r>
                <a:rPr lang="en-GB" sz="1000" dirty="0">
                  <a:latin typeface="A Day Without Sun Text" panose="020B0604020202020204" charset="0"/>
                </a:rPr>
                <a:t>Jesus taught that forgiveness is essential and should be given freely, just as God forgives people. He encouraged his followers to forgive others not just once, but repeatedly, showing that mercy is more important than holding onto anger or revenge. Christians believe Jesus shows the best way to live: loving God and loving your neighbour.</a:t>
              </a:r>
              <a:endParaRPr lang="en-US" sz="1000" dirty="0">
                <a:solidFill>
                  <a:srgbClr val="000000"/>
                </a:solidFill>
                <a:latin typeface="A Day Without Sun Text" panose="020B0604020202020204" charset="0"/>
                <a:ea typeface="A Day Without Sun Text"/>
                <a:cs typeface="A Day Without Sun Text"/>
                <a:sym typeface="A Day Without Sun Text"/>
              </a:endParaRPr>
            </a:p>
          </p:txBody>
        </p:sp>
      </p:grpSp>
      <p:grpSp>
        <p:nvGrpSpPr>
          <p:cNvPr id="36" name="Group 36"/>
          <p:cNvGrpSpPr/>
          <p:nvPr/>
        </p:nvGrpSpPr>
        <p:grpSpPr>
          <a:xfrm>
            <a:off x="5975238" y="4349299"/>
            <a:ext cx="4342530" cy="1195778"/>
            <a:chOff x="0" y="0"/>
            <a:chExt cx="1556265" cy="367161"/>
          </a:xfrm>
        </p:grpSpPr>
        <p:sp>
          <p:nvSpPr>
            <p:cNvPr id="37" name="Freeform 37"/>
            <p:cNvSpPr/>
            <p:nvPr/>
          </p:nvSpPr>
          <p:spPr>
            <a:xfrm>
              <a:off x="0" y="0"/>
              <a:ext cx="1556265" cy="367161"/>
            </a:xfrm>
            <a:custGeom>
              <a:avLst/>
              <a:gdLst/>
              <a:ahLst/>
              <a:cxnLst/>
              <a:rect l="l" t="t" r="r" b="b"/>
              <a:pathLst>
                <a:path w="1556265" h="367161">
                  <a:moveTo>
                    <a:pt x="0" y="0"/>
                  </a:moveTo>
                  <a:lnTo>
                    <a:pt x="1556265" y="0"/>
                  </a:lnTo>
                  <a:lnTo>
                    <a:pt x="1556265" y="367161"/>
                  </a:lnTo>
                  <a:lnTo>
                    <a:pt x="0" y="367161"/>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38" name="TextBox 38"/>
            <p:cNvSpPr txBox="1"/>
            <p:nvPr/>
          </p:nvSpPr>
          <p:spPr>
            <a:xfrm>
              <a:off x="0" y="8774"/>
              <a:ext cx="1556265" cy="358387"/>
            </a:xfrm>
            <a:prstGeom prst="rect">
              <a:avLst/>
            </a:prstGeom>
            <a:noFill/>
            <a:ln>
              <a:noFill/>
            </a:ln>
          </p:spPr>
          <p:txBody>
            <a:bodyPr lIns="50800" tIns="50800" rIns="50800" bIns="50800" rtlCol="0" anchor="ctr"/>
            <a:lstStyle/>
            <a:p>
              <a:pPr lvl="0" algn="ctr">
                <a:lnSpc>
                  <a:spcPct val="150000"/>
                </a:lnSpc>
                <a:spcAft>
                  <a:spcPts val="800"/>
                </a:spcAft>
              </a:pPr>
              <a:r>
                <a:rPr lang="en-GB" sz="1000" b="1" kern="100" dirty="0">
                  <a:effectLst/>
                  <a:latin typeface="A Day Without Sun Text" panose="020B0604020202020204" charset="0"/>
                  <a:ea typeface="Calibri" panose="020F0502020204030204" pitchFamily="34" charset="0"/>
                  <a:cs typeface="Arial" panose="020B0604020202020204" pitchFamily="34" charset="0"/>
                </a:rPr>
                <a:t>How Christians try to extend the Kingdom of God today</a:t>
              </a:r>
              <a:br>
                <a:rPr lang="en-GB" sz="1000" b="1" kern="100" dirty="0">
                  <a:effectLst/>
                  <a:latin typeface="A Day Without Sun Text" panose="020B0604020202020204" charset="0"/>
                  <a:ea typeface="Calibri" panose="020F0502020204030204" pitchFamily="34" charset="0"/>
                  <a:cs typeface="Arial" panose="020B0604020202020204" pitchFamily="34" charset="0"/>
                </a:rPr>
              </a:br>
              <a:r>
                <a:rPr lang="en-GB" sz="1000" kern="100" dirty="0">
                  <a:effectLst/>
                  <a:latin typeface="A Day Without Sun Text" panose="020B0604020202020204" charset="0"/>
                  <a:ea typeface="Aptos"/>
                  <a:cs typeface="Arial" panose="020B0604020202020204" pitchFamily="34" charset="0"/>
                </a:rPr>
                <a:t> </a:t>
              </a:r>
              <a:r>
                <a:rPr lang="en-GB" sz="1000" kern="100" dirty="0">
                  <a:effectLst/>
                  <a:latin typeface="A Day Without Sun Text" panose="020B0604020202020204" charset="0"/>
                  <a:ea typeface="Calibri" panose="020F0502020204030204" pitchFamily="34" charset="0"/>
                  <a:cs typeface="Arial" panose="020B0604020202020204" pitchFamily="34" charset="0"/>
                </a:rPr>
                <a:t>Christians believe they help extend God’s Kingdom by living according to Jesus’ teaching through forgiveness, justice, compassion and challenging unfair systems. Many churches engage in practical service such as supporting refugees, combating poverty or advocating for justice. These actions are rooted in the belief that following Jesus means transforming society. </a:t>
              </a:r>
              <a:endParaRPr lang="en-GB" sz="1000" kern="100" dirty="0">
                <a:effectLst/>
                <a:latin typeface="A Day Without Sun Text" panose="020B0604020202020204" charset="0"/>
                <a:ea typeface="Aptos"/>
                <a:cs typeface="Arial" panose="020B0604020202020204" pitchFamily="34" charset="0"/>
              </a:endParaRPr>
            </a:p>
          </p:txBody>
        </p:sp>
      </p:grpSp>
      <p:sp>
        <p:nvSpPr>
          <p:cNvPr id="51" name="TextBox 51"/>
          <p:cNvSpPr txBox="1"/>
          <p:nvPr/>
        </p:nvSpPr>
        <p:spPr>
          <a:xfrm>
            <a:off x="6085620" y="165607"/>
            <a:ext cx="3716145" cy="581748"/>
          </a:xfrm>
          <a:prstGeom prst="rect">
            <a:avLst/>
          </a:prstGeom>
        </p:spPr>
        <p:txBody>
          <a:bodyPr lIns="0" tIns="0" rIns="0" bIns="0" rtlCol="0" anchor="t">
            <a:spAutoFit/>
          </a:bodyPr>
          <a:lstStyle/>
          <a:p>
            <a:pPr algn="r">
              <a:lnSpc>
                <a:spcPts val="4685"/>
              </a:lnSpc>
            </a:pPr>
            <a:r>
              <a:rPr lang="en-US" sz="3346" dirty="0">
                <a:solidFill>
                  <a:srgbClr val="383E48"/>
                </a:solidFill>
                <a:latin typeface="A Day Without Sun Text"/>
                <a:ea typeface="A Day Without Sun Text"/>
                <a:cs typeface="A Day Without Sun Text"/>
                <a:sym typeface="A Day Without Sun Text"/>
              </a:rPr>
              <a:t>RE </a:t>
            </a:r>
            <a:r>
              <a:rPr lang="en-US" sz="3346">
                <a:solidFill>
                  <a:srgbClr val="383E48"/>
                </a:solidFill>
                <a:latin typeface="A Day Without Sun Text"/>
                <a:ea typeface="A Day Without Sun Text"/>
                <a:cs typeface="A Day Without Sun Text"/>
                <a:sym typeface="A Day Without Sun Text"/>
              </a:rPr>
              <a:t>and Worldviews UKS2</a:t>
            </a:r>
            <a:endParaRPr lang="en-US" sz="3346" dirty="0">
              <a:solidFill>
                <a:srgbClr val="383E48"/>
              </a:solidFill>
              <a:latin typeface="A Day Without Sun Text"/>
              <a:ea typeface="A Day Without Sun Text"/>
              <a:cs typeface="A Day Without Sun Text"/>
              <a:sym typeface="A Day Without Sun Text"/>
            </a:endParaRPr>
          </a:p>
        </p:txBody>
      </p:sp>
      <p:pic>
        <p:nvPicPr>
          <p:cNvPr id="52" name="Picture 6" descr="Feast Images – Browse 16,446,450 Stock Photos, Vectors, and Video | Adobe  Stock">
            <a:extLst>
              <a:ext uri="{FF2B5EF4-FFF2-40B4-BE49-F238E27FC236}">
                <a16:creationId xmlns:a16="http://schemas.microsoft.com/office/drawing/2014/main" id="{B378FAF2-F604-4765-9335-22865222FD8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5327" y="5669532"/>
            <a:ext cx="2377258" cy="1467946"/>
          </a:xfrm>
          <a:prstGeom prst="rect">
            <a:avLst/>
          </a:prstGeom>
          <a:noFill/>
          <a:extLst>
            <a:ext uri="{909E8E84-426E-40DD-AFC4-6F175D3DCCD1}">
              <a14:hiddenFill xmlns:a14="http://schemas.microsoft.com/office/drawing/2010/main">
                <a:solidFill>
                  <a:srgbClr val="FFFFFF"/>
                </a:solidFill>
              </a14:hiddenFill>
            </a:ext>
          </a:extLst>
        </p:spPr>
      </p:pic>
      <p:pic>
        <p:nvPicPr>
          <p:cNvPr id="53" name="Picture 2" descr="Joyful Learning in the Early Years: Honouring Children's Questions">
            <a:extLst>
              <a:ext uri="{FF2B5EF4-FFF2-40B4-BE49-F238E27FC236}">
                <a16:creationId xmlns:a16="http://schemas.microsoft.com/office/drawing/2014/main" id="{BF7FD34A-E4C6-487C-9410-7011296EEE3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83571" y="5669040"/>
            <a:ext cx="2209394" cy="1467946"/>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Woodchester Endowed C. of E. (Aided) Primary School - Religious Education">
            <a:extLst>
              <a:ext uri="{FF2B5EF4-FFF2-40B4-BE49-F238E27FC236}">
                <a16:creationId xmlns:a16="http://schemas.microsoft.com/office/drawing/2014/main" id="{96A0A9A5-BB9D-4925-95A8-07627B8D996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77078" t="57279" r="2261" b="11995"/>
          <a:stretch/>
        </p:blipFill>
        <p:spPr bwMode="auto">
          <a:xfrm>
            <a:off x="5346700" y="5542000"/>
            <a:ext cx="1661016" cy="169528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Would Preaching Like Jesus Be Welcome In Your Church? | Adrian Warnock">
            <a:extLst>
              <a:ext uri="{FF2B5EF4-FFF2-40B4-BE49-F238E27FC236}">
                <a16:creationId xmlns:a16="http://schemas.microsoft.com/office/drawing/2014/main" id="{5878B939-6081-498C-B0C9-1BE7DA821B4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68827" y="5615746"/>
            <a:ext cx="2857500" cy="1495425"/>
          </a:xfrm>
          <a:prstGeom prst="rect">
            <a:avLst/>
          </a:prstGeom>
          <a:noFill/>
          <a:extLst>
            <a:ext uri="{909E8E84-426E-40DD-AFC4-6F175D3DCCD1}">
              <a14:hiddenFill xmlns:a14="http://schemas.microsoft.com/office/drawing/2010/main">
                <a:solidFill>
                  <a:srgbClr val="FFFFFF"/>
                </a:solidFill>
              </a14:hiddenFill>
            </a:ext>
          </a:extLst>
        </p:spPr>
      </p:pic>
      <p:grpSp>
        <p:nvGrpSpPr>
          <p:cNvPr id="45" name="Group 45"/>
          <p:cNvGrpSpPr/>
          <p:nvPr/>
        </p:nvGrpSpPr>
        <p:grpSpPr>
          <a:xfrm>
            <a:off x="338300" y="4769331"/>
            <a:ext cx="5588894" cy="797079"/>
            <a:chOff x="0" y="28355"/>
            <a:chExt cx="2002933" cy="285655"/>
          </a:xfrm>
        </p:grpSpPr>
        <p:sp>
          <p:nvSpPr>
            <p:cNvPr id="46" name="Freeform 46"/>
            <p:cNvSpPr/>
            <p:nvPr/>
          </p:nvSpPr>
          <p:spPr>
            <a:xfrm>
              <a:off x="0" y="28355"/>
              <a:ext cx="2002933" cy="277362"/>
            </a:xfrm>
            <a:custGeom>
              <a:avLst/>
              <a:gdLst/>
              <a:ahLst/>
              <a:cxnLst/>
              <a:rect l="l" t="t" r="r" b="b"/>
              <a:pathLst>
                <a:path w="2002933" h="305717">
                  <a:moveTo>
                    <a:pt x="0" y="0"/>
                  </a:moveTo>
                  <a:lnTo>
                    <a:pt x="2002933" y="0"/>
                  </a:lnTo>
                  <a:lnTo>
                    <a:pt x="2002933" y="305717"/>
                  </a:lnTo>
                  <a:lnTo>
                    <a:pt x="0" y="305717"/>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47" name="TextBox 47"/>
            <p:cNvSpPr txBox="1"/>
            <p:nvPr/>
          </p:nvSpPr>
          <p:spPr>
            <a:xfrm>
              <a:off x="0" y="43770"/>
              <a:ext cx="2002933" cy="270240"/>
            </a:xfrm>
            <a:prstGeom prst="rect">
              <a:avLst/>
            </a:prstGeom>
            <a:ln>
              <a:noFill/>
            </a:ln>
          </p:spPr>
          <p:txBody>
            <a:bodyPr lIns="50800" tIns="50800" rIns="50800" bIns="50800" rtlCol="0" anchor="ctr"/>
            <a:lstStyle/>
            <a:p>
              <a:pPr algn="ctr">
                <a:lnSpc>
                  <a:spcPts val="1400"/>
                </a:lnSpc>
              </a:pPr>
              <a:r>
                <a:rPr lang="en-GB" sz="1100" b="1" dirty="0">
                  <a:effectLst/>
                  <a:latin typeface="A Day Without Sun Text" panose="020B0604020202020204" charset="0"/>
                  <a:ea typeface="Calibri" panose="020F0502020204030204" pitchFamily="34" charset="0"/>
                </a:rPr>
                <a:t>What kind of king is Jesus?</a:t>
              </a:r>
            </a:p>
            <a:p>
              <a:pPr algn="ctr">
                <a:lnSpc>
                  <a:spcPts val="1400"/>
                </a:lnSpc>
              </a:pPr>
              <a:r>
                <a:rPr lang="en-GB" sz="1100" dirty="0">
                  <a:effectLst/>
                  <a:latin typeface="A Day Without Sun Text" panose="020B0604020202020204" charset="0"/>
                  <a:ea typeface="Calibri" panose="020F0502020204030204" pitchFamily="34" charset="0"/>
                </a:rPr>
                <a:t>Jesus </a:t>
              </a:r>
              <a:r>
                <a:rPr lang="en-GB" sz="1100" dirty="0">
                  <a:latin typeface="A Day Without Sun Text" panose="020B0604020202020204" charset="0"/>
                  <a:ea typeface="Calibri" panose="020F0502020204030204" pitchFamily="34" charset="0"/>
                </a:rPr>
                <a:t>i</a:t>
              </a:r>
              <a:r>
                <a:rPr lang="en-GB" sz="1100" dirty="0">
                  <a:effectLst/>
                  <a:latin typeface="A Day Without Sun Text" panose="020B0604020202020204" charset="0"/>
                  <a:ea typeface="Calibri" panose="020F0502020204030204" pitchFamily="34" charset="0"/>
                </a:rPr>
                <a:t>s a king who serves rather than dominates. His kingship is rooted in inclusion, forgiveness, justice and transformation rather than wealth or force. Christians believe his rule continues through his followers and will be fulfilled in the future Kingdom. </a:t>
              </a:r>
              <a:endParaRPr lang="en-US" sz="1000" dirty="0">
                <a:solidFill>
                  <a:srgbClr val="000000"/>
                </a:solidFill>
                <a:latin typeface="A Day Without Sun Text"/>
                <a:ea typeface="A Day Without Sun Text"/>
                <a:cs typeface="A Day Without Sun Text"/>
                <a:sym typeface="A Day Without Sun Text"/>
              </a:endParaRPr>
            </a:p>
          </p:txBody>
        </p:sp>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8884C572CE9F04A8EB4AF16B150F620" ma:contentTypeVersion="7" ma:contentTypeDescription="Create a new document." ma:contentTypeScope="" ma:versionID="4a88dee0fcaf41c2aa0dc8769fd55686">
  <xsd:schema xmlns:xsd="http://www.w3.org/2001/XMLSchema" xmlns:xs="http://www.w3.org/2001/XMLSchema" xmlns:p="http://schemas.microsoft.com/office/2006/metadata/properties" xmlns:ns2="4224bfa7-401d-4c3d-8107-13dcdb964358" targetNamespace="http://schemas.microsoft.com/office/2006/metadata/properties" ma:root="true" ma:fieldsID="41cf9eadb67c316e96a53d24eda3b9a5" ns2:_="">
    <xsd:import namespace="4224bfa7-401d-4c3d-8107-13dcdb9643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224bfa7-401d-4c3d-8107-13dcdb96435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1809573-091D-48B6-BB5B-D8A3C8F1D823}">
  <ds:schemaRefs>
    <ds:schemaRef ds:uri="http://schemas.microsoft.com/sharepoint/v3/contenttype/forms"/>
  </ds:schemaRefs>
</ds:datastoreItem>
</file>

<file path=customXml/itemProps2.xml><?xml version="1.0" encoding="utf-8"?>
<ds:datastoreItem xmlns:ds="http://schemas.openxmlformats.org/officeDocument/2006/customXml" ds:itemID="{F777C902-9277-4274-A000-4D4D197F0E82}">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47F57F6F-0AB4-417C-ABF2-0757C12C0661}"/>
</file>

<file path=docProps/app.xml><?xml version="1.0" encoding="utf-8"?>
<Properties xmlns="http://schemas.openxmlformats.org/officeDocument/2006/extended-properties" xmlns:vt="http://schemas.openxmlformats.org/officeDocument/2006/docPropsVTypes">
  <TotalTime>30</TotalTime>
  <Words>551</Words>
  <Application>Microsoft Office PowerPoint</Application>
  <PresentationFormat>Custom</PresentationFormat>
  <Paragraphs>24</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A Day Without Sun Text</vt:lpstr>
      <vt:lpstr>A Day Without Sun Text Bold</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Earthquakes Knowledge Organiser</dc:title>
  <dc:creator>Annie Jarvis</dc:creator>
  <cp:lastModifiedBy>Annie Jarvis</cp:lastModifiedBy>
  <cp:revision>6</cp:revision>
  <dcterms:created xsi:type="dcterms:W3CDTF">2006-08-16T00:00:00Z</dcterms:created>
  <dcterms:modified xsi:type="dcterms:W3CDTF">2026-06-11T13:52:54Z</dcterms:modified>
  <dc:identifier>DAGs8qpeba0</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0x01010008884C572CE9F04A8EB4AF16B150F620</vt:lpwstr>
  </property>
</Properties>
</file>