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Lst>
  <p:sldSz cx="10693400" cy="7556500"/>
  <p:notesSz cx="6858000" cy="9144000"/>
  <p:embeddedFontLst>
    <p:embeddedFont>
      <p:font typeface="A Day Without Sun Text" panose="020B0604020202020204" charset="0"/>
      <p:regular r:id="rId6"/>
    </p:embeddedFont>
    <p:embeddedFont>
      <p:font typeface="A Day Without Sun Text Bold" panose="020B0604020202020204" charset="0"/>
      <p:regular r:id="rId7"/>
    </p:embeddedFont>
    <p:embeddedFont>
      <p:font typeface="Calibri" panose="020F0502020204030204" pitchFamily="34" charset="0"/>
      <p:regular r:id="rId8"/>
      <p:bold r:id="rId9"/>
      <p:italic r:id="rId10"/>
      <p:boldItalic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p:scale>
          <a:sx n="100" d="100"/>
          <a:sy n="100" d="100"/>
        </p:scale>
        <p:origin x="-128" y="-8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font" Target="fonts/font2.fntdata"/><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font" Target="fonts/font5.fntdata"/><Relationship Id="rId4" Type="http://schemas.openxmlformats.org/officeDocument/2006/relationships/slideMaster" Target="slideMasters/slideMaster1.xml"/><Relationship Id="rId9" Type="http://schemas.openxmlformats.org/officeDocument/2006/relationships/font" Target="fonts/font4.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7/3/2026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7/3/2026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7/3/2026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7/3/2026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7/3/2026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7/3/2026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5400000">
            <a:off x="3843118" y="6385361"/>
            <a:ext cx="14096132" cy="893023"/>
            <a:chOff x="0" y="0"/>
            <a:chExt cx="5051735" cy="320039"/>
          </a:xfrm>
          <a:solidFill>
            <a:schemeClr val="accent4">
              <a:lumMod val="60000"/>
              <a:lumOff val="40000"/>
            </a:schemeClr>
          </a:solidFill>
        </p:grpSpPr>
        <p:sp>
          <p:nvSpPr>
            <p:cNvPr id="3" name="Freeform 3"/>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4" name="TextBox 4"/>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5" name="Group 5"/>
          <p:cNvGrpSpPr/>
          <p:nvPr/>
        </p:nvGrpSpPr>
        <p:grpSpPr>
          <a:xfrm>
            <a:off x="-1551913" y="278584"/>
            <a:ext cx="14096132" cy="572721"/>
            <a:chOff x="0" y="0"/>
            <a:chExt cx="5051735" cy="205250"/>
          </a:xfrm>
          <a:solidFill>
            <a:schemeClr val="accent4">
              <a:lumMod val="60000"/>
              <a:lumOff val="40000"/>
            </a:schemeClr>
          </a:solidFill>
        </p:grpSpPr>
        <p:sp>
          <p:nvSpPr>
            <p:cNvPr id="6" name="Freeform 6"/>
            <p:cNvSpPr/>
            <p:nvPr/>
          </p:nvSpPr>
          <p:spPr>
            <a:xfrm>
              <a:off x="0" y="0"/>
              <a:ext cx="5051735" cy="205250"/>
            </a:xfrm>
            <a:custGeom>
              <a:avLst/>
              <a:gdLst/>
              <a:ahLst/>
              <a:cxnLst/>
              <a:rect l="l" t="t" r="r" b="b"/>
              <a:pathLst>
                <a:path w="5051735" h="205250">
                  <a:moveTo>
                    <a:pt x="0" y="0"/>
                  </a:moveTo>
                  <a:lnTo>
                    <a:pt x="5051735" y="0"/>
                  </a:lnTo>
                  <a:lnTo>
                    <a:pt x="5051735" y="205250"/>
                  </a:lnTo>
                  <a:lnTo>
                    <a:pt x="0" y="205250"/>
                  </a:lnTo>
                  <a:close/>
                </a:path>
              </a:pathLst>
            </a:custGeom>
            <a:grpFill/>
          </p:spPr>
          <p:txBody>
            <a:bodyPr/>
            <a:lstStyle/>
            <a:p>
              <a:endParaRPr lang="en-GB"/>
            </a:p>
          </p:txBody>
        </p:sp>
        <p:sp>
          <p:nvSpPr>
            <p:cNvPr id="7" name="TextBox 7"/>
            <p:cNvSpPr txBox="1"/>
            <p:nvPr/>
          </p:nvSpPr>
          <p:spPr>
            <a:xfrm>
              <a:off x="0" y="-28575"/>
              <a:ext cx="5051735" cy="233825"/>
            </a:xfrm>
            <a:prstGeom prst="rect">
              <a:avLst/>
            </a:prstGeom>
            <a:grpFill/>
          </p:spPr>
          <p:txBody>
            <a:bodyPr lIns="50800" tIns="50800" rIns="50800" bIns="50800" rtlCol="0" anchor="ctr"/>
            <a:lstStyle/>
            <a:p>
              <a:pPr algn="ctr">
                <a:lnSpc>
                  <a:spcPts val="1960"/>
                </a:lnSpc>
                <a:spcBef>
                  <a:spcPct val="0"/>
                </a:spcBef>
              </a:pPr>
              <a:endParaRPr dirty="0"/>
            </a:p>
          </p:txBody>
        </p:sp>
      </p:grpSp>
      <p:grpSp>
        <p:nvGrpSpPr>
          <p:cNvPr id="8" name="Group 8"/>
          <p:cNvGrpSpPr/>
          <p:nvPr/>
        </p:nvGrpSpPr>
        <p:grpSpPr>
          <a:xfrm>
            <a:off x="-1418715" y="7319349"/>
            <a:ext cx="14096132" cy="893023"/>
            <a:chOff x="0" y="0"/>
            <a:chExt cx="5051735" cy="320039"/>
          </a:xfrm>
          <a:solidFill>
            <a:schemeClr val="accent4">
              <a:lumMod val="60000"/>
              <a:lumOff val="40000"/>
            </a:schemeClr>
          </a:solidFill>
        </p:grpSpPr>
        <p:sp>
          <p:nvSpPr>
            <p:cNvPr id="9" name="Freeform 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10" name="TextBox 1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11" name="Group 11"/>
          <p:cNvGrpSpPr/>
          <p:nvPr/>
        </p:nvGrpSpPr>
        <p:grpSpPr>
          <a:xfrm>
            <a:off x="336551" y="861982"/>
            <a:ext cx="10018898" cy="436093"/>
            <a:chOff x="0" y="0"/>
            <a:chExt cx="3590547" cy="156286"/>
          </a:xfrm>
        </p:grpSpPr>
        <p:sp>
          <p:nvSpPr>
            <p:cNvPr id="12" name="Freeform 12"/>
            <p:cNvSpPr/>
            <p:nvPr/>
          </p:nvSpPr>
          <p:spPr>
            <a:xfrm>
              <a:off x="0" y="0"/>
              <a:ext cx="3590547" cy="156286"/>
            </a:xfrm>
            <a:custGeom>
              <a:avLst/>
              <a:gdLst/>
              <a:ahLst/>
              <a:cxnLst/>
              <a:rect l="l" t="t" r="r" b="b"/>
              <a:pathLst>
                <a:path w="3590547" h="156286">
                  <a:moveTo>
                    <a:pt x="0" y="0"/>
                  </a:moveTo>
                  <a:lnTo>
                    <a:pt x="3590547" y="0"/>
                  </a:lnTo>
                  <a:lnTo>
                    <a:pt x="3590547" y="156286"/>
                  </a:lnTo>
                  <a:lnTo>
                    <a:pt x="0" y="156286"/>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3" name="TextBox 13"/>
            <p:cNvSpPr txBox="1"/>
            <p:nvPr/>
          </p:nvSpPr>
          <p:spPr>
            <a:xfrm>
              <a:off x="0" y="-28575"/>
              <a:ext cx="3590547" cy="184861"/>
            </a:xfrm>
            <a:prstGeom prst="rect">
              <a:avLst/>
            </a:prstGeom>
            <a:ln>
              <a:solidFill>
                <a:schemeClr val="accent4">
                  <a:lumMod val="75000"/>
                </a:schemeClr>
              </a:solidFill>
            </a:ln>
          </p:spPr>
          <p:txBody>
            <a:bodyPr lIns="50800" tIns="50800" rIns="50800" bIns="50800" rtlCol="0" anchor="ctr"/>
            <a:lstStyle/>
            <a:p>
              <a:pPr algn="ctr">
                <a:lnSpc>
                  <a:spcPts val="1960"/>
                </a:lnSpc>
              </a:pPr>
              <a:endParaRPr lang="en-US" sz="1400" dirty="0">
                <a:solidFill>
                  <a:srgbClr val="000000"/>
                </a:solidFill>
                <a:latin typeface="A Day Without Sun Text"/>
                <a:ea typeface="A Day Without Sun Text"/>
                <a:cs typeface="A Day Without Sun Text"/>
                <a:sym typeface="A Day Without Sun Text"/>
              </a:endParaRPr>
            </a:p>
          </p:txBody>
        </p:sp>
      </p:grpSp>
      <p:grpSp>
        <p:nvGrpSpPr>
          <p:cNvPr id="14" name="Group 14"/>
          <p:cNvGrpSpPr/>
          <p:nvPr/>
        </p:nvGrpSpPr>
        <p:grpSpPr>
          <a:xfrm>
            <a:off x="338300" y="1317125"/>
            <a:ext cx="5590643" cy="2443825"/>
            <a:chOff x="0" y="0"/>
            <a:chExt cx="2003560" cy="875812"/>
          </a:xfrm>
        </p:grpSpPr>
        <p:sp>
          <p:nvSpPr>
            <p:cNvPr id="15" name="Freeform 15"/>
            <p:cNvSpPr/>
            <p:nvPr/>
          </p:nvSpPr>
          <p:spPr>
            <a:xfrm>
              <a:off x="0" y="0"/>
              <a:ext cx="2003560" cy="875812"/>
            </a:xfrm>
            <a:custGeom>
              <a:avLst/>
              <a:gdLst/>
              <a:ahLst/>
              <a:cxnLst/>
              <a:rect l="l" t="t" r="r" b="b"/>
              <a:pathLst>
                <a:path w="2003560" h="875812">
                  <a:moveTo>
                    <a:pt x="0" y="0"/>
                  </a:moveTo>
                  <a:lnTo>
                    <a:pt x="2003560" y="0"/>
                  </a:lnTo>
                  <a:lnTo>
                    <a:pt x="2003560" y="875812"/>
                  </a:lnTo>
                  <a:lnTo>
                    <a:pt x="0" y="875812"/>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16" name="TextBox 16"/>
            <p:cNvSpPr txBox="1"/>
            <p:nvPr/>
          </p:nvSpPr>
          <p:spPr>
            <a:xfrm>
              <a:off x="0" y="-28575"/>
              <a:ext cx="2003560" cy="904387"/>
            </a:xfrm>
            <a:prstGeom prst="rect">
              <a:avLst/>
            </a:prstGeom>
            <a:ln>
              <a:solidFill>
                <a:schemeClr val="accent4">
                  <a:lumMod val="75000"/>
                </a:schemeClr>
              </a:solid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Very Important Vocabulary:</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Covenant:</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A covenant is a special promise or agreement between two people or groups that they are expected to keep.</a:t>
              </a:r>
              <a:endParaRPr lang="en-US" sz="1000" dirty="0">
                <a:solidFill>
                  <a:srgbClr val="000000"/>
                </a:solidFill>
                <a:latin typeface="A Day Without Sun Text"/>
                <a:ea typeface="A Day Without Sun Text"/>
                <a:cs typeface="A Day Without Sun Text"/>
                <a:sym typeface="A Day Without Sun Text"/>
              </a:endParaRP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Commandment:</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A commandment is an important rule that tells people how they should behave.</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Exodus:</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Exodus is the second book of the Bible. It tells the story of how God helped the Israelites escape from slavery in Egypt and gave them the Ten Commandments through Moses.</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Justice:</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Justice means treating people fairly and making sure everyone is treated in the right way.</a:t>
              </a:r>
              <a:r>
                <a:rPr lang="en-US" sz="1000" dirty="0">
                  <a:solidFill>
                    <a:srgbClr val="000000"/>
                  </a:solidFill>
                  <a:latin typeface="A Day Without Sun Text"/>
                  <a:ea typeface="A Day Without Sun Text"/>
                  <a:cs typeface="A Day Without Sun Text"/>
                  <a:sym typeface="A Day Without Sun Text"/>
                </a:rPr>
                <a:t>.</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Salvation:</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Salvation means being saved from sin and brought close to God. Christians believe that Jesus came to bring salvation to everyone who believes in him.</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Liberation:</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Liberation means being set free from something that is unfair or harmful, such as slavery or oppression.</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Ethics:</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Ethics means thinking about what is right and wrong and choosing to do the right thing.</a:t>
              </a:r>
            </a:p>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Oppression:</a:t>
              </a:r>
              <a:r>
                <a:rPr lang="en-US" sz="1000" dirty="0">
                  <a:solidFill>
                    <a:srgbClr val="000000"/>
                  </a:solidFill>
                  <a:latin typeface="A Day Without Sun Text"/>
                  <a:ea typeface="A Day Without Sun Text"/>
                  <a:cs typeface="A Day Without Sun Text"/>
                  <a:sym typeface="A Day Without Sun Text"/>
                </a:rPr>
                <a:t> </a:t>
              </a:r>
              <a:r>
                <a:rPr lang="en-GB" sz="1000" dirty="0">
                  <a:solidFill>
                    <a:srgbClr val="000000"/>
                  </a:solidFill>
                  <a:latin typeface="A Day Without Sun Text"/>
                  <a:ea typeface="A Day Without Sun Text"/>
                  <a:cs typeface="A Day Without Sun Text"/>
                  <a:sym typeface="A Day Without Sun Text"/>
                </a:rPr>
                <a:t>Oppression means treating people unfairly by using power to control them or stop them from being free.</a:t>
              </a:r>
              <a:endParaRPr lang="en-US" sz="1000" dirty="0">
                <a:solidFill>
                  <a:srgbClr val="000000"/>
                </a:solidFill>
                <a:latin typeface="A Day Without Sun Text"/>
                <a:ea typeface="A Day Without Sun Text"/>
                <a:cs typeface="A Day Without Sun Text"/>
                <a:sym typeface="A Day Without Sun Text"/>
              </a:endParaRPr>
            </a:p>
          </p:txBody>
        </p:sp>
      </p:grpSp>
      <p:sp>
        <p:nvSpPr>
          <p:cNvPr id="17" name="TextBox 17"/>
          <p:cNvSpPr txBox="1"/>
          <p:nvPr/>
        </p:nvSpPr>
        <p:spPr>
          <a:xfrm>
            <a:off x="327062" y="142665"/>
            <a:ext cx="6980886" cy="647037"/>
          </a:xfrm>
          <a:prstGeom prst="rect">
            <a:avLst/>
          </a:prstGeom>
        </p:spPr>
        <p:txBody>
          <a:bodyPr lIns="0" tIns="0" rIns="0" bIns="0" rtlCol="0" anchor="t">
            <a:spAutoFit/>
          </a:bodyPr>
          <a:lstStyle/>
          <a:p>
            <a:pPr algn="l">
              <a:lnSpc>
                <a:spcPts val="5599"/>
              </a:lnSpc>
            </a:pPr>
            <a:r>
              <a:rPr lang="en-US" sz="2800" dirty="0">
                <a:solidFill>
                  <a:srgbClr val="383E48"/>
                </a:solidFill>
                <a:latin typeface="A Day Without Sun Text"/>
                <a:ea typeface="A Day Without Sun Text"/>
                <a:cs typeface="A Day Without Sun Text"/>
                <a:sym typeface="A Day Without Sun Text"/>
              </a:rPr>
              <a:t>How can following God bring freedom and justice?</a:t>
            </a:r>
          </a:p>
        </p:txBody>
      </p:sp>
      <p:grpSp>
        <p:nvGrpSpPr>
          <p:cNvPr id="18" name="Group 18"/>
          <p:cNvGrpSpPr/>
          <p:nvPr/>
        </p:nvGrpSpPr>
        <p:grpSpPr>
          <a:xfrm rot="-10800000">
            <a:off x="-1551913" y="-714754"/>
            <a:ext cx="14096132" cy="893023"/>
            <a:chOff x="0" y="0"/>
            <a:chExt cx="5051735" cy="320039"/>
          </a:xfrm>
          <a:solidFill>
            <a:schemeClr val="accent4">
              <a:lumMod val="60000"/>
              <a:lumOff val="40000"/>
            </a:schemeClr>
          </a:solidFill>
        </p:grpSpPr>
        <p:sp>
          <p:nvSpPr>
            <p:cNvPr id="19" name="Freeform 19"/>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0" name="TextBox 20"/>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1" name="Group 21"/>
          <p:cNvGrpSpPr/>
          <p:nvPr/>
        </p:nvGrpSpPr>
        <p:grpSpPr>
          <a:xfrm rot="-5400000">
            <a:off x="-7243752" y="7404594"/>
            <a:ext cx="14096132" cy="893023"/>
            <a:chOff x="0" y="0"/>
            <a:chExt cx="5051735" cy="320039"/>
          </a:xfrm>
          <a:solidFill>
            <a:schemeClr val="accent4">
              <a:lumMod val="60000"/>
              <a:lumOff val="40000"/>
            </a:schemeClr>
          </a:solidFill>
        </p:grpSpPr>
        <p:sp>
          <p:nvSpPr>
            <p:cNvPr id="22" name="Freeform 22"/>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3" name="TextBox 23"/>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4" name="Group 24"/>
          <p:cNvGrpSpPr/>
          <p:nvPr/>
        </p:nvGrpSpPr>
        <p:grpSpPr>
          <a:xfrm>
            <a:off x="599486" y="7404594"/>
            <a:ext cx="14096132" cy="893023"/>
            <a:chOff x="0" y="0"/>
            <a:chExt cx="5051735" cy="320039"/>
          </a:xfrm>
          <a:solidFill>
            <a:schemeClr val="accent4">
              <a:lumMod val="60000"/>
              <a:lumOff val="40000"/>
            </a:schemeClr>
          </a:solidFill>
        </p:grpSpPr>
        <p:sp>
          <p:nvSpPr>
            <p:cNvPr id="25" name="Freeform 25"/>
            <p:cNvSpPr/>
            <p:nvPr/>
          </p:nvSpPr>
          <p:spPr>
            <a:xfrm>
              <a:off x="0" y="0"/>
              <a:ext cx="5051735" cy="320039"/>
            </a:xfrm>
            <a:custGeom>
              <a:avLst/>
              <a:gdLst/>
              <a:ahLst/>
              <a:cxnLst/>
              <a:rect l="l" t="t" r="r" b="b"/>
              <a:pathLst>
                <a:path w="5051735" h="320039">
                  <a:moveTo>
                    <a:pt x="0" y="0"/>
                  </a:moveTo>
                  <a:lnTo>
                    <a:pt x="5051735" y="0"/>
                  </a:lnTo>
                  <a:lnTo>
                    <a:pt x="5051735" y="320039"/>
                  </a:lnTo>
                  <a:lnTo>
                    <a:pt x="0" y="320039"/>
                  </a:lnTo>
                  <a:close/>
                </a:path>
              </a:pathLst>
            </a:custGeom>
            <a:grpFill/>
          </p:spPr>
          <p:txBody>
            <a:bodyPr/>
            <a:lstStyle/>
            <a:p>
              <a:endParaRPr lang="en-GB"/>
            </a:p>
          </p:txBody>
        </p:sp>
        <p:sp>
          <p:nvSpPr>
            <p:cNvPr id="26" name="TextBox 26"/>
            <p:cNvSpPr txBox="1"/>
            <p:nvPr/>
          </p:nvSpPr>
          <p:spPr>
            <a:xfrm>
              <a:off x="0" y="-28575"/>
              <a:ext cx="5051735" cy="348614"/>
            </a:xfrm>
            <a:prstGeom prst="rect">
              <a:avLst/>
            </a:prstGeom>
            <a:grpFill/>
          </p:spPr>
          <p:txBody>
            <a:bodyPr lIns="50800" tIns="50800" rIns="50800" bIns="50800" rtlCol="0" anchor="ctr"/>
            <a:lstStyle/>
            <a:p>
              <a:pPr algn="ctr">
                <a:lnSpc>
                  <a:spcPts val="1960"/>
                </a:lnSpc>
                <a:spcBef>
                  <a:spcPct val="0"/>
                </a:spcBef>
              </a:pPr>
              <a:endParaRPr/>
            </a:p>
          </p:txBody>
        </p:sp>
      </p:grpSp>
      <p:grpSp>
        <p:nvGrpSpPr>
          <p:cNvPr id="27" name="Group 27"/>
          <p:cNvGrpSpPr/>
          <p:nvPr/>
        </p:nvGrpSpPr>
        <p:grpSpPr>
          <a:xfrm>
            <a:off x="5956300" y="1289884"/>
            <a:ext cx="4349394" cy="1497766"/>
            <a:chOff x="0" y="-8795"/>
            <a:chExt cx="1558725" cy="278437"/>
          </a:xfrm>
        </p:grpSpPr>
        <p:sp>
          <p:nvSpPr>
            <p:cNvPr id="28" name="Freeform 28"/>
            <p:cNvSpPr/>
            <p:nvPr/>
          </p:nvSpPr>
          <p:spPr>
            <a:xfrm>
              <a:off x="0" y="-8795"/>
              <a:ext cx="1556265" cy="278437"/>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29" name="TextBox 29"/>
            <p:cNvSpPr txBox="1"/>
            <p:nvPr/>
          </p:nvSpPr>
          <p:spPr>
            <a:xfrm>
              <a:off x="2460" y="-3819"/>
              <a:ext cx="1556265" cy="273461"/>
            </a:xfrm>
            <a:prstGeom prst="rect">
              <a:avLst/>
            </a:prstGeom>
            <a:ln>
              <a:solidFill>
                <a:schemeClr val="accent4">
                  <a:lumMod val="75000"/>
                </a:schemeClr>
              </a:solid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What are commandments?</a:t>
              </a:r>
            </a:p>
            <a:p>
              <a:pPr algn="ctr">
                <a:lnSpc>
                  <a:spcPts val="1400"/>
                </a:lnSpc>
              </a:pPr>
              <a:r>
                <a:rPr lang="en-GB" sz="1000" dirty="0">
                  <a:solidFill>
                    <a:srgbClr val="000000"/>
                  </a:solidFill>
                  <a:latin typeface="A Day Without Sun Text"/>
                  <a:ea typeface="A Day Without Sun Text"/>
                  <a:cs typeface="A Day Without Sun Text"/>
                  <a:sym typeface="A Day Without Sun Text"/>
                </a:rPr>
                <a:t>The Ten Commandments and many other laws in the Torah helped God's people know how to live. They taught people how to worship God, be fair to others, care for poor people, and live peacefully together. Many of the laws protected people who needed extra help, such as strangers, widows, and those who were poor. Christians believe these laws show what God thinks is right and fair. Today, Christians discuss which laws they should still follow and how to use them to make good choices.</a:t>
              </a: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30" name="Group 30"/>
          <p:cNvGrpSpPr/>
          <p:nvPr/>
        </p:nvGrpSpPr>
        <p:grpSpPr>
          <a:xfrm>
            <a:off x="338300" y="3799050"/>
            <a:ext cx="5590643" cy="853060"/>
            <a:chOff x="0" y="0"/>
            <a:chExt cx="2003560" cy="305717"/>
          </a:xfrm>
        </p:grpSpPr>
        <p:sp>
          <p:nvSpPr>
            <p:cNvPr id="31" name="Freeform 31"/>
            <p:cNvSpPr/>
            <p:nvPr/>
          </p:nvSpPr>
          <p:spPr>
            <a:xfrm>
              <a:off x="0" y="0"/>
              <a:ext cx="2003560" cy="305717"/>
            </a:xfrm>
            <a:custGeom>
              <a:avLst/>
              <a:gdLst/>
              <a:ahLst/>
              <a:cxnLst/>
              <a:rect l="l" t="t" r="r" b="b"/>
              <a:pathLst>
                <a:path w="2003560" h="305717">
                  <a:moveTo>
                    <a:pt x="0" y="0"/>
                  </a:moveTo>
                  <a:lnTo>
                    <a:pt x="2003560" y="0"/>
                  </a:lnTo>
                  <a:lnTo>
                    <a:pt x="2003560"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2" name="TextBox 32"/>
            <p:cNvSpPr txBox="1"/>
            <p:nvPr/>
          </p:nvSpPr>
          <p:spPr>
            <a:xfrm>
              <a:off x="0" y="-28575"/>
              <a:ext cx="2003560" cy="334292"/>
            </a:xfrm>
            <a:prstGeom prst="rect">
              <a:avLst/>
            </a:prstGeom>
            <a:ln>
              <a:solidFill>
                <a:schemeClr val="accent4">
                  <a:lumMod val="75000"/>
                </a:schemeClr>
              </a:solid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What story does the Old Testament tell?</a:t>
              </a:r>
            </a:p>
            <a:p>
              <a:pPr algn="ctr">
                <a:lnSpc>
                  <a:spcPts val="1400"/>
                </a:lnSpc>
              </a:pPr>
              <a:r>
                <a:rPr lang="en-GB" sz="1000" dirty="0">
                  <a:solidFill>
                    <a:srgbClr val="000000"/>
                  </a:solidFill>
                  <a:latin typeface="A Day Without Sun Text"/>
                  <a:ea typeface="A Day Without Sun Text"/>
                  <a:cs typeface="A Day Without Sun Text"/>
                  <a:sym typeface="A Day Without Sun Text"/>
                </a:rPr>
                <a:t>The Old Testament pieces together the story of the People of God. As their circumstances change (for example, from being nomads (Abraham, Jacob) to being city dwellers (David)), they have to learn new ways of </a:t>
              </a:r>
              <a:r>
                <a:rPr lang="en-GB" sz="1000">
                  <a:solidFill>
                    <a:srgbClr val="000000"/>
                  </a:solidFill>
                  <a:latin typeface="A Day Without Sun Text"/>
                  <a:ea typeface="A Day Without Sun Text"/>
                  <a:cs typeface="A Day Without Sun Text"/>
                  <a:sym typeface="A Day Without Sun Text"/>
                </a:rPr>
                <a:t>following God.</a:t>
              </a:r>
              <a:endParaRPr lang="en-US" sz="1000" dirty="0">
                <a:solidFill>
                  <a:srgbClr val="000000"/>
                </a:solidFill>
                <a:latin typeface="A Day Without Sun Text"/>
                <a:ea typeface="A Day Without Sun Text"/>
                <a:cs typeface="A Day Without Sun Text"/>
                <a:sym typeface="A Day Without Sun Text"/>
              </a:endParaRPr>
            </a:p>
          </p:txBody>
        </p:sp>
      </p:grpSp>
      <p:grpSp>
        <p:nvGrpSpPr>
          <p:cNvPr id="36" name="Group 36"/>
          <p:cNvGrpSpPr/>
          <p:nvPr/>
        </p:nvGrpSpPr>
        <p:grpSpPr>
          <a:xfrm>
            <a:off x="5983793" y="2880597"/>
            <a:ext cx="4346771" cy="972757"/>
            <a:chOff x="0" y="-28575"/>
            <a:chExt cx="1557785" cy="395736"/>
          </a:xfrm>
        </p:grpSpPr>
        <p:sp>
          <p:nvSpPr>
            <p:cNvPr id="37" name="Freeform 37"/>
            <p:cNvSpPr/>
            <p:nvPr/>
          </p:nvSpPr>
          <p:spPr>
            <a:xfrm>
              <a:off x="1520" y="-17626"/>
              <a:ext cx="1556265" cy="353672"/>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38" name="TextBox 38"/>
            <p:cNvSpPr txBox="1"/>
            <p:nvPr/>
          </p:nvSpPr>
          <p:spPr>
            <a:xfrm>
              <a:off x="0" y="-28575"/>
              <a:ext cx="1556265" cy="395736"/>
            </a:xfrm>
            <a:prstGeom prst="rect">
              <a:avLst/>
            </a:prstGeom>
            <a:ln>
              <a:solidFill>
                <a:schemeClr val="accent4">
                  <a:lumMod val="75000"/>
                </a:schemeClr>
              </a:solid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What do Christians today think?</a:t>
              </a:r>
            </a:p>
            <a:p>
              <a:pPr algn="ctr">
                <a:lnSpc>
                  <a:spcPts val="1400"/>
                </a:lnSpc>
              </a:pPr>
              <a:r>
                <a:rPr lang="en-GB" sz="1000" dirty="0">
                  <a:solidFill>
                    <a:srgbClr val="000000"/>
                  </a:solidFill>
                  <a:latin typeface="A Day Without Sun Text" panose="020B0604020202020204" charset="0"/>
                  <a:ea typeface="A Day Without Sun Text Bold"/>
                  <a:cs typeface="A Day Without Sun Text Bold"/>
                  <a:sym typeface="A Day Without Sun Text Bold"/>
                </a:rPr>
                <a:t>Christians apply this idea of rescue to living today by trying to serve God and to bring freedom to others, for example by loving others, caring for them, bringing health, food, justice, and telling the story of Jesus. Christians see the Christian Church as part of the ongoing story of the People of God</a:t>
              </a:r>
            </a:p>
          </p:txBody>
        </p:sp>
      </p:grpSp>
      <p:grpSp>
        <p:nvGrpSpPr>
          <p:cNvPr id="42" name="Group 42"/>
          <p:cNvGrpSpPr/>
          <p:nvPr/>
        </p:nvGrpSpPr>
        <p:grpSpPr>
          <a:xfrm>
            <a:off x="5930350" y="3897311"/>
            <a:ext cx="2616749" cy="2928939"/>
            <a:chOff x="-30531" y="-37839"/>
            <a:chExt cx="937784" cy="646548"/>
          </a:xfrm>
        </p:grpSpPr>
        <p:sp>
          <p:nvSpPr>
            <p:cNvPr id="43" name="Freeform 43"/>
            <p:cNvSpPr/>
            <p:nvPr/>
          </p:nvSpPr>
          <p:spPr>
            <a:xfrm>
              <a:off x="-30531" y="-37839"/>
              <a:ext cx="937784" cy="646548"/>
            </a:xfrm>
            <a:custGeom>
              <a:avLst/>
              <a:gdLst/>
              <a:ahLst/>
              <a:cxnLst/>
              <a:rect l="l" t="t" r="r" b="b"/>
              <a:pathLst>
                <a:path w="1556265" h="367161">
                  <a:moveTo>
                    <a:pt x="0" y="0"/>
                  </a:moveTo>
                  <a:lnTo>
                    <a:pt x="1556265" y="0"/>
                  </a:lnTo>
                  <a:lnTo>
                    <a:pt x="1556265" y="367161"/>
                  </a:lnTo>
                  <a:lnTo>
                    <a:pt x="0" y="367161"/>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4" name="TextBox 44"/>
            <p:cNvSpPr txBox="1"/>
            <p:nvPr/>
          </p:nvSpPr>
          <p:spPr>
            <a:xfrm>
              <a:off x="0" y="-28575"/>
              <a:ext cx="904520" cy="629910"/>
            </a:xfrm>
            <a:prstGeom prst="rect">
              <a:avLst/>
            </a:prstGeom>
            <a:ln>
              <a:solidFill>
                <a:schemeClr val="accent4">
                  <a:lumMod val="75000"/>
                </a:schemeClr>
              </a:solidFill>
            </a:ln>
          </p:spPr>
          <p:txBody>
            <a:bodyPr lIns="50800" tIns="50800" rIns="50800" bIns="50800" rtlCol="0" anchor="ctr"/>
            <a:lstStyle/>
            <a:p>
              <a:pPr algn="ctr">
                <a:lnSpc>
                  <a:spcPts val="1400"/>
                </a:lnSpc>
              </a:pPr>
              <a:r>
                <a:rPr lang="en-GB" sz="1000" b="1" u="sng" dirty="0">
                  <a:solidFill>
                    <a:srgbClr val="000000"/>
                  </a:solidFill>
                  <a:latin typeface="A Day Without Sun Text Bold"/>
                  <a:ea typeface="A Day Without Sun Text Bold"/>
                  <a:cs typeface="A Day Without Sun Text Bold"/>
                  <a:sym typeface="A Day Without Sun Text Bold"/>
                </a:rPr>
                <a:t>How do Christians today try to bring freedom and justice??</a:t>
              </a:r>
            </a:p>
            <a:p>
              <a:pPr algn="ctr">
                <a:lnSpc>
                  <a:spcPts val="1400"/>
                </a:lnSpc>
              </a:pPr>
              <a:r>
                <a:rPr lang="en-GB" sz="1000" dirty="0">
                  <a:solidFill>
                    <a:srgbClr val="000000"/>
                  </a:solidFill>
                  <a:latin typeface="A Day Without Sun Text" panose="020B0604020202020204" charset="0"/>
                  <a:ea typeface="A Day Without Sun Text Bold"/>
                  <a:cs typeface="A Day Without Sun Text Bold"/>
                  <a:sym typeface="A Day Without Sun Text Bold"/>
                </a:rPr>
                <a:t>Christians believe they should help bring freedom, fairness, and hope to the world. They try to be a good example by showing kindness, helping others, and sharing God's love. Many Christians follow the Five Marks of Mission, which encourage them to tell others about Jesus, teach people, care for those in need, work to make the world fairer, and look after God's creation. Christian charities, such as Toybox, Tearfund, and Christian Aid, help people who are poor or in danger by providing support and working to make life better for everyone.</a:t>
              </a:r>
            </a:p>
          </p:txBody>
        </p:sp>
      </p:grpSp>
      <p:grpSp>
        <p:nvGrpSpPr>
          <p:cNvPr id="45" name="Group 45"/>
          <p:cNvGrpSpPr/>
          <p:nvPr/>
        </p:nvGrpSpPr>
        <p:grpSpPr>
          <a:xfrm>
            <a:off x="338300" y="4690210"/>
            <a:ext cx="5588894" cy="853060"/>
            <a:chOff x="0" y="0"/>
            <a:chExt cx="2002933" cy="305717"/>
          </a:xfrm>
        </p:grpSpPr>
        <p:sp>
          <p:nvSpPr>
            <p:cNvPr id="46" name="Freeform 46"/>
            <p:cNvSpPr/>
            <p:nvPr/>
          </p:nvSpPr>
          <p:spPr>
            <a:xfrm>
              <a:off x="0" y="0"/>
              <a:ext cx="2002933" cy="305717"/>
            </a:xfrm>
            <a:custGeom>
              <a:avLst/>
              <a:gdLst/>
              <a:ahLst/>
              <a:cxnLst/>
              <a:rect l="l" t="t" r="r" b="b"/>
              <a:pathLst>
                <a:path w="2002933" h="305717">
                  <a:moveTo>
                    <a:pt x="0" y="0"/>
                  </a:moveTo>
                  <a:lnTo>
                    <a:pt x="2002933" y="0"/>
                  </a:lnTo>
                  <a:lnTo>
                    <a:pt x="2002933" y="305717"/>
                  </a:lnTo>
                  <a:lnTo>
                    <a:pt x="0" y="305717"/>
                  </a:lnTo>
                  <a:close/>
                </a:path>
              </a:pathLst>
            </a:custGeom>
            <a:solidFill>
              <a:srgbClr val="FFFFFF"/>
            </a:solidFill>
            <a:ln w="19050" cap="sq">
              <a:solidFill>
                <a:schemeClr val="accent4">
                  <a:lumMod val="75000"/>
                </a:schemeClr>
              </a:solidFill>
              <a:prstDash val="dash"/>
              <a:miter/>
            </a:ln>
          </p:spPr>
          <p:txBody>
            <a:bodyPr/>
            <a:lstStyle/>
            <a:p>
              <a:endParaRPr lang="en-GB"/>
            </a:p>
          </p:txBody>
        </p:sp>
        <p:sp>
          <p:nvSpPr>
            <p:cNvPr id="47" name="TextBox 47"/>
            <p:cNvSpPr txBox="1"/>
            <p:nvPr/>
          </p:nvSpPr>
          <p:spPr>
            <a:xfrm>
              <a:off x="0" y="-28575"/>
              <a:ext cx="2002933" cy="334292"/>
            </a:xfrm>
            <a:prstGeom prst="rect">
              <a:avLst/>
            </a:prstGeom>
            <a:ln>
              <a:solidFill>
                <a:schemeClr val="accent4">
                  <a:lumMod val="75000"/>
                </a:schemeClr>
              </a:solidFill>
            </a:ln>
          </p:spPr>
          <p:txBody>
            <a:bodyPr lIns="50800" tIns="50800" rIns="50800" bIns="50800" rtlCol="0" anchor="ctr"/>
            <a:lstStyle/>
            <a:p>
              <a:pPr algn="ctr">
                <a:lnSpc>
                  <a:spcPts val="1400"/>
                </a:lnSpc>
              </a:pPr>
              <a:r>
                <a:rPr lang="en-US" sz="1000" b="1" u="sng" dirty="0">
                  <a:solidFill>
                    <a:srgbClr val="000000"/>
                  </a:solidFill>
                  <a:latin typeface="A Day Without Sun Text Bold"/>
                  <a:ea typeface="A Day Without Sun Text Bold"/>
                  <a:cs typeface="A Day Without Sun Text Bold"/>
                  <a:sym typeface="A Day Without Sun Text Bold"/>
                </a:rPr>
                <a:t>Who was Moses?</a:t>
              </a:r>
            </a:p>
            <a:p>
              <a:pPr algn="ctr">
                <a:lnSpc>
                  <a:spcPts val="1400"/>
                </a:lnSpc>
              </a:pPr>
              <a:r>
                <a:rPr lang="en-GB" sz="1000" dirty="0">
                  <a:solidFill>
                    <a:srgbClr val="000000"/>
                  </a:solidFill>
                  <a:latin typeface="A Day Without Sun Text"/>
                  <a:ea typeface="A Day Without Sun Text"/>
                  <a:cs typeface="A Day Without Sun Text"/>
                  <a:sym typeface="A Day Without Sun Text"/>
                </a:rPr>
                <a:t>The story of Moses and the Exodus shows how God rescued his people from slavery in Egypt; Christians see this story as looking forward to how Jesus’ death and resurrection also rescue people from slavery to sin.</a:t>
              </a:r>
              <a:endParaRPr lang="en-US" sz="1000" dirty="0">
                <a:solidFill>
                  <a:srgbClr val="000000"/>
                </a:solidFill>
                <a:latin typeface="A Day Without Sun Text"/>
                <a:ea typeface="A Day Without Sun Text"/>
                <a:cs typeface="A Day Without Sun Text"/>
                <a:sym typeface="A Day Without Sun Text"/>
              </a:endParaRPr>
            </a:p>
          </p:txBody>
        </p:sp>
      </p:grpSp>
      <p:sp>
        <p:nvSpPr>
          <p:cNvPr id="51" name="TextBox 51"/>
          <p:cNvSpPr txBox="1"/>
          <p:nvPr/>
        </p:nvSpPr>
        <p:spPr>
          <a:xfrm>
            <a:off x="6565900" y="195869"/>
            <a:ext cx="3716145" cy="546881"/>
          </a:xfrm>
          <a:prstGeom prst="rect">
            <a:avLst/>
          </a:prstGeom>
        </p:spPr>
        <p:txBody>
          <a:bodyPr lIns="0" tIns="0" rIns="0" bIns="0" rtlCol="0" anchor="t">
            <a:spAutoFit/>
          </a:bodyPr>
          <a:lstStyle/>
          <a:p>
            <a:pPr algn="r">
              <a:lnSpc>
                <a:spcPts val="4685"/>
              </a:lnSpc>
            </a:pPr>
            <a:r>
              <a:rPr lang="en-US" sz="2800" dirty="0">
                <a:solidFill>
                  <a:srgbClr val="383E48"/>
                </a:solidFill>
                <a:latin typeface="A Day Without Sun Text"/>
                <a:ea typeface="A Day Without Sun Text"/>
                <a:cs typeface="A Day Without Sun Text"/>
                <a:sym typeface="A Day Without Sun Text"/>
              </a:rPr>
              <a:t>RE and Worldviews Year 5</a:t>
            </a:r>
          </a:p>
        </p:txBody>
      </p:sp>
      <p:pic>
        <p:nvPicPr>
          <p:cNvPr id="52" name="Picture 51">
            <a:extLst>
              <a:ext uri="{FF2B5EF4-FFF2-40B4-BE49-F238E27FC236}">
                <a16:creationId xmlns:a16="http://schemas.microsoft.com/office/drawing/2014/main" id="{8F2BC247-1408-430D-B839-B44959C6DCFE}"/>
              </a:ext>
            </a:extLst>
          </p:cNvPr>
          <p:cNvPicPr>
            <a:picLocks noChangeAspect="1"/>
          </p:cNvPicPr>
          <p:nvPr/>
        </p:nvPicPr>
        <p:blipFill>
          <a:blip r:embed="rId2"/>
          <a:stretch>
            <a:fillRect/>
          </a:stretch>
        </p:blipFill>
        <p:spPr>
          <a:xfrm>
            <a:off x="335411" y="5600419"/>
            <a:ext cx="2439347" cy="1623275"/>
          </a:xfrm>
          <a:prstGeom prst="rect">
            <a:avLst/>
          </a:prstGeom>
        </p:spPr>
      </p:pic>
      <p:pic>
        <p:nvPicPr>
          <p:cNvPr id="53" name="Picture 52">
            <a:extLst>
              <a:ext uri="{FF2B5EF4-FFF2-40B4-BE49-F238E27FC236}">
                <a16:creationId xmlns:a16="http://schemas.microsoft.com/office/drawing/2014/main" id="{C469FC68-4FD1-4B3B-B4FF-C5E48A1991F1}"/>
              </a:ext>
            </a:extLst>
          </p:cNvPr>
          <p:cNvPicPr>
            <a:picLocks noChangeAspect="1"/>
          </p:cNvPicPr>
          <p:nvPr/>
        </p:nvPicPr>
        <p:blipFill>
          <a:blip r:embed="rId3"/>
          <a:stretch>
            <a:fillRect/>
          </a:stretch>
        </p:blipFill>
        <p:spPr>
          <a:xfrm>
            <a:off x="2854493" y="5613148"/>
            <a:ext cx="2720808" cy="1582511"/>
          </a:xfrm>
          <a:prstGeom prst="rect">
            <a:avLst/>
          </a:prstGeom>
        </p:spPr>
      </p:pic>
      <p:pic>
        <p:nvPicPr>
          <p:cNvPr id="1026" name="Picture 2" descr="Five Marks of Mission sermon series | olem - From the past to eternity">
            <a:extLst>
              <a:ext uri="{FF2B5EF4-FFF2-40B4-BE49-F238E27FC236}">
                <a16:creationId xmlns:a16="http://schemas.microsoft.com/office/drawing/2014/main" id="{3519636E-C20F-478A-AF16-10BD7556594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19082" y="4569658"/>
            <a:ext cx="1562963" cy="164705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08884C572CE9F04A8EB4AF16B150F620" ma:contentTypeVersion="7" ma:contentTypeDescription="Create a new document." ma:contentTypeScope="" ma:versionID="4a88dee0fcaf41c2aa0dc8769fd55686">
  <xsd:schema xmlns:xsd="http://www.w3.org/2001/XMLSchema" xmlns:xs="http://www.w3.org/2001/XMLSchema" xmlns:p="http://schemas.microsoft.com/office/2006/metadata/properties" xmlns:ns2="4224bfa7-401d-4c3d-8107-13dcdb964358" targetNamespace="http://schemas.microsoft.com/office/2006/metadata/properties" ma:root="true" ma:fieldsID="41cf9eadb67c316e96a53d24eda3b9a5" ns2:_="">
    <xsd:import namespace="4224bfa7-401d-4c3d-8107-13dcdb9643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24bfa7-401d-4c3d-8107-13dcdb96435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1809573-091D-48B6-BB5B-D8A3C8F1D823}">
  <ds:schemaRefs>
    <ds:schemaRef ds:uri="http://schemas.microsoft.com/sharepoint/v3/contenttype/forms"/>
  </ds:schemaRefs>
</ds:datastoreItem>
</file>

<file path=customXml/itemProps2.xml><?xml version="1.0" encoding="utf-8"?>
<ds:datastoreItem xmlns:ds="http://schemas.openxmlformats.org/officeDocument/2006/customXml" ds:itemID="{83801E70-7FDF-4514-9AA8-622C51A74572}"/>
</file>

<file path=customXml/itemProps3.xml><?xml version="1.0" encoding="utf-8"?>
<ds:datastoreItem xmlns:ds="http://schemas.openxmlformats.org/officeDocument/2006/customXml" ds:itemID="{F777C902-9277-4274-A000-4D4D197F0E82}">
  <ds:schemaRefs>
    <ds:schemaRef ds:uri="http://purl.org/dc/terms/"/>
    <ds:schemaRef ds:uri="http://schemas.microsoft.com/office/2006/documentManagement/types"/>
    <ds:schemaRef ds:uri="http://www.w3.org/XML/1998/namespace"/>
    <ds:schemaRef ds:uri="4224bfa7-401d-4c3d-8107-13dcdb964358"/>
    <ds:schemaRef ds:uri="http://purl.org/dc/dcmitype/"/>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30</TotalTime>
  <Words>584</Words>
  <Application>Microsoft Office PowerPoint</Application>
  <PresentationFormat>Custom</PresentationFormat>
  <Paragraphs>21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 Day Without Sun Text</vt:lpstr>
      <vt:lpstr>Arial</vt:lpstr>
      <vt:lpstr>A Day Without Sun Text Bold</vt:lpstr>
      <vt:lpstr>Calibri</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 Knowledge Organiser</dc:title>
  <dc:creator>Whitehouse, Sarah-Louise</dc:creator>
  <cp:lastModifiedBy>Sarah Joskey</cp:lastModifiedBy>
  <cp:revision>9</cp:revision>
  <dcterms:created xsi:type="dcterms:W3CDTF">2006-08-16T00:00:00Z</dcterms:created>
  <dcterms:modified xsi:type="dcterms:W3CDTF">2026-07-03T13:50:24Z</dcterms:modified>
  <dc:identifier>DAGs8qpeba0</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0x01010008884C572CE9F04A8EB4AF16B150F620</vt:lpwstr>
  </property>
</Properties>
</file>